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9.xml" ContentType="application/vnd.openxmlformats-officedocument.drawingml.chart+xml"/>
  <Override PartName="/ppt/theme/themeOverride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1.xml" ContentType="application/vnd.openxmlformats-officedocument.drawingml.chart+xml"/>
  <Override PartName="/ppt/theme/themeOverride2.xml" ContentType="application/vnd.openxmlformats-officedocument.themeOverrid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1.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2.xml" ContentType="application/vnd.openxmlformats-officedocument.drawingml.chart+xml"/>
  <Override PartName="/ppt/charts/style20.xml" ContentType="application/vnd.ms-office.chartstyle+xml"/>
  <Override PartName="/ppt/charts/colors20.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Lst>
  <p:notesMasterIdLst>
    <p:notesMasterId r:id="rId42"/>
  </p:notesMasterIdLst>
  <p:sldIdLst>
    <p:sldId id="257" r:id="rId2"/>
    <p:sldId id="389" r:id="rId3"/>
    <p:sldId id="259" r:id="rId4"/>
    <p:sldId id="372" r:id="rId5"/>
    <p:sldId id="373" r:id="rId6"/>
    <p:sldId id="381" r:id="rId7"/>
    <p:sldId id="371" r:id="rId8"/>
    <p:sldId id="314" r:id="rId9"/>
    <p:sldId id="327" r:id="rId10"/>
    <p:sldId id="382" r:id="rId11"/>
    <p:sldId id="262" r:id="rId12"/>
    <p:sldId id="315" r:id="rId13"/>
    <p:sldId id="323" r:id="rId14"/>
    <p:sldId id="263" r:id="rId15"/>
    <p:sldId id="346" r:id="rId16"/>
    <p:sldId id="324" r:id="rId17"/>
    <p:sldId id="347" r:id="rId18"/>
    <p:sldId id="329" r:id="rId19"/>
    <p:sldId id="386" r:id="rId20"/>
    <p:sldId id="362" r:id="rId21"/>
    <p:sldId id="363" r:id="rId22"/>
    <p:sldId id="364" r:id="rId23"/>
    <p:sldId id="354" r:id="rId24"/>
    <p:sldId id="365" r:id="rId25"/>
    <p:sldId id="366" r:id="rId26"/>
    <p:sldId id="336" r:id="rId27"/>
    <p:sldId id="388" r:id="rId28"/>
    <p:sldId id="367" r:id="rId29"/>
    <p:sldId id="368" r:id="rId30"/>
    <p:sldId id="369" r:id="rId31"/>
    <p:sldId id="370" r:id="rId32"/>
    <p:sldId id="378" r:id="rId33"/>
    <p:sldId id="379" r:id="rId34"/>
    <p:sldId id="374" r:id="rId35"/>
    <p:sldId id="375" r:id="rId36"/>
    <p:sldId id="376" r:id="rId37"/>
    <p:sldId id="377" r:id="rId38"/>
    <p:sldId id="385" r:id="rId39"/>
    <p:sldId id="384" r:id="rId40"/>
    <p:sldId id="38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ewer, John H." initials="BJH" lastIdx="1" clrIdx="0">
    <p:extLst>
      <p:ext uri="{19B8F6BF-5375-455C-9EA6-DF929625EA0E}">
        <p15:presenceInfo xmlns:p15="http://schemas.microsoft.com/office/powerpoint/2012/main" userId="S-1-5-21-3380052444-3564162135-2966944344-4758" providerId="AD"/>
      </p:ext>
    </p:extLst>
  </p:cmAuthor>
  <p:cmAuthor id="2" name="Adder, Justin M." initials="AJM" lastIdx="16" clrIdx="1">
    <p:extLst>
      <p:ext uri="{19B8F6BF-5375-455C-9EA6-DF929625EA0E}">
        <p15:presenceInfo xmlns:p15="http://schemas.microsoft.com/office/powerpoint/2012/main" userId="S-1-5-21-3380052444-3564162135-2966944344-71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ABFF"/>
    <a:srgbClr val="64A6E2"/>
    <a:srgbClr val="FFFFEF"/>
    <a:srgbClr val="FFFFFF"/>
    <a:srgbClr val="800000"/>
    <a:srgbClr val="90A6DD"/>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81" autoAdjust="0"/>
    <p:restoredTop sz="89227" autoAdjust="0"/>
  </p:normalViewPr>
  <p:slideViewPr>
    <p:cSldViewPr snapToGrid="0">
      <p:cViewPr varScale="1">
        <p:scale>
          <a:sx n="98" d="100"/>
          <a:sy n="98" d="100"/>
        </p:scale>
        <p:origin x="822" y="90"/>
      </p:cViewPr>
      <p:guideLst/>
    </p:cSldViewPr>
  </p:slideViewPr>
  <p:notesTextViewPr>
    <p:cViewPr>
      <p:scale>
        <a:sx n="1" d="1"/>
        <a:sy n="1" d="1"/>
      </p:scale>
      <p:origin x="0" y="0"/>
    </p:cViewPr>
  </p:notesTextViewPr>
  <p:sorterViewPr>
    <p:cViewPr>
      <p:scale>
        <a:sx n="100" d="100"/>
        <a:sy n="100" d="100"/>
      </p:scale>
      <p:origin x="0" y="-3444"/>
    </p:cViewPr>
  </p:sorterViewPr>
  <p:notesViewPr>
    <p:cSldViewPr snapToGrid="0">
      <p:cViewPr varScale="1">
        <p:scale>
          <a:sx n="84" d="100"/>
          <a:sy n="84" d="100"/>
        </p:scale>
        <p:origin x="3192"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2.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1.xml"/><Relationship Id="rId1" Type="http://schemas.microsoft.com/office/2011/relationships/chartStyle" Target="style11.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2.xml"/><Relationship Id="rId1" Type="http://schemas.microsoft.com/office/2011/relationships/chartStyle" Target="style12.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3.xml"/><Relationship Id="rId1" Type="http://schemas.microsoft.com/office/2011/relationships/chartStyle" Target="style13.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4.xml"/><Relationship Id="rId1" Type="http://schemas.microsoft.com/office/2011/relationships/chartStyle" Target="style14.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6.xml"/><Relationship Id="rId1" Type="http://schemas.microsoft.com/office/2011/relationships/chartStyle" Target="style16.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8.xml"/><Relationship Id="rId1" Type="http://schemas.microsoft.com/office/2011/relationships/chartStyle" Target="style18.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9.xml"/><Relationship Id="rId1" Type="http://schemas.microsoft.com/office/2011/relationships/chartStyle" Target="style19.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1" dirty="0">
                <a:effectLst/>
              </a:rPr>
              <a:t>Wind Capacity Credit (%)</a:t>
            </a:r>
            <a:endParaRPr lang="en-US" dirty="0">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noFill/>
              <a:round/>
            </a:ln>
            <a:effectLst/>
          </c:spPr>
          <c:marker>
            <c:symbol val="circle"/>
            <c:size val="5"/>
            <c:spPr>
              <a:solidFill>
                <a:schemeClr val="accent1"/>
              </a:solidFill>
              <a:ln w="9525">
                <a:noFill/>
              </a:ln>
              <a:effectLst/>
            </c:spPr>
          </c:marker>
          <c:cat>
            <c:strRef>
              <c:f>Sheet1!$A$2:$A$21</c:f>
              <c:strCache>
                <c:ptCount val="20"/>
                <c:pt idx="0">
                  <c:v>FRCC</c:v>
                </c:pt>
                <c:pt idx="1">
                  <c:v>MISO</c:v>
                </c:pt>
                <c:pt idx="2">
                  <c:v>MRO-US</c:v>
                </c:pt>
                <c:pt idx="3">
                  <c:v>NE</c:v>
                </c:pt>
                <c:pt idx="4">
                  <c:v>NY</c:v>
                </c:pt>
                <c:pt idx="5">
                  <c:v>PJM</c:v>
                </c:pt>
                <c:pt idx="6">
                  <c:v>SERC - VACAR</c:v>
                </c:pt>
                <c:pt idx="7">
                  <c:v>SERC - Central</c:v>
                </c:pt>
                <c:pt idx="8">
                  <c:v>SERC - SE</c:v>
                </c:pt>
                <c:pt idx="9">
                  <c:v>SPP</c:v>
                </c:pt>
                <c:pt idx="10">
                  <c:v>TRE</c:v>
                </c:pt>
                <c:pt idx="11">
                  <c:v>CAMX</c:v>
                </c:pt>
                <c:pt idx="12">
                  <c:v>NWPP</c:v>
                </c:pt>
                <c:pt idx="13">
                  <c:v>RMPA</c:v>
                </c:pt>
                <c:pt idx="14">
                  <c:v>AZNMSN</c:v>
                </c:pt>
                <c:pt idx="15">
                  <c:v>HI</c:v>
                </c:pt>
                <c:pt idx="16">
                  <c:v>ASCC</c:v>
                </c:pt>
                <c:pt idx="17">
                  <c:v>EASTERN IC</c:v>
                </c:pt>
                <c:pt idx="18">
                  <c:v>TEXAS IC</c:v>
                </c:pt>
                <c:pt idx="19">
                  <c:v>WESTERN IC</c:v>
                </c:pt>
              </c:strCache>
            </c:strRef>
          </c:cat>
          <c:val>
            <c:numRef>
              <c:f>Sheet1!$B$2:$B$21</c:f>
              <c:numCache>
                <c:formatCode>0.00%</c:formatCode>
                <c:ptCount val="20"/>
                <c:pt idx="1">
                  <c:v>9.4373219373219366E-2</c:v>
                </c:pt>
                <c:pt idx="2">
                  <c:v>0.2313328603066073</c:v>
                </c:pt>
                <c:pt idx="3">
                  <c:v>0.11696428571428572</c:v>
                </c:pt>
                <c:pt idx="4">
                  <c:v>0.15236666211976538</c:v>
                </c:pt>
                <c:pt idx="5">
                  <c:v>0.15209468776676077</c:v>
                </c:pt>
                <c:pt idx="7">
                  <c:v>0.1440677966101695</c:v>
                </c:pt>
                <c:pt idx="9">
                  <c:v>0.14899999999999999</c:v>
                </c:pt>
                <c:pt idx="10">
                  <c:v>0.17628995317416624</c:v>
                </c:pt>
                <c:pt idx="11">
                  <c:v>7.864198859356504E-2</c:v>
                </c:pt>
                <c:pt idx="12">
                  <c:v>0.22852407333055111</c:v>
                </c:pt>
                <c:pt idx="13">
                  <c:v>0.19399874814893972</c:v>
                </c:pt>
                <c:pt idx="14">
                  <c:v>0.16104658124775476</c:v>
                </c:pt>
                <c:pt idx="17">
                  <c:v>0.12964812892750352</c:v>
                </c:pt>
                <c:pt idx="18">
                  <c:v>0.17628995317416624</c:v>
                </c:pt>
                <c:pt idx="19">
                  <c:v>0.15543516898228563</c:v>
                </c:pt>
              </c:numCache>
            </c:numRef>
          </c:val>
          <c:smooth val="0"/>
          <c:extLst>
            <c:ext xmlns:c16="http://schemas.microsoft.com/office/drawing/2014/chart" uri="{C3380CC4-5D6E-409C-BE32-E72D297353CC}">
              <c16:uniqueId val="{00000000-6EBA-43C6-B396-14533DE6DA03}"/>
            </c:ext>
          </c:extLst>
        </c:ser>
        <c:ser>
          <c:idx val="1"/>
          <c:order val="1"/>
          <c:spPr>
            <a:ln w="25400" cap="rnd">
              <a:noFill/>
              <a:round/>
            </a:ln>
            <a:effectLst/>
          </c:spPr>
          <c:marker>
            <c:symbol val="square"/>
            <c:size val="5"/>
            <c:spPr>
              <a:solidFill>
                <a:schemeClr val="accent2"/>
              </a:solidFill>
              <a:ln w="9525">
                <a:noFill/>
              </a:ln>
              <a:effectLst/>
            </c:spPr>
          </c:marker>
          <c:cat>
            <c:strRef>
              <c:f>Sheet1!$A$2:$A$21</c:f>
              <c:strCache>
                <c:ptCount val="20"/>
                <c:pt idx="0">
                  <c:v>FRCC</c:v>
                </c:pt>
                <c:pt idx="1">
                  <c:v>MISO</c:v>
                </c:pt>
                <c:pt idx="2">
                  <c:v>MRO-US</c:v>
                </c:pt>
                <c:pt idx="3">
                  <c:v>NE</c:v>
                </c:pt>
                <c:pt idx="4">
                  <c:v>NY</c:v>
                </c:pt>
                <c:pt idx="5">
                  <c:v>PJM</c:v>
                </c:pt>
                <c:pt idx="6">
                  <c:v>SERC - VACAR</c:v>
                </c:pt>
                <c:pt idx="7">
                  <c:v>SERC - Central</c:v>
                </c:pt>
                <c:pt idx="8">
                  <c:v>SERC - SE</c:v>
                </c:pt>
                <c:pt idx="9">
                  <c:v>SPP</c:v>
                </c:pt>
                <c:pt idx="10">
                  <c:v>TRE</c:v>
                </c:pt>
                <c:pt idx="11">
                  <c:v>CAMX</c:v>
                </c:pt>
                <c:pt idx="12">
                  <c:v>NWPP</c:v>
                </c:pt>
                <c:pt idx="13">
                  <c:v>RMPA</c:v>
                </c:pt>
                <c:pt idx="14">
                  <c:v>AZNMSN</c:v>
                </c:pt>
                <c:pt idx="15">
                  <c:v>HI</c:v>
                </c:pt>
                <c:pt idx="16">
                  <c:v>ASCC</c:v>
                </c:pt>
                <c:pt idx="17">
                  <c:v>EASTERN IC</c:v>
                </c:pt>
                <c:pt idx="18">
                  <c:v>TEXAS IC</c:v>
                </c:pt>
                <c:pt idx="19">
                  <c:v>WESTERN IC</c:v>
                </c:pt>
              </c:strCache>
            </c:strRef>
          </c:cat>
          <c:val>
            <c:numRef>
              <c:f>Sheet1!$C$2:$C$21</c:f>
              <c:numCache>
                <c:formatCode>General</c:formatCode>
                <c:ptCount val="20"/>
                <c:pt idx="0" formatCode="0.00%">
                  <c:v>0.12964812892750352</c:v>
                </c:pt>
                <c:pt idx="6" formatCode="0.00%">
                  <c:v>0.12964812892750352</c:v>
                </c:pt>
                <c:pt idx="8" formatCode="0.00%">
                  <c:v>0.12964812892750352</c:v>
                </c:pt>
                <c:pt idx="15" formatCode="0.00%">
                  <c:v>0.15543516898228563</c:v>
                </c:pt>
                <c:pt idx="16" formatCode="0.00%">
                  <c:v>0.15543516898228563</c:v>
                </c:pt>
              </c:numCache>
            </c:numRef>
          </c:val>
          <c:smooth val="0"/>
          <c:extLst>
            <c:ext xmlns:c16="http://schemas.microsoft.com/office/drawing/2014/chart" uri="{C3380CC4-5D6E-409C-BE32-E72D297353CC}">
              <c16:uniqueId val="{00000001-6EBA-43C6-B396-14533DE6DA03}"/>
            </c:ext>
          </c:extLst>
        </c:ser>
        <c:dLbls>
          <c:showLegendKey val="0"/>
          <c:showVal val="0"/>
          <c:showCatName val="0"/>
          <c:showSerName val="0"/>
          <c:showPercent val="0"/>
          <c:showBubbleSize val="0"/>
        </c:dLbls>
        <c:marker val="1"/>
        <c:smooth val="0"/>
        <c:axId val="283740632"/>
        <c:axId val="283740240"/>
      </c:lineChart>
      <c:catAx>
        <c:axId val="283740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3740240"/>
        <c:crosses val="autoZero"/>
        <c:auto val="1"/>
        <c:lblAlgn val="ctr"/>
        <c:lblOffset val="100"/>
        <c:noMultiLvlLbl val="0"/>
      </c:catAx>
      <c:valAx>
        <c:axId val="2837402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37406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706692913385833E-2"/>
          <c:y val="3.8756797664421978E-2"/>
          <c:w val="0.89523190357784221"/>
          <c:h val="0.42367431321537841"/>
        </c:manualLayout>
      </c:layout>
      <c:barChart>
        <c:barDir val="col"/>
        <c:grouping val="stacked"/>
        <c:varyColors val="0"/>
        <c:ser>
          <c:idx val="1"/>
          <c:order val="0"/>
          <c:tx>
            <c:strRef>
              <c:f>Sheet1!$A$3</c:f>
              <c:strCache>
                <c:ptCount val="1"/>
                <c:pt idx="0">
                  <c:v>Pre-Filing</c:v>
                </c:pt>
              </c:strCache>
            </c:strRef>
          </c:tx>
          <c:spPr>
            <a:solidFill>
              <a:schemeClr val="accent2"/>
            </a:solidFill>
            <a:ln>
              <a:noFill/>
            </a:ln>
            <a:effectLst/>
          </c:spPr>
          <c:invertIfNegative val="0"/>
          <c:cat>
            <c:multiLvlStrRef>
              <c:f>Sheet1!$B$1:$AK$2</c:f>
              <c:multiLvlStrCache>
                <c:ptCount val="36"/>
                <c:lvl>
                  <c:pt idx="0">
                    <c:v>Compressor Station</c:v>
                  </c:pt>
                  <c:pt idx="1">
                    <c:v>Expansion/Interconnect</c:v>
                  </c:pt>
                  <c:pt idx="2">
                    <c:v>Extention of System</c:v>
                  </c:pt>
                  <c:pt idx="3">
                    <c:v>Import/Export</c:v>
                  </c:pt>
                  <c:pt idx="4">
                    <c:v>Interconnection</c:v>
                  </c:pt>
                  <c:pt idx="5">
                    <c:v>Interstate Expansion</c:v>
                  </c:pt>
                  <c:pt idx="6">
                    <c:v>Intrastate New</c:v>
                  </c:pt>
                  <c:pt idx="7">
                    <c:v>Lateral</c:v>
                  </c:pt>
                  <c:pt idx="8">
                    <c:v>New Markets</c:v>
                  </c:pt>
                  <c:pt idx="9">
                    <c:v>Power Generation</c:v>
                  </c:pt>
                  <c:pt idx="10">
                    <c:v>Compressor Station</c:v>
                  </c:pt>
                  <c:pt idx="11">
                    <c:v>Expansion/Interconnect</c:v>
                  </c:pt>
                  <c:pt idx="12">
                    <c:v>Export</c:v>
                  </c:pt>
                  <c:pt idx="13">
                    <c:v>Extention of System</c:v>
                  </c:pt>
                  <c:pt idx="14">
                    <c:v>Import</c:v>
                  </c:pt>
                  <c:pt idx="15">
                    <c:v>Interstate Expansion</c:v>
                  </c:pt>
                  <c:pt idx="16">
                    <c:v>Lateral</c:v>
                  </c:pt>
                  <c:pt idx="17">
                    <c:v>New Interstate</c:v>
                  </c:pt>
                  <c:pt idx="18">
                    <c:v>Replacement/upgrades</c:v>
                  </c:pt>
                  <c:pt idx="19">
                    <c:v>Compressor Station</c:v>
                  </c:pt>
                  <c:pt idx="20">
                    <c:v>Expansion/Interconnect</c:v>
                  </c:pt>
                  <c:pt idx="21">
                    <c:v>Extention of System</c:v>
                  </c:pt>
                  <c:pt idx="22">
                    <c:v>Import/Export</c:v>
                  </c:pt>
                  <c:pt idx="23">
                    <c:v>Interconnection</c:v>
                  </c:pt>
                  <c:pt idx="24">
                    <c:v>Interstate Expansion</c:v>
                  </c:pt>
                  <c:pt idx="25">
                    <c:v>New Interstate</c:v>
                  </c:pt>
                  <c:pt idx="26">
                    <c:v>Export</c:v>
                  </c:pt>
                  <c:pt idx="27">
                    <c:v>Interconnection</c:v>
                  </c:pt>
                  <c:pt idx="28">
                    <c:v>Interstate Expansion</c:v>
                  </c:pt>
                  <c:pt idx="29">
                    <c:v>Lateral</c:v>
                  </c:pt>
                  <c:pt idx="30">
                    <c:v>Export</c:v>
                  </c:pt>
                  <c:pt idx="31">
                    <c:v>Interstate Expansion</c:v>
                  </c:pt>
                  <c:pt idx="32">
                    <c:v>New Interstate</c:v>
                  </c:pt>
                  <c:pt idx="33">
                    <c:v>Interstate Expansion</c:v>
                  </c:pt>
                  <c:pt idx="34">
                    <c:v>New Interstate</c:v>
                  </c:pt>
                  <c:pt idx="35">
                    <c:v>Export</c:v>
                  </c:pt>
                </c:lvl>
                <c:lvl>
                  <c:pt idx="0">
                    <c:v>2016</c:v>
                  </c:pt>
                  <c:pt idx="10">
                    <c:v>2017</c:v>
                  </c:pt>
                  <c:pt idx="19">
                    <c:v>2018</c:v>
                  </c:pt>
                  <c:pt idx="26">
                    <c:v>2019</c:v>
                  </c:pt>
                  <c:pt idx="30">
                    <c:v>2020</c:v>
                  </c:pt>
                  <c:pt idx="33">
                    <c:v>2021</c:v>
                  </c:pt>
                  <c:pt idx="35">
                    <c:v>'22</c:v>
                  </c:pt>
                </c:lvl>
              </c:multiLvlStrCache>
            </c:multiLvlStrRef>
          </c:cat>
          <c:val>
            <c:numRef>
              <c:f>Sheet1!$B$3:$AK$3</c:f>
              <c:numCache>
                <c:formatCode>General</c:formatCode>
                <c:ptCount val="3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85.159605911330047</c:v>
                </c:pt>
                <c:pt idx="16">
                  <c:v>0</c:v>
                </c:pt>
                <c:pt idx="17">
                  <c:v>0</c:v>
                </c:pt>
                <c:pt idx="18">
                  <c:v>0</c:v>
                </c:pt>
                <c:pt idx="19">
                  <c:v>0</c:v>
                </c:pt>
                <c:pt idx="20">
                  <c:v>0</c:v>
                </c:pt>
                <c:pt idx="21">
                  <c:v>0</c:v>
                </c:pt>
                <c:pt idx="22">
                  <c:v>2023.6453201970444</c:v>
                </c:pt>
                <c:pt idx="23">
                  <c:v>77.832512315270932</c:v>
                </c:pt>
                <c:pt idx="24">
                  <c:v>911.33004926108379</c:v>
                </c:pt>
                <c:pt idx="25">
                  <c:v>0</c:v>
                </c:pt>
                <c:pt idx="26">
                  <c:v>0</c:v>
                </c:pt>
                <c:pt idx="27">
                  <c:v>0</c:v>
                </c:pt>
                <c:pt idx="28">
                  <c:v>394.0886699507389</c:v>
                </c:pt>
                <c:pt idx="29">
                  <c:v>0</c:v>
                </c:pt>
                <c:pt idx="30">
                  <c:v>0</c:v>
                </c:pt>
                <c:pt idx="31">
                  <c:v>0</c:v>
                </c:pt>
                <c:pt idx="32">
                  <c:v>0</c:v>
                </c:pt>
                <c:pt idx="33">
                  <c:v>0</c:v>
                </c:pt>
                <c:pt idx="34">
                  <c:v>0</c:v>
                </c:pt>
                <c:pt idx="35">
                  <c:v>0</c:v>
                </c:pt>
              </c:numCache>
            </c:numRef>
          </c:val>
          <c:extLst>
            <c:ext xmlns:c16="http://schemas.microsoft.com/office/drawing/2014/chart" uri="{C3380CC4-5D6E-409C-BE32-E72D297353CC}">
              <c16:uniqueId val="{00000001-9AD6-42A8-889C-ED657F0770B6}"/>
            </c:ext>
          </c:extLst>
        </c:ser>
        <c:ser>
          <c:idx val="2"/>
          <c:order val="1"/>
          <c:tx>
            <c:strRef>
              <c:f>Sheet1!$A$4</c:f>
              <c:strCache>
                <c:ptCount val="1"/>
                <c:pt idx="0">
                  <c:v>Announced</c:v>
                </c:pt>
              </c:strCache>
            </c:strRef>
          </c:tx>
          <c:spPr>
            <a:solidFill>
              <a:schemeClr val="accent3"/>
            </a:solidFill>
            <a:ln>
              <a:noFill/>
            </a:ln>
            <a:effectLst/>
          </c:spPr>
          <c:invertIfNegative val="0"/>
          <c:cat>
            <c:multiLvlStrRef>
              <c:f>Sheet1!$B$1:$AK$2</c:f>
              <c:multiLvlStrCache>
                <c:ptCount val="36"/>
                <c:lvl>
                  <c:pt idx="0">
                    <c:v>Compressor Station</c:v>
                  </c:pt>
                  <c:pt idx="1">
                    <c:v>Expansion/Interconnect</c:v>
                  </c:pt>
                  <c:pt idx="2">
                    <c:v>Extention of System</c:v>
                  </c:pt>
                  <c:pt idx="3">
                    <c:v>Import/Export</c:v>
                  </c:pt>
                  <c:pt idx="4">
                    <c:v>Interconnection</c:v>
                  </c:pt>
                  <c:pt idx="5">
                    <c:v>Interstate Expansion</c:v>
                  </c:pt>
                  <c:pt idx="6">
                    <c:v>Intrastate New</c:v>
                  </c:pt>
                  <c:pt idx="7">
                    <c:v>Lateral</c:v>
                  </c:pt>
                  <c:pt idx="8">
                    <c:v>New Markets</c:v>
                  </c:pt>
                  <c:pt idx="9">
                    <c:v>Power Generation</c:v>
                  </c:pt>
                  <c:pt idx="10">
                    <c:v>Compressor Station</c:v>
                  </c:pt>
                  <c:pt idx="11">
                    <c:v>Expansion/Interconnect</c:v>
                  </c:pt>
                  <c:pt idx="12">
                    <c:v>Export</c:v>
                  </c:pt>
                  <c:pt idx="13">
                    <c:v>Extention of System</c:v>
                  </c:pt>
                  <c:pt idx="14">
                    <c:v>Import</c:v>
                  </c:pt>
                  <c:pt idx="15">
                    <c:v>Interstate Expansion</c:v>
                  </c:pt>
                  <c:pt idx="16">
                    <c:v>Lateral</c:v>
                  </c:pt>
                  <c:pt idx="17">
                    <c:v>New Interstate</c:v>
                  </c:pt>
                  <c:pt idx="18">
                    <c:v>Replacement/upgrades</c:v>
                  </c:pt>
                  <c:pt idx="19">
                    <c:v>Compressor Station</c:v>
                  </c:pt>
                  <c:pt idx="20">
                    <c:v>Expansion/Interconnect</c:v>
                  </c:pt>
                  <c:pt idx="21">
                    <c:v>Extention of System</c:v>
                  </c:pt>
                  <c:pt idx="22">
                    <c:v>Import/Export</c:v>
                  </c:pt>
                  <c:pt idx="23">
                    <c:v>Interconnection</c:v>
                  </c:pt>
                  <c:pt idx="24">
                    <c:v>Interstate Expansion</c:v>
                  </c:pt>
                  <c:pt idx="25">
                    <c:v>New Interstate</c:v>
                  </c:pt>
                  <c:pt idx="26">
                    <c:v>Export</c:v>
                  </c:pt>
                  <c:pt idx="27">
                    <c:v>Interconnection</c:v>
                  </c:pt>
                  <c:pt idx="28">
                    <c:v>Interstate Expansion</c:v>
                  </c:pt>
                  <c:pt idx="29">
                    <c:v>Lateral</c:v>
                  </c:pt>
                  <c:pt idx="30">
                    <c:v>Export</c:v>
                  </c:pt>
                  <c:pt idx="31">
                    <c:v>Interstate Expansion</c:v>
                  </c:pt>
                  <c:pt idx="32">
                    <c:v>New Interstate</c:v>
                  </c:pt>
                  <c:pt idx="33">
                    <c:v>Interstate Expansion</c:v>
                  </c:pt>
                  <c:pt idx="34">
                    <c:v>New Interstate</c:v>
                  </c:pt>
                  <c:pt idx="35">
                    <c:v>Export</c:v>
                  </c:pt>
                </c:lvl>
                <c:lvl>
                  <c:pt idx="0">
                    <c:v>2016</c:v>
                  </c:pt>
                  <c:pt idx="10">
                    <c:v>2017</c:v>
                  </c:pt>
                  <c:pt idx="19">
                    <c:v>2018</c:v>
                  </c:pt>
                  <c:pt idx="26">
                    <c:v>2019</c:v>
                  </c:pt>
                  <c:pt idx="30">
                    <c:v>2020</c:v>
                  </c:pt>
                  <c:pt idx="33">
                    <c:v>2021</c:v>
                  </c:pt>
                  <c:pt idx="35">
                    <c:v>'22</c:v>
                  </c:pt>
                </c:lvl>
              </c:multiLvlStrCache>
            </c:multiLvlStrRef>
          </c:cat>
          <c:val>
            <c:numRef>
              <c:f>Sheet1!$B$4:$AK$4</c:f>
              <c:numCache>
                <c:formatCode>General</c:formatCode>
                <c:ptCount val="36"/>
                <c:pt idx="0">
                  <c:v>0</c:v>
                </c:pt>
                <c:pt idx="1">
                  <c:v>0</c:v>
                </c:pt>
                <c:pt idx="2">
                  <c:v>0</c:v>
                </c:pt>
                <c:pt idx="3">
                  <c:v>0</c:v>
                </c:pt>
                <c:pt idx="4">
                  <c:v>0</c:v>
                </c:pt>
                <c:pt idx="5">
                  <c:v>197.04433497536945</c:v>
                </c:pt>
                <c:pt idx="6">
                  <c:v>0</c:v>
                </c:pt>
                <c:pt idx="7">
                  <c:v>0</c:v>
                </c:pt>
                <c:pt idx="8">
                  <c:v>1182.2660098522167</c:v>
                </c:pt>
                <c:pt idx="9">
                  <c:v>0</c:v>
                </c:pt>
                <c:pt idx="10">
                  <c:v>0</c:v>
                </c:pt>
                <c:pt idx="11">
                  <c:v>0</c:v>
                </c:pt>
                <c:pt idx="12">
                  <c:v>0</c:v>
                </c:pt>
                <c:pt idx="13">
                  <c:v>0</c:v>
                </c:pt>
                <c:pt idx="14">
                  <c:v>179.31034482758622</c:v>
                </c:pt>
                <c:pt idx="15">
                  <c:v>0</c:v>
                </c:pt>
                <c:pt idx="16">
                  <c:v>0</c:v>
                </c:pt>
                <c:pt idx="17">
                  <c:v>0</c:v>
                </c:pt>
                <c:pt idx="18">
                  <c:v>0</c:v>
                </c:pt>
                <c:pt idx="19">
                  <c:v>0</c:v>
                </c:pt>
                <c:pt idx="20">
                  <c:v>197.04433497536945</c:v>
                </c:pt>
                <c:pt idx="21">
                  <c:v>0</c:v>
                </c:pt>
                <c:pt idx="22">
                  <c:v>0</c:v>
                </c:pt>
                <c:pt idx="23">
                  <c:v>0</c:v>
                </c:pt>
                <c:pt idx="24">
                  <c:v>1684.729064039409</c:v>
                </c:pt>
                <c:pt idx="25">
                  <c:v>0</c:v>
                </c:pt>
                <c:pt idx="26">
                  <c:v>0</c:v>
                </c:pt>
                <c:pt idx="27">
                  <c:v>0</c:v>
                </c:pt>
                <c:pt idx="28">
                  <c:v>0</c:v>
                </c:pt>
                <c:pt idx="29">
                  <c:v>0</c:v>
                </c:pt>
                <c:pt idx="30">
                  <c:v>0</c:v>
                </c:pt>
                <c:pt idx="31">
                  <c:v>0</c:v>
                </c:pt>
                <c:pt idx="32">
                  <c:v>0</c:v>
                </c:pt>
                <c:pt idx="33">
                  <c:v>0</c:v>
                </c:pt>
                <c:pt idx="34">
                  <c:v>0</c:v>
                </c:pt>
                <c:pt idx="35">
                  <c:v>0</c:v>
                </c:pt>
              </c:numCache>
            </c:numRef>
          </c:val>
          <c:extLst>
            <c:ext xmlns:c16="http://schemas.microsoft.com/office/drawing/2014/chart" uri="{C3380CC4-5D6E-409C-BE32-E72D297353CC}">
              <c16:uniqueId val="{00000002-9AD6-42A8-889C-ED657F0770B6}"/>
            </c:ext>
          </c:extLst>
        </c:ser>
        <c:ser>
          <c:idx val="3"/>
          <c:order val="2"/>
          <c:tx>
            <c:strRef>
              <c:f>Sheet1!$A$5</c:f>
              <c:strCache>
                <c:ptCount val="1"/>
                <c:pt idx="0">
                  <c:v>Applied</c:v>
                </c:pt>
              </c:strCache>
            </c:strRef>
          </c:tx>
          <c:spPr>
            <a:solidFill>
              <a:schemeClr val="accent4"/>
            </a:solidFill>
            <a:ln>
              <a:noFill/>
            </a:ln>
            <a:effectLst/>
          </c:spPr>
          <c:invertIfNegative val="0"/>
          <c:cat>
            <c:multiLvlStrRef>
              <c:f>Sheet1!$B$1:$AK$2</c:f>
              <c:multiLvlStrCache>
                <c:ptCount val="36"/>
                <c:lvl>
                  <c:pt idx="0">
                    <c:v>Compressor Station</c:v>
                  </c:pt>
                  <c:pt idx="1">
                    <c:v>Expansion/Interconnect</c:v>
                  </c:pt>
                  <c:pt idx="2">
                    <c:v>Extention of System</c:v>
                  </c:pt>
                  <c:pt idx="3">
                    <c:v>Import/Export</c:v>
                  </c:pt>
                  <c:pt idx="4">
                    <c:v>Interconnection</c:v>
                  </c:pt>
                  <c:pt idx="5">
                    <c:v>Interstate Expansion</c:v>
                  </c:pt>
                  <c:pt idx="6">
                    <c:v>Intrastate New</c:v>
                  </c:pt>
                  <c:pt idx="7">
                    <c:v>Lateral</c:v>
                  </c:pt>
                  <c:pt idx="8">
                    <c:v>New Markets</c:v>
                  </c:pt>
                  <c:pt idx="9">
                    <c:v>Power Generation</c:v>
                  </c:pt>
                  <c:pt idx="10">
                    <c:v>Compressor Station</c:v>
                  </c:pt>
                  <c:pt idx="11">
                    <c:v>Expansion/Interconnect</c:v>
                  </c:pt>
                  <c:pt idx="12">
                    <c:v>Export</c:v>
                  </c:pt>
                  <c:pt idx="13">
                    <c:v>Extention of System</c:v>
                  </c:pt>
                  <c:pt idx="14">
                    <c:v>Import</c:v>
                  </c:pt>
                  <c:pt idx="15">
                    <c:v>Interstate Expansion</c:v>
                  </c:pt>
                  <c:pt idx="16">
                    <c:v>Lateral</c:v>
                  </c:pt>
                  <c:pt idx="17">
                    <c:v>New Interstate</c:v>
                  </c:pt>
                  <c:pt idx="18">
                    <c:v>Replacement/upgrades</c:v>
                  </c:pt>
                  <c:pt idx="19">
                    <c:v>Compressor Station</c:v>
                  </c:pt>
                  <c:pt idx="20">
                    <c:v>Expansion/Interconnect</c:v>
                  </c:pt>
                  <c:pt idx="21">
                    <c:v>Extention of System</c:v>
                  </c:pt>
                  <c:pt idx="22">
                    <c:v>Import/Export</c:v>
                  </c:pt>
                  <c:pt idx="23">
                    <c:v>Interconnection</c:v>
                  </c:pt>
                  <c:pt idx="24">
                    <c:v>Interstate Expansion</c:v>
                  </c:pt>
                  <c:pt idx="25">
                    <c:v>New Interstate</c:v>
                  </c:pt>
                  <c:pt idx="26">
                    <c:v>Export</c:v>
                  </c:pt>
                  <c:pt idx="27">
                    <c:v>Interconnection</c:v>
                  </c:pt>
                  <c:pt idx="28">
                    <c:v>Interstate Expansion</c:v>
                  </c:pt>
                  <c:pt idx="29">
                    <c:v>Lateral</c:v>
                  </c:pt>
                  <c:pt idx="30">
                    <c:v>Export</c:v>
                  </c:pt>
                  <c:pt idx="31">
                    <c:v>Interstate Expansion</c:v>
                  </c:pt>
                  <c:pt idx="32">
                    <c:v>New Interstate</c:v>
                  </c:pt>
                  <c:pt idx="33">
                    <c:v>Interstate Expansion</c:v>
                  </c:pt>
                  <c:pt idx="34">
                    <c:v>New Interstate</c:v>
                  </c:pt>
                  <c:pt idx="35">
                    <c:v>Export</c:v>
                  </c:pt>
                </c:lvl>
                <c:lvl>
                  <c:pt idx="0">
                    <c:v>2016</c:v>
                  </c:pt>
                  <c:pt idx="10">
                    <c:v>2017</c:v>
                  </c:pt>
                  <c:pt idx="19">
                    <c:v>2018</c:v>
                  </c:pt>
                  <c:pt idx="26">
                    <c:v>2019</c:v>
                  </c:pt>
                  <c:pt idx="30">
                    <c:v>2020</c:v>
                  </c:pt>
                  <c:pt idx="33">
                    <c:v>2021</c:v>
                  </c:pt>
                  <c:pt idx="35">
                    <c:v>'22</c:v>
                  </c:pt>
                </c:lvl>
              </c:multiLvlStrCache>
            </c:multiLvlStrRef>
          </c:cat>
          <c:val>
            <c:numRef>
              <c:f>Sheet1!$B$5:$AK$5</c:f>
              <c:numCache>
                <c:formatCode>General</c:formatCode>
                <c:ptCount val="36"/>
                <c:pt idx="0">
                  <c:v>0</c:v>
                </c:pt>
                <c:pt idx="1">
                  <c:v>344.82758620689657</c:v>
                </c:pt>
                <c:pt idx="2">
                  <c:v>0</c:v>
                </c:pt>
                <c:pt idx="3">
                  <c:v>0</c:v>
                </c:pt>
                <c:pt idx="4">
                  <c:v>0</c:v>
                </c:pt>
                <c:pt idx="5">
                  <c:v>0</c:v>
                </c:pt>
                <c:pt idx="6">
                  <c:v>0</c:v>
                </c:pt>
                <c:pt idx="7">
                  <c:v>252.21674876847291</c:v>
                </c:pt>
                <c:pt idx="8">
                  <c:v>0</c:v>
                </c:pt>
                <c:pt idx="9">
                  <c:v>0</c:v>
                </c:pt>
                <c:pt idx="10">
                  <c:v>197.04433497536945</c:v>
                </c:pt>
                <c:pt idx="11">
                  <c:v>2913.3024630541872</c:v>
                </c:pt>
                <c:pt idx="12">
                  <c:v>1083.7438423645319</c:v>
                </c:pt>
                <c:pt idx="13">
                  <c:v>177.33990147783251</c:v>
                </c:pt>
                <c:pt idx="14">
                  <c:v>0</c:v>
                </c:pt>
                <c:pt idx="15">
                  <c:v>1586.2068965517242</c:v>
                </c:pt>
                <c:pt idx="16">
                  <c:v>0</c:v>
                </c:pt>
                <c:pt idx="17">
                  <c:v>5874.8768472906404</c:v>
                </c:pt>
                <c:pt idx="18">
                  <c:v>235.46798029556649</c:v>
                </c:pt>
                <c:pt idx="19">
                  <c:v>1379.3103448275863</c:v>
                </c:pt>
                <c:pt idx="20">
                  <c:v>467.98029556650249</c:v>
                </c:pt>
                <c:pt idx="21">
                  <c:v>0</c:v>
                </c:pt>
                <c:pt idx="22">
                  <c:v>0</c:v>
                </c:pt>
                <c:pt idx="23">
                  <c:v>0</c:v>
                </c:pt>
                <c:pt idx="24">
                  <c:v>4039.7389162561576</c:v>
                </c:pt>
                <c:pt idx="25">
                  <c:v>6108.3743842364529</c:v>
                </c:pt>
                <c:pt idx="26">
                  <c:v>2955.6650246305417</c:v>
                </c:pt>
                <c:pt idx="27">
                  <c:v>0</c:v>
                </c:pt>
                <c:pt idx="28">
                  <c:v>0</c:v>
                </c:pt>
                <c:pt idx="29">
                  <c:v>1871.92118226601</c:v>
                </c:pt>
                <c:pt idx="30">
                  <c:v>4433.4975369458125</c:v>
                </c:pt>
                <c:pt idx="31">
                  <c:v>0</c:v>
                </c:pt>
                <c:pt idx="32">
                  <c:v>0</c:v>
                </c:pt>
                <c:pt idx="33">
                  <c:v>0</c:v>
                </c:pt>
                <c:pt idx="34">
                  <c:v>0</c:v>
                </c:pt>
                <c:pt idx="35">
                  <c:v>1970.4433497536945</c:v>
                </c:pt>
              </c:numCache>
            </c:numRef>
          </c:val>
          <c:extLst>
            <c:ext xmlns:c16="http://schemas.microsoft.com/office/drawing/2014/chart" uri="{C3380CC4-5D6E-409C-BE32-E72D297353CC}">
              <c16:uniqueId val="{00000003-9AD6-42A8-889C-ED657F0770B6}"/>
            </c:ext>
          </c:extLst>
        </c:ser>
        <c:ser>
          <c:idx val="4"/>
          <c:order val="3"/>
          <c:tx>
            <c:strRef>
              <c:f>Sheet1!$A$6</c:f>
              <c:strCache>
                <c:ptCount val="1"/>
                <c:pt idx="0">
                  <c:v>Approved</c:v>
                </c:pt>
              </c:strCache>
            </c:strRef>
          </c:tx>
          <c:spPr>
            <a:solidFill>
              <a:schemeClr val="accent5"/>
            </a:solidFill>
            <a:ln>
              <a:noFill/>
            </a:ln>
            <a:effectLst/>
          </c:spPr>
          <c:invertIfNegative val="0"/>
          <c:cat>
            <c:multiLvlStrRef>
              <c:f>Sheet1!$B$1:$AK$2</c:f>
              <c:multiLvlStrCache>
                <c:ptCount val="36"/>
                <c:lvl>
                  <c:pt idx="0">
                    <c:v>Compressor Station</c:v>
                  </c:pt>
                  <c:pt idx="1">
                    <c:v>Expansion/Interconnect</c:v>
                  </c:pt>
                  <c:pt idx="2">
                    <c:v>Extention of System</c:v>
                  </c:pt>
                  <c:pt idx="3">
                    <c:v>Import/Export</c:v>
                  </c:pt>
                  <c:pt idx="4">
                    <c:v>Interconnection</c:v>
                  </c:pt>
                  <c:pt idx="5">
                    <c:v>Interstate Expansion</c:v>
                  </c:pt>
                  <c:pt idx="6">
                    <c:v>Intrastate New</c:v>
                  </c:pt>
                  <c:pt idx="7">
                    <c:v>Lateral</c:v>
                  </c:pt>
                  <c:pt idx="8">
                    <c:v>New Markets</c:v>
                  </c:pt>
                  <c:pt idx="9">
                    <c:v>Power Generation</c:v>
                  </c:pt>
                  <c:pt idx="10">
                    <c:v>Compressor Station</c:v>
                  </c:pt>
                  <c:pt idx="11">
                    <c:v>Expansion/Interconnect</c:v>
                  </c:pt>
                  <c:pt idx="12">
                    <c:v>Export</c:v>
                  </c:pt>
                  <c:pt idx="13">
                    <c:v>Extention of System</c:v>
                  </c:pt>
                  <c:pt idx="14">
                    <c:v>Import</c:v>
                  </c:pt>
                  <c:pt idx="15">
                    <c:v>Interstate Expansion</c:v>
                  </c:pt>
                  <c:pt idx="16">
                    <c:v>Lateral</c:v>
                  </c:pt>
                  <c:pt idx="17">
                    <c:v>New Interstate</c:v>
                  </c:pt>
                  <c:pt idx="18">
                    <c:v>Replacement/upgrades</c:v>
                  </c:pt>
                  <c:pt idx="19">
                    <c:v>Compressor Station</c:v>
                  </c:pt>
                  <c:pt idx="20">
                    <c:v>Expansion/Interconnect</c:v>
                  </c:pt>
                  <c:pt idx="21">
                    <c:v>Extention of System</c:v>
                  </c:pt>
                  <c:pt idx="22">
                    <c:v>Import/Export</c:v>
                  </c:pt>
                  <c:pt idx="23">
                    <c:v>Interconnection</c:v>
                  </c:pt>
                  <c:pt idx="24">
                    <c:v>Interstate Expansion</c:v>
                  </c:pt>
                  <c:pt idx="25">
                    <c:v>New Interstate</c:v>
                  </c:pt>
                  <c:pt idx="26">
                    <c:v>Export</c:v>
                  </c:pt>
                  <c:pt idx="27">
                    <c:v>Interconnection</c:v>
                  </c:pt>
                  <c:pt idx="28">
                    <c:v>Interstate Expansion</c:v>
                  </c:pt>
                  <c:pt idx="29">
                    <c:v>Lateral</c:v>
                  </c:pt>
                  <c:pt idx="30">
                    <c:v>Export</c:v>
                  </c:pt>
                  <c:pt idx="31">
                    <c:v>Interstate Expansion</c:v>
                  </c:pt>
                  <c:pt idx="32">
                    <c:v>New Interstate</c:v>
                  </c:pt>
                  <c:pt idx="33">
                    <c:v>Interstate Expansion</c:v>
                  </c:pt>
                  <c:pt idx="34">
                    <c:v>New Interstate</c:v>
                  </c:pt>
                  <c:pt idx="35">
                    <c:v>Export</c:v>
                  </c:pt>
                </c:lvl>
                <c:lvl>
                  <c:pt idx="0">
                    <c:v>2016</c:v>
                  </c:pt>
                  <c:pt idx="10">
                    <c:v>2017</c:v>
                  </c:pt>
                  <c:pt idx="19">
                    <c:v>2018</c:v>
                  </c:pt>
                  <c:pt idx="26">
                    <c:v>2019</c:v>
                  </c:pt>
                  <c:pt idx="30">
                    <c:v>2020</c:v>
                  </c:pt>
                  <c:pt idx="33">
                    <c:v>2021</c:v>
                  </c:pt>
                  <c:pt idx="35">
                    <c:v>'22</c:v>
                  </c:pt>
                </c:lvl>
              </c:multiLvlStrCache>
            </c:multiLvlStrRef>
          </c:cat>
          <c:val>
            <c:numRef>
              <c:f>Sheet1!$B$6:$AK$6</c:f>
              <c:numCache>
                <c:formatCode>General</c:formatCode>
                <c:ptCount val="36"/>
                <c:pt idx="0">
                  <c:v>110.34482758620689</c:v>
                </c:pt>
                <c:pt idx="1">
                  <c:v>130.04926108374383</c:v>
                </c:pt>
                <c:pt idx="2">
                  <c:v>0</c:v>
                </c:pt>
                <c:pt idx="3">
                  <c:v>0</c:v>
                </c:pt>
                <c:pt idx="4">
                  <c:v>0</c:v>
                </c:pt>
                <c:pt idx="5">
                  <c:v>1079.9014778325122</c:v>
                </c:pt>
                <c:pt idx="6">
                  <c:v>0</c:v>
                </c:pt>
                <c:pt idx="7">
                  <c:v>0</c:v>
                </c:pt>
                <c:pt idx="8">
                  <c:v>0</c:v>
                </c:pt>
                <c:pt idx="9">
                  <c:v>0</c:v>
                </c:pt>
                <c:pt idx="10">
                  <c:v>0</c:v>
                </c:pt>
                <c:pt idx="11">
                  <c:v>0</c:v>
                </c:pt>
                <c:pt idx="12">
                  <c:v>0</c:v>
                </c:pt>
                <c:pt idx="13">
                  <c:v>0</c:v>
                </c:pt>
                <c:pt idx="14">
                  <c:v>0</c:v>
                </c:pt>
                <c:pt idx="15">
                  <c:v>2018.1379310344828</c:v>
                </c:pt>
                <c:pt idx="16">
                  <c:v>1625.615763546798</c:v>
                </c:pt>
                <c:pt idx="17">
                  <c:v>630.54187192118229</c:v>
                </c:pt>
                <c:pt idx="18">
                  <c:v>0</c:v>
                </c:pt>
                <c:pt idx="19">
                  <c:v>0</c:v>
                </c:pt>
                <c:pt idx="20">
                  <c:v>0</c:v>
                </c:pt>
                <c:pt idx="21">
                  <c:v>0</c:v>
                </c:pt>
                <c:pt idx="22">
                  <c:v>0</c:v>
                </c:pt>
                <c:pt idx="23">
                  <c:v>0</c:v>
                </c:pt>
                <c:pt idx="24">
                  <c:v>14876.847290640395</c:v>
                </c:pt>
                <c:pt idx="25">
                  <c:v>0</c:v>
                </c:pt>
                <c:pt idx="26">
                  <c:v>0</c:v>
                </c:pt>
                <c:pt idx="27">
                  <c:v>0</c:v>
                </c:pt>
                <c:pt idx="28">
                  <c:v>0</c:v>
                </c:pt>
                <c:pt idx="29">
                  <c:v>0</c:v>
                </c:pt>
                <c:pt idx="30">
                  <c:v>0</c:v>
                </c:pt>
                <c:pt idx="31">
                  <c:v>203.60591133004925</c:v>
                </c:pt>
                <c:pt idx="32">
                  <c:v>166.50246305418719</c:v>
                </c:pt>
                <c:pt idx="33">
                  <c:v>105.08374384236453</c:v>
                </c:pt>
                <c:pt idx="34">
                  <c:v>74.876847290640399</c:v>
                </c:pt>
                <c:pt idx="35">
                  <c:v>0</c:v>
                </c:pt>
              </c:numCache>
            </c:numRef>
          </c:val>
          <c:extLst>
            <c:ext xmlns:c16="http://schemas.microsoft.com/office/drawing/2014/chart" uri="{C3380CC4-5D6E-409C-BE32-E72D297353CC}">
              <c16:uniqueId val="{00000004-9AD6-42A8-889C-ED657F0770B6}"/>
            </c:ext>
          </c:extLst>
        </c:ser>
        <c:ser>
          <c:idx val="5"/>
          <c:order val="4"/>
          <c:tx>
            <c:strRef>
              <c:f>Sheet1!$A$7</c:f>
              <c:strCache>
                <c:ptCount val="1"/>
                <c:pt idx="0">
                  <c:v>Under Construction</c:v>
                </c:pt>
              </c:strCache>
            </c:strRef>
          </c:tx>
          <c:spPr>
            <a:solidFill>
              <a:schemeClr val="accent6"/>
            </a:solidFill>
            <a:ln>
              <a:noFill/>
            </a:ln>
            <a:effectLst/>
          </c:spPr>
          <c:invertIfNegative val="0"/>
          <c:cat>
            <c:multiLvlStrRef>
              <c:f>Sheet1!$B$1:$AK$2</c:f>
              <c:multiLvlStrCache>
                <c:ptCount val="36"/>
                <c:lvl>
                  <c:pt idx="0">
                    <c:v>Compressor Station</c:v>
                  </c:pt>
                  <c:pt idx="1">
                    <c:v>Expansion/Interconnect</c:v>
                  </c:pt>
                  <c:pt idx="2">
                    <c:v>Extention of System</c:v>
                  </c:pt>
                  <c:pt idx="3">
                    <c:v>Import/Export</c:v>
                  </c:pt>
                  <c:pt idx="4">
                    <c:v>Interconnection</c:v>
                  </c:pt>
                  <c:pt idx="5">
                    <c:v>Interstate Expansion</c:v>
                  </c:pt>
                  <c:pt idx="6">
                    <c:v>Intrastate New</c:v>
                  </c:pt>
                  <c:pt idx="7">
                    <c:v>Lateral</c:v>
                  </c:pt>
                  <c:pt idx="8">
                    <c:v>New Markets</c:v>
                  </c:pt>
                  <c:pt idx="9">
                    <c:v>Power Generation</c:v>
                  </c:pt>
                  <c:pt idx="10">
                    <c:v>Compressor Station</c:v>
                  </c:pt>
                  <c:pt idx="11">
                    <c:v>Expansion/Interconnect</c:v>
                  </c:pt>
                  <c:pt idx="12">
                    <c:v>Export</c:v>
                  </c:pt>
                  <c:pt idx="13">
                    <c:v>Extention of System</c:v>
                  </c:pt>
                  <c:pt idx="14">
                    <c:v>Import</c:v>
                  </c:pt>
                  <c:pt idx="15">
                    <c:v>Interstate Expansion</c:v>
                  </c:pt>
                  <c:pt idx="16">
                    <c:v>Lateral</c:v>
                  </c:pt>
                  <c:pt idx="17">
                    <c:v>New Interstate</c:v>
                  </c:pt>
                  <c:pt idx="18">
                    <c:v>Replacement/upgrades</c:v>
                  </c:pt>
                  <c:pt idx="19">
                    <c:v>Compressor Station</c:v>
                  </c:pt>
                  <c:pt idx="20">
                    <c:v>Expansion/Interconnect</c:v>
                  </c:pt>
                  <c:pt idx="21">
                    <c:v>Extention of System</c:v>
                  </c:pt>
                  <c:pt idx="22">
                    <c:v>Import/Export</c:v>
                  </c:pt>
                  <c:pt idx="23">
                    <c:v>Interconnection</c:v>
                  </c:pt>
                  <c:pt idx="24">
                    <c:v>Interstate Expansion</c:v>
                  </c:pt>
                  <c:pt idx="25">
                    <c:v>New Interstate</c:v>
                  </c:pt>
                  <c:pt idx="26">
                    <c:v>Export</c:v>
                  </c:pt>
                  <c:pt idx="27">
                    <c:v>Interconnection</c:v>
                  </c:pt>
                  <c:pt idx="28">
                    <c:v>Interstate Expansion</c:v>
                  </c:pt>
                  <c:pt idx="29">
                    <c:v>Lateral</c:v>
                  </c:pt>
                  <c:pt idx="30">
                    <c:v>Export</c:v>
                  </c:pt>
                  <c:pt idx="31">
                    <c:v>Interstate Expansion</c:v>
                  </c:pt>
                  <c:pt idx="32">
                    <c:v>New Interstate</c:v>
                  </c:pt>
                  <c:pt idx="33">
                    <c:v>Interstate Expansion</c:v>
                  </c:pt>
                  <c:pt idx="34">
                    <c:v>New Interstate</c:v>
                  </c:pt>
                  <c:pt idx="35">
                    <c:v>Export</c:v>
                  </c:pt>
                </c:lvl>
                <c:lvl>
                  <c:pt idx="0">
                    <c:v>2016</c:v>
                  </c:pt>
                  <c:pt idx="10">
                    <c:v>2017</c:v>
                  </c:pt>
                  <c:pt idx="19">
                    <c:v>2018</c:v>
                  </c:pt>
                  <c:pt idx="26">
                    <c:v>2019</c:v>
                  </c:pt>
                  <c:pt idx="30">
                    <c:v>2020</c:v>
                  </c:pt>
                  <c:pt idx="33">
                    <c:v>2021</c:v>
                  </c:pt>
                  <c:pt idx="35">
                    <c:v>'22</c:v>
                  </c:pt>
                </c:lvl>
              </c:multiLvlStrCache>
            </c:multiLvlStrRef>
          </c:cat>
          <c:val>
            <c:numRef>
              <c:f>Sheet1!$B$7:$AK$7</c:f>
              <c:numCache>
                <c:formatCode>General</c:formatCode>
                <c:ptCount val="36"/>
                <c:pt idx="0">
                  <c:v>788.17733990147781</c:v>
                </c:pt>
                <c:pt idx="1">
                  <c:v>0</c:v>
                </c:pt>
                <c:pt idx="2">
                  <c:v>0</c:v>
                </c:pt>
                <c:pt idx="3">
                  <c:v>1280.7881773399015</c:v>
                </c:pt>
                <c:pt idx="4">
                  <c:v>336.94581280788179</c:v>
                </c:pt>
                <c:pt idx="5">
                  <c:v>768.4729064039409</c:v>
                </c:pt>
                <c:pt idx="6">
                  <c:v>0</c:v>
                </c:pt>
                <c:pt idx="7">
                  <c:v>226.60098522167488</c:v>
                </c:pt>
                <c:pt idx="8">
                  <c:v>0</c:v>
                </c:pt>
                <c:pt idx="9">
                  <c:v>189.16256157635468</c:v>
                </c:pt>
                <c:pt idx="10">
                  <c:v>0</c:v>
                </c:pt>
                <c:pt idx="11">
                  <c:v>0</c:v>
                </c:pt>
                <c:pt idx="12">
                  <c:v>0</c:v>
                </c:pt>
                <c:pt idx="13">
                  <c:v>0</c:v>
                </c:pt>
                <c:pt idx="14">
                  <c:v>0</c:v>
                </c:pt>
                <c:pt idx="15">
                  <c:v>635.46798029556646</c:v>
                </c:pt>
                <c:pt idx="16">
                  <c:v>441.37931034482756</c:v>
                </c:pt>
                <c:pt idx="17">
                  <c:v>817.73399014778329</c:v>
                </c:pt>
                <c:pt idx="18">
                  <c:v>0</c:v>
                </c:pt>
                <c:pt idx="19">
                  <c:v>0</c:v>
                </c:pt>
                <c:pt idx="20">
                  <c:v>0</c:v>
                </c:pt>
                <c:pt idx="21">
                  <c:v>1477.8325123152708</c:v>
                </c:pt>
                <c:pt idx="22">
                  <c:v>0</c:v>
                </c:pt>
                <c:pt idx="23">
                  <c:v>0</c:v>
                </c:pt>
                <c:pt idx="24">
                  <c:v>0</c:v>
                </c:pt>
                <c:pt idx="25">
                  <c:v>0</c:v>
                </c:pt>
                <c:pt idx="26">
                  <c:v>0</c:v>
                </c:pt>
                <c:pt idx="27">
                  <c:v>2216.7487684729062</c:v>
                </c:pt>
                <c:pt idx="28">
                  <c:v>0</c:v>
                </c:pt>
                <c:pt idx="29">
                  <c:v>0</c:v>
                </c:pt>
                <c:pt idx="30">
                  <c:v>0</c:v>
                </c:pt>
                <c:pt idx="31">
                  <c:v>0</c:v>
                </c:pt>
                <c:pt idx="32">
                  <c:v>0</c:v>
                </c:pt>
                <c:pt idx="33">
                  <c:v>0</c:v>
                </c:pt>
                <c:pt idx="34">
                  <c:v>0</c:v>
                </c:pt>
                <c:pt idx="35">
                  <c:v>0</c:v>
                </c:pt>
              </c:numCache>
            </c:numRef>
          </c:val>
          <c:extLst>
            <c:ext xmlns:c16="http://schemas.microsoft.com/office/drawing/2014/chart" uri="{C3380CC4-5D6E-409C-BE32-E72D297353CC}">
              <c16:uniqueId val="{00000005-9AD6-42A8-889C-ED657F0770B6}"/>
            </c:ext>
          </c:extLst>
        </c:ser>
        <c:ser>
          <c:idx val="6"/>
          <c:order val="5"/>
          <c:tx>
            <c:strRef>
              <c:f>Sheet1!$A$8</c:f>
              <c:strCache>
                <c:ptCount val="1"/>
                <c:pt idx="0">
                  <c:v>Operational</c:v>
                </c:pt>
              </c:strCache>
            </c:strRef>
          </c:tx>
          <c:spPr>
            <a:solidFill>
              <a:schemeClr val="accent1">
                <a:lumMod val="60000"/>
              </a:schemeClr>
            </a:solidFill>
            <a:ln>
              <a:noFill/>
            </a:ln>
            <a:effectLst/>
          </c:spPr>
          <c:invertIfNegative val="0"/>
          <c:cat>
            <c:multiLvlStrRef>
              <c:f>Sheet1!$B$1:$AK$2</c:f>
              <c:multiLvlStrCache>
                <c:ptCount val="36"/>
                <c:lvl>
                  <c:pt idx="0">
                    <c:v>Compressor Station</c:v>
                  </c:pt>
                  <c:pt idx="1">
                    <c:v>Expansion/Interconnect</c:v>
                  </c:pt>
                  <c:pt idx="2">
                    <c:v>Extention of System</c:v>
                  </c:pt>
                  <c:pt idx="3">
                    <c:v>Import/Export</c:v>
                  </c:pt>
                  <c:pt idx="4">
                    <c:v>Interconnection</c:v>
                  </c:pt>
                  <c:pt idx="5">
                    <c:v>Interstate Expansion</c:v>
                  </c:pt>
                  <c:pt idx="6">
                    <c:v>Intrastate New</c:v>
                  </c:pt>
                  <c:pt idx="7">
                    <c:v>Lateral</c:v>
                  </c:pt>
                  <c:pt idx="8">
                    <c:v>New Markets</c:v>
                  </c:pt>
                  <c:pt idx="9">
                    <c:v>Power Generation</c:v>
                  </c:pt>
                  <c:pt idx="10">
                    <c:v>Compressor Station</c:v>
                  </c:pt>
                  <c:pt idx="11">
                    <c:v>Expansion/Interconnect</c:v>
                  </c:pt>
                  <c:pt idx="12">
                    <c:v>Export</c:v>
                  </c:pt>
                  <c:pt idx="13">
                    <c:v>Extention of System</c:v>
                  </c:pt>
                  <c:pt idx="14">
                    <c:v>Import</c:v>
                  </c:pt>
                  <c:pt idx="15">
                    <c:v>Interstate Expansion</c:v>
                  </c:pt>
                  <c:pt idx="16">
                    <c:v>Lateral</c:v>
                  </c:pt>
                  <c:pt idx="17">
                    <c:v>New Interstate</c:v>
                  </c:pt>
                  <c:pt idx="18">
                    <c:v>Replacement/upgrades</c:v>
                  </c:pt>
                  <c:pt idx="19">
                    <c:v>Compressor Station</c:v>
                  </c:pt>
                  <c:pt idx="20">
                    <c:v>Expansion/Interconnect</c:v>
                  </c:pt>
                  <c:pt idx="21">
                    <c:v>Extention of System</c:v>
                  </c:pt>
                  <c:pt idx="22">
                    <c:v>Import/Export</c:v>
                  </c:pt>
                  <c:pt idx="23">
                    <c:v>Interconnection</c:v>
                  </c:pt>
                  <c:pt idx="24">
                    <c:v>Interstate Expansion</c:v>
                  </c:pt>
                  <c:pt idx="25">
                    <c:v>New Interstate</c:v>
                  </c:pt>
                  <c:pt idx="26">
                    <c:v>Export</c:v>
                  </c:pt>
                  <c:pt idx="27">
                    <c:v>Interconnection</c:v>
                  </c:pt>
                  <c:pt idx="28">
                    <c:v>Interstate Expansion</c:v>
                  </c:pt>
                  <c:pt idx="29">
                    <c:v>Lateral</c:v>
                  </c:pt>
                  <c:pt idx="30">
                    <c:v>Export</c:v>
                  </c:pt>
                  <c:pt idx="31">
                    <c:v>Interstate Expansion</c:v>
                  </c:pt>
                  <c:pt idx="32">
                    <c:v>New Interstate</c:v>
                  </c:pt>
                  <c:pt idx="33">
                    <c:v>Interstate Expansion</c:v>
                  </c:pt>
                  <c:pt idx="34">
                    <c:v>New Interstate</c:v>
                  </c:pt>
                  <c:pt idx="35">
                    <c:v>Export</c:v>
                  </c:pt>
                </c:lvl>
                <c:lvl>
                  <c:pt idx="0">
                    <c:v>2016</c:v>
                  </c:pt>
                  <c:pt idx="10">
                    <c:v>2017</c:v>
                  </c:pt>
                  <c:pt idx="19">
                    <c:v>2018</c:v>
                  </c:pt>
                  <c:pt idx="26">
                    <c:v>2019</c:v>
                  </c:pt>
                  <c:pt idx="30">
                    <c:v>2020</c:v>
                  </c:pt>
                  <c:pt idx="33">
                    <c:v>2021</c:v>
                  </c:pt>
                  <c:pt idx="35">
                    <c:v>'22</c:v>
                  </c:pt>
                </c:lvl>
              </c:multiLvlStrCache>
            </c:multiLvlStrRef>
          </c:cat>
          <c:val>
            <c:numRef>
              <c:f>Sheet1!$B$8:$AK$8</c:f>
              <c:numCache>
                <c:formatCode>General</c:formatCode>
                <c:ptCount val="36"/>
                <c:pt idx="0">
                  <c:v>234.48275862068965</c:v>
                </c:pt>
                <c:pt idx="1">
                  <c:v>1182.2660098522167</c:v>
                </c:pt>
                <c:pt idx="2">
                  <c:v>886.69950738916259</c:v>
                </c:pt>
                <c:pt idx="3">
                  <c:v>0</c:v>
                </c:pt>
                <c:pt idx="4">
                  <c:v>0</c:v>
                </c:pt>
                <c:pt idx="5">
                  <c:v>172.41379310344828</c:v>
                </c:pt>
                <c:pt idx="6">
                  <c:v>837.4384236453202</c:v>
                </c:pt>
                <c:pt idx="7">
                  <c:v>201.97044334975371</c:v>
                </c:pt>
                <c:pt idx="8">
                  <c:v>0</c:v>
                </c:pt>
                <c:pt idx="9">
                  <c:v>0</c:v>
                </c:pt>
                <c:pt idx="10">
                  <c:v>0</c:v>
                </c:pt>
                <c:pt idx="11">
                  <c:v>0</c:v>
                </c:pt>
                <c:pt idx="12">
                  <c:v>0</c:v>
                </c:pt>
                <c:pt idx="13">
                  <c:v>0</c:v>
                </c:pt>
                <c:pt idx="14">
                  <c:v>0</c:v>
                </c:pt>
                <c:pt idx="15">
                  <c:v>0</c:v>
                </c:pt>
                <c:pt idx="16">
                  <c:v>0</c:v>
                </c:pt>
                <c:pt idx="17">
                  <c:v>197.04433497536945</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numCache>
            </c:numRef>
          </c:val>
          <c:extLst>
            <c:ext xmlns:c16="http://schemas.microsoft.com/office/drawing/2014/chart" uri="{C3380CC4-5D6E-409C-BE32-E72D297353CC}">
              <c16:uniqueId val="{00000006-9AD6-42A8-889C-ED657F0770B6}"/>
            </c:ext>
          </c:extLst>
        </c:ser>
        <c:dLbls>
          <c:showLegendKey val="0"/>
          <c:showVal val="0"/>
          <c:showCatName val="0"/>
          <c:showSerName val="0"/>
          <c:showPercent val="0"/>
          <c:showBubbleSize val="0"/>
        </c:dLbls>
        <c:gapWidth val="150"/>
        <c:overlap val="100"/>
        <c:axId val="420115608"/>
        <c:axId val="420116592"/>
      </c:barChart>
      <c:catAx>
        <c:axId val="420115608"/>
        <c:scaling>
          <c:orientation val="minMax"/>
        </c:scaling>
        <c:delete val="0"/>
        <c:axPos val="b"/>
        <c:title>
          <c:tx>
            <c:rich>
              <a:bodyPr rot="0" spcFirstLastPara="1" vertOverflow="ellipsis" vert="horz" wrap="square" anchor="ctr" anchorCtr="1"/>
              <a:lstStyle/>
              <a:p>
                <a:pPr>
                  <a:defRPr sz="1330" b="1" i="0" u="none" strike="noStrike" kern="1200" baseline="0">
                    <a:solidFill>
                      <a:srgbClr val="FF0000"/>
                    </a:solidFill>
                    <a:latin typeface="+mn-lt"/>
                    <a:ea typeface="+mn-ea"/>
                    <a:cs typeface="+mn-cs"/>
                  </a:defRPr>
                </a:pPr>
                <a:r>
                  <a:rPr lang="en-US" b="1"/>
                  <a:t>Proposed Online Year &amp; Type</a:t>
                </a:r>
              </a:p>
            </c:rich>
          </c:tx>
          <c:overlay val="0"/>
          <c:spPr>
            <a:noFill/>
            <a:ln>
              <a:noFill/>
            </a:ln>
            <a:effectLst/>
          </c:spPr>
          <c:txPr>
            <a:bodyPr rot="0" spcFirstLastPara="1" vertOverflow="ellipsis" vert="horz" wrap="square" anchor="ctr" anchorCtr="1"/>
            <a:lstStyle/>
            <a:p>
              <a:pPr>
                <a:defRPr sz="1330" b="1" i="0" u="none" strike="noStrike" kern="1200" baseline="0">
                  <a:solidFill>
                    <a:srgbClr val="FF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197" b="0" i="0" u="none" strike="noStrike" kern="1200" baseline="0">
                <a:solidFill>
                  <a:srgbClr val="FF0000"/>
                </a:solidFill>
                <a:latin typeface="+mn-lt"/>
                <a:ea typeface="+mn-ea"/>
                <a:cs typeface="+mn-cs"/>
              </a:defRPr>
            </a:pPr>
            <a:endParaRPr lang="en-US"/>
          </a:p>
        </c:txPr>
        <c:crossAx val="420116592"/>
        <c:crosses val="autoZero"/>
        <c:auto val="1"/>
        <c:lblAlgn val="ctr"/>
        <c:lblOffset val="100"/>
        <c:tickLblSkip val="1"/>
        <c:noMultiLvlLbl val="0"/>
      </c:catAx>
      <c:valAx>
        <c:axId val="4201165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rgbClr val="FF0000"/>
                    </a:solidFill>
                    <a:latin typeface="+mn-lt"/>
                    <a:ea typeface="+mn-ea"/>
                    <a:cs typeface="+mn-cs"/>
                  </a:defRPr>
                </a:pPr>
                <a:r>
                  <a:rPr lang="en-US" sz="1400" b="1"/>
                  <a:t>Proposed Additions (MMcF)</a:t>
                </a:r>
              </a:p>
            </c:rich>
          </c:tx>
          <c:layout>
            <c:manualLayout>
              <c:xMode val="edge"/>
              <c:yMode val="edge"/>
              <c:x val="1.2061403508771929E-2"/>
              <c:y val="1.5593200634542552E-3"/>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rgbClr val="FF0000"/>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FF0000"/>
                </a:solidFill>
                <a:latin typeface="+mn-lt"/>
                <a:ea typeface="+mn-ea"/>
                <a:cs typeface="+mn-cs"/>
              </a:defRPr>
            </a:pPr>
            <a:endParaRPr lang="en-US"/>
          </a:p>
        </c:txPr>
        <c:crossAx val="420115608"/>
        <c:crosses val="autoZero"/>
        <c:crossBetween val="midCat"/>
      </c:valAx>
      <c:spPr>
        <a:noFill/>
        <a:ln>
          <a:noFill/>
        </a:ln>
        <a:effectLst/>
      </c:spPr>
    </c:plotArea>
    <c:legend>
      <c:legendPos val="b"/>
      <c:layout>
        <c:manualLayout>
          <c:xMode val="edge"/>
          <c:yMode val="edge"/>
          <c:x val="0.17782402610857853"/>
          <c:y val="0.93694107074807564"/>
          <c:w val="0.64435194778284288"/>
          <c:h val="6.3058929251924398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FF0000"/>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rgbClr val="FF0000"/>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805454503145337"/>
          <c:y val="4.3268281054517063E-2"/>
          <c:w val="0.86308180227471565"/>
          <c:h val="0.42282991628918215"/>
        </c:manualLayout>
      </c:layout>
      <c:barChart>
        <c:barDir val="col"/>
        <c:grouping val="stacked"/>
        <c:varyColors val="0"/>
        <c:ser>
          <c:idx val="0"/>
          <c:order val="0"/>
          <c:tx>
            <c:strRef>
              <c:f>Sheet1!$A$3</c:f>
              <c:strCache>
                <c:ptCount val="1"/>
                <c:pt idx="0">
                  <c:v>Pre-Filing</c:v>
                </c:pt>
              </c:strCache>
            </c:strRef>
          </c:tx>
          <c:spPr>
            <a:solidFill>
              <a:srgbClr val="ED7D31"/>
            </a:solidFill>
            <a:effectLst/>
            <a:scene3d>
              <a:camera prst="orthographicFront"/>
              <a:lightRig rig="threePt" dir="t">
                <a:rot lat="0" lon="0" rev="1200000"/>
              </a:lightRig>
            </a:scene3d>
            <a:sp3d>
              <a:bevelT w="0" h="0"/>
            </a:sp3d>
          </c:spPr>
          <c:invertIfNegative val="0"/>
          <c:cat>
            <c:multiLvlStrRef>
              <c:f>Sheet1!$B$1:$H$2</c:f>
              <c:multiLvlStrCache>
                <c:ptCount val="7"/>
                <c:lvl>
                  <c:pt idx="0">
                    <c:v>Export Terminal</c:v>
                  </c:pt>
                  <c:pt idx="1">
                    <c:v>Export Terminal</c:v>
                  </c:pt>
                  <c:pt idx="2">
                    <c:v>Export Terminal</c:v>
                  </c:pt>
                  <c:pt idx="3">
                    <c:v>Export Terminal</c:v>
                  </c:pt>
                  <c:pt idx="4">
                    <c:v>Export Terminal</c:v>
                  </c:pt>
                  <c:pt idx="5">
                    <c:v>Export Terminal</c:v>
                  </c:pt>
                  <c:pt idx="6">
                    <c:v>Export Terminal</c:v>
                  </c:pt>
                </c:lvl>
                <c:lvl>
                  <c:pt idx="0">
                    <c:v>2016</c:v>
                  </c:pt>
                  <c:pt idx="1">
                    <c:v>2017</c:v>
                  </c:pt>
                  <c:pt idx="2">
                    <c:v>2018</c:v>
                  </c:pt>
                  <c:pt idx="3">
                    <c:v>2019</c:v>
                  </c:pt>
                  <c:pt idx="4">
                    <c:v>2020</c:v>
                  </c:pt>
                  <c:pt idx="5">
                    <c:v>2021</c:v>
                  </c:pt>
                  <c:pt idx="6">
                    <c:v>2023</c:v>
                  </c:pt>
                </c:lvl>
              </c:multiLvlStrCache>
            </c:multiLvlStrRef>
          </c:cat>
          <c:val>
            <c:numRef>
              <c:f>Sheet1!$B$3:$H$3</c:f>
              <c:numCache>
                <c:formatCode>General</c:formatCode>
                <c:ptCount val="7"/>
                <c:pt idx="3">
                  <c:v>2.8</c:v>
                </c:pt>
                <c:pt idx="4">
                  <c:v>2.5875620000000001</c:v>
                </c:pt>
                <c:pt idx="5">
                  <c:v>0.7</c:v>
                </c:pt>
              </c:numCache>
            </c:numRef>
          </c:val>
          <c:extLst>
            <c:ext xmlns:c16="http://schemas.microsoft.com/office/drawing/2014/chart" uri="{C3380CC4-5D6E-409C-BE32-E72D297353CC}">
              <c16:uniqueId val="{00000000-7C1E-45BA-95E7-4D24387B54A0}"/>
            </c:ext>
          </c:extLst>
        </c:ser>
        <c:ser>
          <c:idx val="1"/>
          <c:order val="1"/>
          <c:tx>
            <c:strRef>
              <c:f>Sheet1!$A$4</c:f>
              <c:strCache>
                <c:ptCount val="1"/>
                <c:pt idx="0">
                  <c:v>Applied</c:v>
                </c:pt>
              </c:strCache>
            </c:strRef>
          </c:tx>
          <c:spPr>
            <a:solidFill>
              <a:srgbClr val="FFC000"/>
            </a:solidFill>
            <a:effectLst/>
            <a:scene3d>
              <a:camera prst="orthographicFront"/>
              <a:lightRig rig="threePt" dir="t">
                <a:rot lat="0" lon="0" rev="1200000"/>
              </a:lightRig>
            </a:scene3d>
            <a:sp3d>
              <a:bevelT w="0" h="0"/>
            </a:sp3d>
          </c:spPr>
          <c:invertIfNegative val="0"/>
          <c:cat>
            <c:multiLvlStrRef>
              <c:f>Sheet1!$B$1:$H$2</c:f>
              <c:multiLvlStrCache>
                <c:ptCount val="7"/>
                <c:lvl>
                  <c:pt idx="0">
                    <c:v>Export Terminal</c:v>
                  </c:pt>
                  <c:pt idx="1">
                    <c:v>Export Terminal</c:v>
                  </c:pt>
                  <c:pt idx="2">
                    <c:v>Export Terminal</c:v>
                  </c:pt>
                  <c:pt idx="3">
                    <c:v>Export Terminal</c:v>
                  </c:pt>
                  <c:pt idx="4">
                    <c:v>Export Terminal</c:v>
                  </c:pt>
                  <c:pt idx="5">
                    <c:v>Export Terminal</c:v>
                  </c:pt>
                  <c:pt idx="6">
                    <c:v>Export Terminal</c:v>
                  </c:pt>
                </c:lvl>
                <c:lvl>
                  <c:pt idx="0">
                    <c:v>2016</c:v>
                  </c:pt>
                  <c:pt idx="1">
                    <c:v>2017</c:v>
                  </c:pt>
                  <c:pt idx="2">
                    <c:v>2018</c:v>
                  </c:pt>
                  <c:pt idx="3">
                    <c:v>2019</c:v>
                  </c:pt>
                  <c:pt idx="4">
                    <c:v>2020</c:v>
                  </c:pt>
                  <c:pt idx="5">
                    <c:v>2021</c:v>
                  </c:pt>
                  <c:pt idx="6">
                    <c:v>2023</c:v>
                  </c:pt>
                </c:lvl>
              </c:multiLvlStrCache>
            </c:multiLvlStrRef>
          </c:cat>
          <c:val>
            <c:numRef>
              <c:f>Sheet1!$B$4:$H$4</c:f>
              <c:numCache>
                <c:formatCode>General</c:formatCode>
                <c:ptCount val="7"/>
                <c:pt idx="2">
                  <c:v>1.5</c:v>
                </c:pt>
                <c:pt idx="3">
                  <c:v>1.7249999999999999</c:v>
                </c:pt>
                <c:pt idx="4">
                  <c:v>5.9688499999999998</c:v>
                </c:pt>
                <c:pt idx="5">
                  <c:v>0.92711100000000002</c:v>
                </c:pt>
                <c:pt idx="6">
                  <c:v>1.8</c:v>
                </c:pt>
              </c:numCache>
            </c:numRef>
          </c:val>
          <c:extLst>
            <c:ext xmlns:c16="http://schemas.microsoft.com/office/drawing/2014/chart" uri="{C3380CC4-5D6E-409C-BE32-E72D297353CC}">
              <c16:uniqueId val="{00000001-7C1E-45BA-95E7-4D24387B54A0}"/>
            </c:ext>
          </c:extLst>
        </c:ser>
        <c:ser>
          <c:idx val="2"/>
          <c:order val="2"/>
          <c:tx>
            <c:strRef>
              <c:f>Sheet1!$A$5</c:f>
              <c:strCache>
                <c:ptCount val="1"/>
                <c:pt idx="0">
                  <c:v>Approved</c:v>
                </c:pt>
              </c:strCache>
            </c:strRef>
          </c:tx>
          <c:spPr>
            <a:solidFill>
              <a:srgbClr val="4472C4"/>
            </a:solidFill>
            <a:effectLst/>
            <a:scene3d>
              <a:camera prst="orthographicFront"/>
              <a:lightRig rig="threePt" dir="t">
                <a:rot lat="0" lon="0" rev="1200000"/>
              </a:lightRig>
            </a:scene3d>
            <a:sp3d>
              <a:bevelT w="0" h="0"/>
            </a:sp3d>
          </c:spPr>
          <c:invertIfNegative val="0"/>
          <c:cat>
            <c:multiLvlStrRef>
              <c:f>Sheet1!$B$1:$H$2</c:f>
              <c:multiLvlStrCache>
                <c:ptCount val="7"/>
                <c:lvl>
                  <c:pt idx="0">
                    <c:v>Export Terminal</c:v>
                  </c:pt>
                  <c:pt idx="1">
                    <c:v>Export Terminal</c:v>
                  </c:pt>
                  <c:pt idx="2">
                    <c:v>Export Terminal</c:v>
                  </c:pt>
                  <c:pt idx="3">
                    <c:v>Export Terminal</c:v>
                  </c:pt>
                  <c:pt idx="4">
                    <c:v>Export Terminal</c:v>
                  </c:pt>
                  <c:pt idx="5">
                    <c:v>Export Terminal</c:v>
                  </c:pt>
                  <c:pt idx="6">
                    <c:v>Export Terminal</c:v>
                  </c:pt>
                </c:lvl>
                <c:lvl>
                  <c:pt idx="0">
                    <c:v>2016</c:v>
                  </c:pt>
                  <c:pt idx="1">
                    <c:v>2017</c:v>
                  </c:pt>
                  <c:pt idx="2">
                    <c:v>2018</c:v>
                  </c:pt>
                  <c:pt idx="3">
                    <c:v>2019</c:v>
                  </c:pt>
                  <c:pt idx="4">
                    <c:v>2020</c:v>
                  </c:pt>
                  <c:pt idx="5">
                    <c:v>2021</c:v>
                  </c:pt>
                  <c:pt idx="6">
                    <c:v>2023</c:v>
                  </c:pt>
                </c:lvl>
              </c:multiLvlStrCache>
            </c:multiLvlStrRef>
          </c:cat>
          <c:val>
            <c:numRef>
              <c:f>Sheet1!$B$5:$H$5</c:f>
              <c:numCache>
                <c:formatCode>General</c:formatCode>
                <c:ptCount val="7"/>
                <c:pt idx="1">
                  <c:v>1.4</c:v>
                </c:pt>
                <c:pt idx="2">
                  <c:v>2.0034999999999998</c:v>
                </c:pt>
                <c:pt idx="3">
                  <c:v>1.4E-3</c:v>
                </c:pt>
              </c:numCache>
            </c:numRef>
          </c:val>
          <c:extLst>
            <c:ext xmlns:c16="http://schemas.microsoft.com/office/drawing/2014/chart" uri="{C3380CC4-5D6E-409C-BE32-E72D297353CC}">
              <c16:uniqueId val="{00000002-7C1E-45BA-95E7-4D24387B54A0}"/>
            </c:ext>
          </c:extLst>
        </c:ser>
        <c:ser>
          <c:idx val="3"/>
          <c:order val="3"/>
          <c:tx>
            <c:strRef>
              <c:f>Sheet1!$A$6</c:f>
              <c:strCache>
                <c:ptCount val="1"/>
                <c:pt idx="0">
                  <c:v>Under Construction</c:v>
                </c:pt>
              </c:strCache>
            </c:strRef>
          </c:tx>
          <c:spPr>
            <a:solidFill>
              <a:srgbClr val="70AD47"/>
            </a:solidFill>
            <a:effectLst/>
            <a:scene3d>
              <a:camera prst="orthographicFront"/>
              <a:lightRig rig="threePt" dir="t">
                <a:rot lat="0" lon="0" rev="1200000"/>
              </a:lightRig>
            </a:scene3d>
            <a:sp3d>
              <a:bevelT w="0" h="0"/>
            </a:sp3d>
          </c:spPr>
          <c:invertIfNegative val="0"/>
          <c:cat>
            <c:multiLvlStrRef>
              <c:f>Sheet1!$B$1:$H$2</c:f>
              <c:multiLvlStrCache>
                <c:ptCount val="7"/>
                <c:lvl>
                  <c:pt idx="0">
                    <c:v>Export Terminal</c:v>
                  </c:pt>
                  <c:pt idx="1">
                    <c:v>Export Terminal</c:v>
                  </c:pt>
                  <c:pt idx="2">
                    <c:v>Export Terminal</c:v>
                  </c:pt>
                  <c:pt idx="3">
                    <c:v>Export Terminal</c:v>
                  </c:pt>
                  <c:pt idx="4">
                    <c:v>Export Terminal</c:v>
                  </c:pt>
                  <c:pt idx="5">
                    <c:v>Export Terminal</c:v>
                  </c:pt>
                  <c:pt idx="6">
                    <c:v>Export Terminal</c:v>
                  </c:pt>
                </c:lvl>
                <c:lvl>
                  <c:pt idx="0">
                    <c:v>2016</c:v>
                  </c:pt>
                  <c:pt idx="1">
                    <c:v>2017</c:v>
                  </c:pt>
                  <c:pt idx="2">
                    <c:v>2018</c:v>
                  </c:pt>
                  <c:pt idx="3">
                    <c:v>2019</c:v>
                  </c:pt>
                  <c:pt idx="4">
                    <c:v>2020</c:v>
                  </c:pt>
                  <c:pt idx="5">
                    <c:v>2021</c:v>
                  </c:pt>
                  <c:pt idx="6">
                    <c:v>2023</c:v>
                  </c:pt>
                </c:lvl>
              </c:multiLvlStrCache>
            </c:multiLvlStrRef>
          </c:cat>
          <c:val>
            <c:numRef>
              <c:f>Sheet1!$B$6:$H$6</c:f>
              <c:numCache>
                <c:formatCode>General</c:formatCode>
                <c:ptCount val="7"/>
                <c:pt idx="1">
                  <c:v>4.7349499999999995</c:v>
                </c:pt>
                <c:pt idx="2">
                  <c:v>4.6780819999999999</c:v>
                </c:pt>
                <c:pt idx="3">
                  <c:v>2.0009999999999999</c:v>
                </c:pt>
              </c:numCache>
            </c:numRef>
          </c:val>
          <c:extLst>
            <c:ext xmlns:c16="http://schemas.microsoft.com/office/drawing/2014/chart" uri="{C3380CC4-5D6E-409C-BE32-E72D297353CC}">
              <c16:uniqueId val="{00000003-7C1E-45BA-95E7-4D24387B54A0}"/>
            </c:ext>
          </c:extLst>
        </c:ser>
        <c:ser>
          <c:idx val="6"/>
          <c:order val="4"/>
          <c:tx>
            <c:strRef>
              <c:f>Sheet1!$A$7</c:f>
              <c:strCache>
                <c:ptCount val="1"/>
                <c:pt idx="0">
                  <c:v>Operational</c:v>
                </c:pt>
              </c:strCache>
            </c:strRef>
          </c:tx>
          <c:spPr>
            <a:solidFill>
              <a:srgbClr val="002060"/>
            </a:solidFill>
            <a:effectLst/>
            <a:scene3d>
              <a:camera prst="orthographicFront"/>
              <a:lightRig rig="threePt" dir="t">
                <a:rot lat="0" lon="0" rev="1200000"/>
              </a:lightRig>
            </a:scene3d>
            <a:sp3d>
              <a:bevelT w="0" h="0"/>
            </a:sp3d>
          </c:spPr>
          <c:invertIfNegative val="0"/>
          <c:cat>
            <c:multiLvlStrRef>
              <c:f>Sheet1!$B$1:$H$2</c:f>
              <c:multiLvlStrCache>
                <c:ptCount val="7"/>
                <c:lvl>
                  <c:pt idx="0">
                    <c:v>Export Terminal</c:v>
                  </c:pt>
                  <c:pt idx="1">
                    <c:v>Export Terminal</c:v>
                  </c:pt>
                  <c:pt idx="2">
                    <c:v>Export Terminal</c:v>
                  </c:pt>
                  <c:pt idx="3">
                    <c:v>Export Terminal</c:v>
                  </c:pt>
                  <c:pt idx="4">
                    <c:v>Export Terminal</c:v>
                  </c:pt>
                  <c:pt idx="5">
                    <c:v>Export Terminal</c:v>
                  </c:pt>
                  <c:pt idx="6">
                    <c:v>Export Terminal</c:v>
                  </c:pt>
                </c:lvl>
                <c:lvl>
                  <c:pt idx="0">
                    <c:v>2016</c:v>
                  </c:pt>
                  <c:pt idx="1">
                    <c:v>2017</c:v>
                  </c:pt>
                  <c:pt idx="2">
                    <c:v>2018</c:v>
                  </c:pt>
                  <c:pt idx="3">
                    <c:v>2019</c:v>
                  </c:pt>
                  <c:pt idx="4">
                    <c:v>2020</c:v>
                  </c:pt>
                  <c:pt idx="5">
                    <c:v>2021</c:v>
                  </c:pt>
                  <c:pt idx="6">
                    <c:v>2023</c:v>
                  </c:pt>
                </c:lvl>
              </c:multiLvlStrCache>
            </c:multiLvlStrRef>
          </c:cat>
          <c:val>
            <c:numRef>
              <c:f>Sheet1!$B$7:$H$7</c:f>
              <c:numCache>
                <c:formatCode>General</c:formatCode>
                <c:ptCount val="7"/>
                <c:pt idx="0">
                  <c:v>1.2</c:v>
                </c:pt>
              </c:numCache>
            </c:numRef>
          </c:val>
          <c:extLst>
            <c:ext xmlns:c16="http://schemas.microsoft.com/office/drawing/2014/chart" uri="{C3380CC4-5D6E-409C-BE32-E72D297353CC}">
              <c16:uniqueId val="{00000004-7C1E-45BA-95E7-4D24387B54A0}"/>
            </c:ext>
          </c:extLst>
        </c:ser>
        <c:ser>
          <c:idx val="4"/>
          <c:order val="5"/>
          <c:tx>
            <c:strRef>
              <c:f>Sheet1!$A$8</c:f>
              <c:strCache>
                <c:ptCount val="1"/>
                <c:pt idx="0">
                  <c:v>On Hold</c:v>
                </c:pt>
              </c:strCache>
            </c:strRef>
          </c:tx>
          <c:spPr>
            <a:solidFill>
              <a:srgbClr val="37ABFF">
                <a:alpha val="52000"/>
              </a:srgbClr>
            </a:solidFill>
            <a:effectLst/>
            <a:scene3d>
              <a:camera prst="orthographicFront"/>
              <a:lightRig rig="threePt" dir="t">
                <a:rot lat="0" lon="0" rev="1200000"/>
              </a:lightRig>
            </a:scene3d>
            <a:sp3d>
              <a:bevelT w="0" h="0"/>
            </a:sp3d>
          </c:spPr>
          <c:invertIfNegative val="0"/>
          <c:cat>
            <c:multiLvlStrRef>
              <c:f>Sheet1!$B$1:$H$2</c:f>
              <c:multiLvlStrCache>
                <c:ptCount val="7"/>
                <c:lvl>
                  <c:pt idx="0">
                    <c:v>Export Terminal</c:v>
                  </c:pt>
                  <c:pt idx="1">
                    <c:v>Export Terminal</c:v>
                  </c:pt>
                  <c:pt idx="2">
                    <c:v>Export Terminal</c:v>
                  </c:pt>
                  <c:pt idx="3">
                    <c:v>Export Terminal</c:v>
                  </c:pt>
                  <c:pt idx="4">
                    <c:v>Export Terminal</c:v>
                  </c:pt>
                  <c:pt idx="5">
                    <c:v>Export Terminal</c:v>
                  </c:pt>
                  <c:pt idx="6">
                    <c:v>Export Terminal</c:v>
                  </c:pt>
                </c:lvl>
                <c:lvl>
                  <c:pt idx="0">
                    <c:v>2016</c:v>
                  </c:pt>
                  <c:pt idx="1">
                    <c:v>2017</c:v>
                  </c:pt>
                  <c:pt idx="2">
                    <c:v>2018</c:v>
                  </c:pt>
                  <c:pt idx="3">
                    <c:v>2019</c:v>
                  </c:pt>
                  <c:pt idx="4">
                    <c:v>2020</c:v>
                  </c:pt>
                  <c:pt idx="5">
                    <c:v>2021</c:v>
                  </c:pt>
                  <c:pt idx="6">
                    <c:v>2023</c:v>
                  </c:pt>
                </c:lvl>
              </c:multiLvlStrCache>
            </c:multiLvlStrRef>
          </c:cat>
          <c:val>
            <c:numRef>
              <c:f>Sheet1!$B$8:$H$8</c:f>
              <c:numCache>
                <c:formatCode>General</c:formatCode>
                <c:ptCount val="7"/>
                <c:pt idx="2">
                  <c:v>3.0700000000000003</c:v>
                </c:pt>
              </c:numCache>
            </c:numRef>
          </c:val>
          <c:extLst>
            <c:ext xmlns:c16="http://schemas.microsoft.com/office/drawing/2014/chart" uri="{C3380CC4-5D6E-409C-BE32-E72D297353CC}">
              <c16:uniqueId val="{00000001-E49B-4F52-AA3A-092AC4B46FB2}"/>
            </c:ext>
          </c:extLst>
        </c:ser>
        <c:dLbls>
          <c:showLegendKey val="0"/>
          <c:showVal val="0"/>
          <c:showCatName val="0"/>
          <c:showSerName val="0"/>
          <c:showPercent val="0"/>
          <c:showBubbleSize val="0"/>
        </c:dLbls>
        <c:gapWidth val="0"/>
        <c:overlap val="100"/>
        <c:axId val="314993872"/>
        <c:axId val="314994264"/>
      </c:barChart>
      <c:catAx>
        <c:axId val="314993872"/>
        <c:scaling>
          <c:orientation val="minMax"/>
        </c:scaling>
        <c:delete val="0"/>
        <c:axPos val="b"/>
        <c:title>
          <c:tx>
            <c:rich>
              <a:bodyPr/>
              <a:lstStyle/>
              <a:p>
                <a:pPr>
                  <a:defRPr sz="1200"/>
                </a:pPr>
                <a:r>
                  <a:rPr lang="en-US" sz="1200" dirty="0"/>
                  <a:t>Proposed Online Year &amp; Type</a:t>
                </a:r>
              </a:p>
            </c:rich>
          </c:tx>
          <c:layout>
            <c:manualLayout>
              <c:xMode val="edge"/>
              <c:yMode val="edge"/>
              <c:x val="0.4533246990747184"/>
              <c:y val="0.87520472964018425"/>
            </c:manualLayout>
          </c:layout>
          <c:overlay val="0"/>
        </c:title>
        <c:numFmt formatCode="General" sourceLinked="1"/>
        <c:majorTickMark val="out"/>
        <c:minorTickMark val="none"/>
        <c:tickLblPos val="nextTo"/>
        <c:txPr>
          <a:bodyPr rot="-5400000" vert="horz"/>
          <a:lstStyle/>
          <a:p>
            <a:pPr>
              <a:defRPr sz="1050"/>
            </a:pPr>
            <a:endParaRPr lang="en-US"/>
          </a:p>
        </c:txPr>
        <c:crossAx val="314994264"/>
        <c:crosses val="autoZero"/>
        <c:auto val="1"/>
        <c:lblAlgn val="ctr"/>
        <c:lblOffset val="100"/>
        <c:tickLblSkip val="1"/>
        <c:noMultiLvlLbl val="0"/>
      </c:catAx>
      <c:valAx>
        <c:axId val="314994264"/>
        <c:scaling>
          <c:orientation val="minMax"/>
        </c:scaling>
        <c:delete val="0"/>
        <c:axPos val="l"/>
        <c:majorGridlines>
          <c:spPr>
            <a:ln>
              <a:solidFill>
                <a:sysClr val="window" lastClr="FFFFFF">
                  <a:lumMod val="85000"/>
                  <a:alpha val="43000"/>
                </a:sysClr>
              </a:solidFill>
            </a:ln>
          </c:spPr>
        </c:majorGridlines>
        <c:title>
          <c:tx>
            <c:rich>
              <a:bodyPr rot="-5400000" vert="horz"/>
              <a:lstStyle/>
              <a:p>
                <a:pPr>
                  <a:defRPr sz="1400"/>
                </a:pPr>
                <a:r>
                  <a:rPr lang="en-US" sz="1400" dirty="0"/>
                  <a:t>Proposed Added</a:t>
                </a:r>
                <a:r>
                  <a:rPr lang="en-US" sz="1400" baseline="0" dirty="0"/>
                  <a:t> </a:t>
                </a:r>
              </a:p>
              <a:p>
                <a:pPr>
                  <a:defRPr sz="1400"/>
                </a:pPr>
                <a:r>
                  <a:rPr lang="en-US" sz="1400" baseline="0" dirty="0"/>
                  <a:t>Deliverability</a:t>
                </a:r>
                <a:r>
                  <a:rPr lang="en-US" sz="1400" dirty="0"/>
                  <a:t> (</a:t>
                </a:r>
                <a:r>
                  <a:rPr lang="en-US" sz="1400" dirty="0" err="1"/>
                  <a:t>Bcf</a:t>
                </a:r>
                <a:r>
                  <a:rPr lang="en-US" sz="1400" dirty="0"/>
                  <a:t>/d)</a:t>
                </a:r>
              </a:p>
            </c:rich>
          </c:tx>
          <c:layout>
            <c:manualLayout>
              <c:xMode val="edge"/>
              <c:yMode val="edge"/>
              <c:x val="2.2851999585578119E-2"/>
              <c:y val="6.6022017066829114E-2"/>
            </c:manualLayout>
          </c:layout>
          <c:overlay val="0"/>
        </c:title>
        <c:numFmt formatCode="#,##0" sourceLinked="0"/>
        <c:majorTickMark val="out"/>
        <c:minorTickMark val="none"/>
        <c:tickLblPos val="nextTo"/>
        <c:txPr>
          <a:bodyPr/>
          <a:lstStyle/>
          <a:p>
            <a:pPr>
              <a:defRPr sz="1400"/>
            </a:pPr>
            <a:endParaRPr lang="en-US"/>
          </a:p>
        </c:txPr>
        <c:crossAx val="314993872"/>
        <c:crosses val="autoZero"/>
        <c:crossBetween val="between"/>
      </c:valAx>
    </c:plotArea>
    <c:legend>
      <c:legendPos val="b"/>
      <c:overlay val="0"/>
      <c:spPr>
        <a:effectLst/>
      </c:spPr>
      <c:txPr>
        <a:bodyPr/>
        <a:lstStyle/>
        <a:p>
          <a:pPr>
            <a:defRPr sz="14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Sheet1!$B$1</c:f>
              <c:strCache>
                <c:ptCount val="1"/>
                <c:pt idx="0">
                  <c:v>Powder River Basin</c:v>
                </c:pt>
              </c:strCache>
            </c:strRef>
          </c:tx>
          <c:spPr>
            <a:solidFill>
              <a:schemeClr val="accent1"/>
            </a:solidFill>
            <a:ln>
              <a:noFill/>
            </a:ln>
            <a:effectLst/>
          </c:spPr>
          <c:cat>
            <c:strRef>
              <c:f>Sheet1!$A$2:$A$83</c:f>
              <c:strCache>
                <c:ptCount val="82"/>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strCache>
            </c:strRef>
          </c:cat>
          <c:val>
            <c:numRef>
              <c:f>Sheet1!$B$2:$B$83</c:f>
              <c:numCache>
                <c:formatCode>General</c:formatCode>
                <c:ptCount val="82"/>
                <c:pt idx="0">
                  <c:v>24.587658862849629</c:v>
                </c:pt>
                <c:pt idx="1">
                  <c:v>23.810445729299087</c:v>
                </c:pt>
                <c:pt idx="2">
                  <c:v>28.181790211377571</c:v>
                </c:pt>
                <c:pt idx="3">
                  <c:v>34.718264437185105</c:v>
                </c:pt>
                <c:pt idx="4">
                  <c:v>31.655877225238541</c:v>
                </c:pt>
                <c:pt idx="5">
                  <c:v>24.784847887023261</c:v>
                </c:pt>
                <c:pt idx="6">
                  <c:v>22.858895825881849</c:v>
                </c:pt>
                <c:pt idx="7">
                  <c:v>21.0326127412849</c:v>
                </c:pt>
                <c:pt idx="8">
                  <c:v>25.329882232240269</c:v>
                </c:pt>
                <c:pt idx="9">
                  <c:v>32.67950892529845</c:v>
                </c:pt>
                <c:pt idx="10">
                  <c:v>31.940391398253954</c:v>
                </c:pt>
                <c:pt idx="11">
                  <c:v>26.691470136408</c:v>
                </c:pt>
                <c:pt idx="12">
                  <c:v>23.377663428968251</c:v>
                </c:pt>
                <c:pt idx="13">
                  <c:v>24.613512512624276</c:v>
                </c:pt>
                <c:pt idx="14">
                  <c:v>30.550782236022812</c:v>
                </c:pt>
                <c:pt idx="15">
                  <c:v>32.325718583836739</c:v>
                </c:pt>
                <c:pt idx="16">
                  <c:v>29.060604433981663</c:v>
                </c:pt>
                <c:pt idx="17">
                  <c:v>23.869529013709165</c:v>
                </c:pt>
                <c:pt idx="18">
                  <c:v>19.178775209765057</c:v>
                </c:pt>
                <c:pt idx="19">
                  <c:v>18.352666020301299</c:v>
                </c:pt>
                <c:pt idx="20">
                  <c:v>23.701866465235984</c:v>
                </c:pt>
                <c:pt idx="21">
                  <c:v>30.229488913290435</c:v>
                </c:pt>
                <c:pt idx="22">
                  <c:v>33.927312959490855</c:v>
                </c:pt>
                <c:pt idx="23">
                  <c:v>33.24731738726809</c:v>
                </c:pt>
                <c:pt idx="24">
                  <c:v>36.714489147510498</c:v>
                </c:pt>
                <c:pt idx="25">
                  <c:v>37.136079467961217</c:v>
                </c:pt>
                <c:pt idx="26">
                  <c:v>46.251481193407862</c:v>
                </c:pt>
                <c:pt idx="27">
                  <c:v>48.065735788656646</c:v>
                </c:pt>
                <c:pt idx="28">
                  <c:v>40.799593545197716</c:v>
                </c:pt>
                <c:pt idx="29">
                  <c:v>35.018198291082619</c:v>
                </c:pt>
                <c:pt idx="30">
                  <c:v>28.262954644196398</c:v>
                </c:pt>
                <c:pt idx="31">
                  <c:v>28.67629246184578</c:v>
                </c:pt>
                <c:pt idx="32">
                  <c:v>35.535998881467712</c:v>
                </c:pt>
                <c:pt idx="33">
                  <c:v>38.113517907636556</c:v>
                </c:pt>
                <c:pt idx="34">
                  <c:v>34.957615815713282</c:v>
                </c:pt>
                <c:pt idx="35">
                  <c:v>34.192234248250628</c:v>
                </c:pt>
                <c:pt idx="36">
                  <c:v>32.116599149605264</c:v>
                </c:pt>
                <c:pt idx="37">
                  <c:v>30.556231989290918</c:v>
                </c:pt>
                <c:pt idx="38">
                  <c:v>31.542740068959045</c:v>
                </c:pt>
                <c:pt idx="39">
                  <c:v>35.395973896143026</c:v>
                </c:pt>
                <c:pt idx="40">
                  <c:v>35.230653027426747</c:v>
                </c:pt>
                <c:pt idx="41">
                  <c:v>28.908623011150098</c:v>
                </c:pt>
                <c:pt idx="42">
                  <c:v>26.483750460859898</c:v>
                </c:pt>
                <c:pt idx="43">
                  <c:v>25.42571564252556</c:v>
                </c:pt>
                <c:pt idx="44">
                  <c:v>27.400110749570331</c:v>
                </c:pt>
                <c:pt idx="45">
                  <c:v>30.298561449605678</c:v>
                </c:pt>
                <c:pt idx="46">
                  <c:v>31.339609993966164</c:v>
                </c:pt>
                <c:pt idx="47">
                  <c:v>25.566754849263241</c:v>
                </c:pt>
                <c:pt idx="48">
                  <c:v>22.540309113772494</c:v>
                </c:pt>
                <c:pt idx="49">
                  <c:v>18.765740925770913</c:v>
                </c:pt>
                <c:pt idx="50">
                  <c:v>21.74599605941038</c:v>
                </c:pt>
                <c:pt idx="51">
                  <c:v>27.7662499923903</c:v>
                </c:pt>
                <c:pt idx="52">
                  <c:v>27.757909199701221</c:v>
                </c:pt>
                <c:pt idx="53">
                  <c:v>22.161896222848057</c:v>
                </c:pt>
                <c:pt idx="54">
                  <c:v>20.010158971546012</c:v>
                </c:pt>
                <c:pt idx="55">
                  <c:v>19.384151322949048</c:v>
                </c:pt>
                <c:pt idx="56">
                  <c:v>22.89089104188939</c:v>
                </c:pt>
                <c:pt idx="57">
                  <c:v>31.63371592927615</c:v>
                </c:pt>
                <c:pt idx="58">
                  <c:v>29.430992601774729</c:v>
                </c:pt>
                <c:pt idx="59">
                  <c:v>31.50025752805303</c:v>
                </c:pt>
                <c:pt idx="60">
                  <c:v>32.557425377920147</c:v>
                </c:pt>
                <c:pt idx="61">
                  <c:v>29.833258399642617</c:v>
                </c:pt>
                <c:pt idx="62">
                  <c:v>39.243919438116251</c:v>
                </c:pt>
                <c:pt idx="63">
                  <c:v>48.871386467660358</c:v>
                </c:pt>
                <c:pt idx="64">
                  <c:v>41.292985830736519</c:v>
                </c:pt>
                <c:pt idx="65">
                  <c:v>31.194455880278682</c:v>
                </c:pt>
                <c:pt idx="66">
                  <c:v>29.615773194274304</c:v>
                </c:pt>
                <c:pt idx="67">
                  <c:v>30.249978017221963</c:v>
                </c:pt>
                <c:pt idx="68">
                  <c:v>35.415056688947516</c:v>
                </c:pt>
                <c:pt idx="69">
                  <c:v>51.020341419711734</c:v>
                </c:pt>
                <c:pt idx="70">
                  <c:v>57.724917763956491</c:v>
                </c:pt>
                <c:pt idx="71">
                  <c:v>57.863158413361361</c:v>
                </c:pt>
                <c:pt idx="72">
                  <c:v>43.232179706007102</c:v>
                </c:pt>
                <c:pt idx="73">
                  <c:v>40.441820074336725</c:v>
                </c:pt>
                <c:pt idx="74">
                  <c:v>59.350554261609489</c:v>
                </c:pt>
                <c:pt idx="75">
                  <c:v>59.967086271493109</c:v>
                </c:pt>
                <c:pt idx="76">
                  <c:v>53.863381903194501</c:v>
                </c:pt>
                <c:pt idx="77">
                  <c:v>36.743804659815986</c:v>
                </c:pt>
                <c:pt idx="78">
                  <c:v>32.355467576351813</c:v>
                </c:pt>
                <c:pt idx="79">
                  <c:v>28.652801814567233</c:v>
                </c:pt>
                <c:pt idx="80">
                  <c:v>34.694561555087915</c:v>
                </c:pt>
                <c:pt idx="81">
                  <c:v>37.848270337107742</c:v>
                </c:pt>
              </c:numCache>
            </c:numRef>
          </c:val>
          <c:extLst>
            <c:ext xmlns:c16="http://schemas.microsoft.com/office/drawing/2014/chart" uri="{C3380CC4-5D6E-409C-BE32-E72D297353CC}">
              <c16:uniqueId val="{00000000-55BB-4334-9A87-47589E654679}"/>
            </c:ext>
          </c:extLst>
        </c:ser>
        <c:ser>
          <c:idx val="1"/>
          <c:order val="1"/>
          <c:tx>
            <c:strRef>
              <c:f>Sheet1!$C$1</c:f>
              <c:strCache>
                <c:ptCount val="1"/>
                <c:pt idx="0">
                  <c:v>Northern Appalachia</c:v>
                </c:pt>
              </c:strCache>
            </c:strRef>
          </c:tx>
          <c:spPr>
            <a:solidFill>
              <a:schemeClr val="accent2"/>
            </a:solidFill>
            <a:ln>
              <a:noFill/>
            </a:ln>
            <a:effectLst/>
          </c:spPr>
          <c:cat>
            <c:strRef>
              <c:f>Sheet1!$A$2:$A$83</c:f>
              <c:strCache>
                <c:ptCount val="82"/>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strCache>
            </c:strRef>
          </c:cat>
          <c:val>
            <c:numRef>
              <c:f>Sheet1!$C$2:$C$83</c:f>
              <c:numCache>
                <c:formatCode>General</c:formatCode>
                <c:ptCount val="82"/>
                <c:pt idx="0">
                  <c:v>8.870957323656393</c:v>
                </c:pt>
                <c:pt idx="1">
                  <c:v>8.4118856520772454</c:v>
                </c:pt>
                <c:pt idx="2">
                  <c:v>11.20619411225317</c:v>
                </c:pt>
                <c:pt idx="3">
                  <c:v>13.729614374511023</c:v>
                </c:pt>
                <c:pt idx="4">
                  <c:v>11.270336837433083</c:v>
                </c:pt>
                <c:pt idx="5">
                  <c:v>8.9042436671424987</c:v>
                </c:pt>
                <c:pt idx="6">
                  <c:v>7.2924463512126998</c:v>
                </c:pt>
                <c:pt idx="7">
                  <c:v>7.9355899161994827</c:v>
                </c:pt>
                <c:pt idx="8">
                  <c:v>8.3971023880288129</c:v>
                </c:pt>
                <c:pt idx="9">
                  <c:v>11.16703284564297</c:v>
                </c:pt>
                <c:pt idx="10">
                  <c:v>11.549964252696261</c:v>
                </c:pt>
                <c:pt idx="11">
                  <c:v>7.9778518966115506</c:v>
                </c:pt>
                <c:pt idx="12">
                  <c:v>7.8589992183164945</c:v>
                </c:pt>
                <c:pt idx="13">
                  <c:v>9.3477890200196221</c:v>
                </c:pt>
                <c:pt idx="14">
                  <c:v>9.5517867411231254</c:v>
                </c:pt>
                <c:pt idx="15">
                  <c:v>11.048904167778643</c:v>
                </c:pt>
                <c:pt idx="16">
                  <c:v>11.424883651693731</c:v>
                </c:pt>
                <c:pt idx="17">
                  <c:v>8.9331457757463166</c:v>
                </c:pt>
                <c:pt idx="18">
                  <c:v>6.5595493188105012</c:v>
                </c:pt>
                <c:pt idx="19">
                  <c:v>6.3639403369460821</c:v>
                </c:pt>
                <c:pt idx="20">
                  <c:v>7.5105270775702833</c:v>
                </c:pt>
                <c:pt idx="21">
                  <c:v>10.04920936322608</c:v>
                </c:pt>
                <c:pt idx="22">
                  <c:v>10.748088675788866</c:v>
                </c:pt>
                <c:pt idx="23">
                  <c:v>9.818820774388886</c:v>
                </c:pt>
                <c:pt idx="24">
                  <c:v>11.729498750460598</c:v>
                </c:pt>
                <c:pt idx="25">
                  <c:v>14.205885139435898</c:v>
                </c:pt>
                <c:pt idx="26">
                  <c:v>16.091469794327402</c:v>
                </c:pt>
                <c:pt idx="27">
                  <c:v>18.790949485210056</c:v>
                </c:pt>
                <c:pt idx="28">
                  <c:v>15.181530994685334</c:v>
                </c:pt>
                <c:pt idx="29">
                  <c:v>11.937550332623719</c:v>
                </c:pt>
                <c:pt idx="30">
                  <c:v>8.5005372371230266</c:v>
                </c:pt>
                <c:pt idx="31">
                  <c:v>9.2684982938446101</c:v>
                </c:pt>
                <c:pt idx="32">
                  <c:v>11.40702104940646</c:v>
                </c:pt>
                <c:pt idx="33">
                  <c:v>13.408637305278198</c:v>
                </c:pt>
                <c:pt idx="34">
                  <c:v>13.570979577179786</c:v>
                </c:pt>
                <c:pt idx="35">
                  <c:v>12.258652621270191</c:v>
                </c:pt>
                <c:pt idx="36">
                  <c:v>11.560986361037356</c:v>
                </c:pt>
                <c:pt idx="37">
                  <c:v>12.580603629385903</c:v>
                </c:pt>
                <c:pt idx="38">
                  <c:v>12.940402234828829</c:v>
                </c:pt>
                <c:pt idx="39">
                  <c:v>14.739592806445765</c:v>
                </c:pt>
                <c:pt idx="40">
                  <c:v>14.871930066162028</c:v>
                </c:pt>
                <c:pt idx="41">
                  <c:v>10.754229357824878</c:v>
                </c:pt>
                <c:pt idx="42">
                  <c:v>7.7343011540471673</c:v>
                </c:pt>
                <c:pt idx="43">
                  <c:v>8.4059600322629748</c:v>
                </c:pt>
                <c:pt idx="44">
                  <c:v>10.102231711661583</c:v>
                </c:pt>
                <c:pt idx="45">
                  <c:v>12.115351368464571</c:v>
                </c:pt>
                <c:pt idx="46">
                  <c:v>11.669066176959745</c:v>
                </c:pt>
                <c:pt idx="47">
                  <c:v>9.497835710583713</c:v>
                </c:pt>
                <c:pt idx="48">
                  <c:v>8.0354356881494287</c:v>
                </c:pt>
                <c:pt idx="49">
                  <c:v>7.7600950875389856</c:v>
                </c:pt>
                <c:pt idx="50">
                  <c:v>9.8168951989463373</c:v>
                </c:pt>
                <c:pt idx="51">
                  <c:v>13.544445688596241</c:v>
                </c:pt>
                <c:pt idx="52">
                  <c:v>12.375710491534909</c:v>
                </c:pt>
                <c:pt idx="53">
                  <c:v>9.7849814821962937</c:v>
                </c:pt>
                <c:pt idx="54">
                  <c:v>7.240572511398927</c:v>
                </c:pt>
                <c:pt idx="55">
                  <c:v>7.439946495921876</c:v>
                </c:pt>
                <c:pt idx="56">
                  <c:v>9.0995447282781576</c:v>
                </c:pt>
                <c:pt idx="57">
                  <c:v>11.279334567005719</c:v>
                </c:pt>
                <c:pt idx="58">
                  <c:v>10.423725642589798</c:v>
                </c:pt>
                <c:pt idx="59">
                  <c:v>11.507645233442076</c:v>
                </c:pt>
                <c:pt idx="60">
                  <c:v>11.203690721900928</c:v>
                </c:pt>
                <c:pt idx="61">
                  <c:v>10.809244655948763</c:v>
                </c:pt>
                <c:pt idx="62">
                  <c:v>12.924715000359544</c:v>
                </c:pt>
                <c:pt idx="63">
                  <c:v>17.627381778117797</c:v>
                </c:pt>
                <c:pt idx="64">
                  <c:v>15.700668537224992</c:v>
                </c:pt>
                <c:pt idx="65">
                  <c:v>12.053091112275148</c:v>
                </c:pt>
                <c:pt idx="66">
                  <c:v>9.6182338310713185</c:v>
                </c:pt>
                <c:pt idx="67">
                  <c:v>10.914177439525218</c:v>
                </c:pt>
                <c:pt idx="68">
                  <c:v>12.665128143252835</c:v>
                </c:pt>
                <c:pt idx="69">
                  <c:v>15.72168826306606</c:v>
                </c:pt>
                <c:pt idx="70">
                  <c:v>18.281460960138929</c:v>
                </c:pt>
                <c:pt idx="71">
                  <c:v>21.656030109770875</c:v>
                </c:pt>
                <c:pt idx="72">
                  <c:v>16.346385972522985</c:v>
                </c:pt>
                <c:pt idx="73">
                  <c:v>18.649991888267891</c:v>
                </c:pt>
                <c:pt idx="74">
                  <c:v>29.738976885134729</c:v>
                </c:pt>
                <c:pt idx="75">
                  <c:v>29.579027699429272</c:v>
                </c:pt>
                <c:pt idx="76">
                  <c:v>28.284635854470473</c:v>
                </c:pt>
                <c:pt idx="77">
                  <c:v>14.702190376389551</c:v>
                </c:pt>
                <c:pt idx="78">
                  <c:v>11.712459527772777</c:v>
                </c:pt>
                <c:pt idx="79">
                  <c:v>11.33708385815642</c:v>
                </c:pt>
                <c:pt idx="80">
                  <c:v>12.433569611019053</c:v>
                </c:pt>
                <c:pt idx="81">
                  <c:v>12.356985437217027</c:v>
                </c:pt>
              </c:numCache>
            </c:numRef>
          </c:val>
          <c:extLst>
            <c:ext xmlns:c16="http://schemas.microsoft.com/office/drawing/2014/chart" uri="{C3380CC4-5D6E-409C-BE32-E72D297353CC}">
              <c16:uniqueId val="{00000001-55BB-4334-9A87-47589E654679}"/>
            </c:ext>
          </c:extLst>
        </c:ser>
        <c:ser>
          <c:idx val="2"/>
          <c:order val="2"/>
          <c:tx>
            <c:strRef>
              <c:f>Sheet1!$D$1</c:f>
              <c:strCache>
                <c:ptCount val="1"/>
                <c:pt idx="0">
                  <c:v>Illinois Basin</c:v>
                </c:pt>
              </c:strCache>
            </c:strRef>
          </c:tx>
          <c:spPr>
            <a:solidFill>
              <a:schemeClr val="accent3"/>
            </a:solidFill>
            <a:ln w="25400">
              <a:noFill/>
            </a:ln>
            <a:effectLst/>
          </c:spPr>
          <c:cat>
            <c:strRef>
              <c:f>Sheet1!$A$2:$A$83</c:f>
              <c:strCache>
                <c:ptCount val="82"/>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strCache>
            </c:strRef>
          </c:cat>
          <c:val>
            <c:numRef>
              <c:f>Sheet1!$D$2:$D$83</c:f>
              <c:numCache>
                <c:formatCode>General</c:formatCode>
                <c:ptCount val="82"/>
                <c:pt idx="0">
                  <c:v>6.5834239656690565</c:v>
                </c:pt>
                <c:pt idx="1">
                  <c:v>7.2996603010078891</c:v>
                </c:pt>
                <c:pt idx="2">
                  <c:v>8.2465969149461333</c:v>
                </c:pt>
                <c:pt idx="3">
                  <c:v>9.820249870321895</c:v>
                </c:pt>
                <c:pt idx="4">
                  <c:v>9.1161389829116235</c:v>
                </c:pt>
                <c:pt idx="5">
                  <c:v>7.4618076381851131</c:v>
                </c:pt>
                <c:pt idx="6">
                  <c:v>6.2579275506287724</c:v>
                </c:pt>
                <c:pt idx="7">
                  <c:v>6.0758211110578975</c:v>
                </c:pt>
                <c:pt idx="8">
                  <c:v>7.187668706775094</c:v>
                </c:pt>
                <c:pt idx="9">
                  <c:v>9.1147421034140006</c:v>
                </c:pt>
                <c:pt idx="10">
                  <c:v>9.0851540833947997</c:v>
                </c:pt>
                <c:pt idx="11">
                  <c:v>8.0333143845606543</c:v>
                </c:pt>
                <c:pt idx="12">
                  <c:v>6.7897105383817928</c:v>
                </c:pt>
                <c:pt idx="13">
                  <c:v>7.8395453470132264</c:v>
                </c:pt>
                <c:pt idx="14">
                  <c:v>8.4811390591358453</c:v>
                </c:pt>
                <c:pt idx="15">
                  <c:v>9.210538684259463</c:v>
                </c:pt>
                <c:pt idx="16">
                  <c:v>8.1957715176480672</c:v>
                </c:pt>
                <c:pt idx="17">
                  <c:v>7.69325421810146</c:v>
                </c:pt>
                <c:pt idx="18">
                  <c:v>6.3051349080808103</c:v>
                </c:pt>
                <c:pt idx="19">
                  <c:v>6.3949905943986076</c:v>
                </c:pt>
                <c:pt idx="20">
                  <c:v>7.3490796990187093</c:v>
                </c:pt>
                <c:pt idx="21">
                  <c:v>9.104488090397151</c:v>
                </c:pt>
                <c:pt idx="22">
                  <c:v>9.8113484409193976</c:v>
                </c:pt>
                <c:pt idx="23">
                  <c:v>9.3289628636308173</c:v>
                </c:pt>
                <c:pt idx="24">
                  <c:v>9.2339671753519248</c:v>
                </c:pt>
                <c:pt idx="25">
                  <c:v>12.417225312446135</c:v>
                </c:pt>
                <c:pt idx="26">
                  <c:v>15.367745551646053</c:v>
                </c:pt>
                <c:pt idx="27">
                  <c:v>17.669313028727164</c:v>
                </c:pt>
                <c:pt idx="28">
                  <c:v>15.443404914395863</c:v>
                </c:pt>
                <c:pt idx="29">
                  <c:v>12.463077695646513</c:v>
                </c:pt>
                <c:pt idx="30">
                  <c:v>9.0300351383207431</c:v>
                </c:pt>
                <c:pt idx="31">
                  <c:v>8.9254599517044877</c:v>
                </c:pt>
                <c:pt idx="32">
                  <c:v>10.250351444131553</c:v>
                </c:pt>
                <c:pt idx="33">
                  <c:v>12.597400641484203</c:v>
                </c:pt>
                <c:pt idx="34">
                  <c:v>11.697141270821758</c:v>
                </c:pt>
                <c:pt idx="35">
                  <c:v>12.617210671011961</c:v>
                </c:pt>
                <c:pt idx="36">
                  <c:v>11.314996151318534</c:v>
                </c:pt>
                <c:pt idx="37">
                  <c:v>11.927945589093678</c:v>
                </c:pt>
                <c:pt idx="38">
                  <c:v>12.519585562836809</c:v>
                </c:pt>
                <c:pt idx="39">
                  <c:v>14.863873637405559</c:v>
                </c:pt>
                <c:pt idx="40">
                  <c:v>13.307567127966269</c:v>
                </c:pt>
                <c:pt idx="41">
                  <c:v>10.60426005408056</c:v>
                </c:pt>
                <c:pt idx="42">
                  <c:v>9.1255206114621057</c:v>
                </c:pt>
                <c:pt idx="43">
                  <c:v>9.2133436266394781</c:v>
                </c:pt>
                <c:pt idx="44">
                  <c:v>9.7922348140951296</c:v>
                </c:pt>
                <c:pt idx="45">
                  <c:v>12.045704206483871</c:v>
                </c:pt>
                <c:pt idx="46">
                  <c:v>11.250157251880296</c:v>
                </c:pt>
                <c:pt idx="47">
                  <c:v>9.4532563004898229</c:v>
                </c:pt>
                <c:pt idx="48">
                  <c:v>7.1483633577714789</c:v>
                </c:pt>
                <c:pt idx="49">
                  <c:v>7.3553369919507325</c:v>
                </c:pt>
                <c:pt idx="50">
                  <c:v>8.6410259112240144</c:v>
                </c:pt>
                <c:pt idx="51">
                  <c:v>11.607877809705851</c:v>
                </c:pt>
                <c:pt idx="52">
                  <c:v>11.930510863202858</c:v>
                </c:pt>
                <c:pt idx="53">
                  <c:v>9.2634981932784957</c:v>
                </c:pt>
                <c:pt idx="54">
                  <c:v>7.5821448905753472</c:v>
                </c:pt>
                <c:pt idx="55">
                  <c:v>7.6834484413678776</c:v>
                </c:pt>
                <c:pt idx="56">
                  <c:v>8.8974899002990142</c:v>
                </c:pt>
                <c:pt idx="57">
                  <c:v>11.698456110980722</c:v>
                </c:pt>
                <c:pt idx="58">
                  <c:v>10.831715493446103</c:v>
                </c:pt>
                <c:pt idx="59">
                  <c:v>11.72442901487241</c:v>
                </c:pt>
                <c:pt idx="60">
                  <c:v>12.1052340543313</c:v>
                </c:pt>
                <c:pt idx="61">
                  <c:v>10.946397630246947</c:v>
                </c:pt>
                <c:pt idx="62">
                  <c:v>15.542622718844381</c:v>
                </c:pt>
                <c:pt idx="63">
                  <c:v>19.453749468043689</c:v>
                </c:pt>
                <c:pt idx="64">
                  <c:v>17.64549544616575</c:v>
                </c:pt>
                <c:pt idx="65">
                  <c:v>14.615533891999677</c:v>
                </c:pt>
                <c:pt idx="66">
                  <c:v>10.624362386753559</c:v>
                </c:pt>
                <c:pt idx="67">
                  <c:v>11.459421651556241</c:v>
                </c:pt>
                <c:pt idx="68">
                  <c:v>12.6413448433642</c:v>
                </c:pt>
                <c:pt idx="69">
                  <c:v>18.322092234478298</c:v>
                </c:pt>
                <c:pt idx="70">
                  <c:v>19.461325117276431</c:v>
                </c:pt>
                <c:pt idx="71">
                  <c:v>20.246286417715176</c:v>
                </c:pt>
                <c:pt idx="72">
                  <c:v>15.505059760124531</c:v>
                </c:pt>
                <c:pt idx="73">
                  <c:v>16.827421966241786</c:v>
                </c:pt>
                <c:pt idx="74">
                  <c:v>31.092028417066672</c:v>
                </c:pt>
                <c:pt idx="75">
                  <c:v>32.232293303789682</c:v>
                </c:pt>
                <c:pt idx="76">
                  <c:v>25.404004605221132</c:v>
                </c:pt>
                <c:pt idx="77">
                  <c:v>16.630142204235149</c:v>
                </c:pt>
                <c:pt idx="78">
                  <c:v>11.962866872166693</c:v>
                </c:pt>
                <c:pt idx="79">
                  <c:v>11.206874674860364</c:v>
                </c:pt>
                <c:pt idx="80">
                  <c:v>12.702292743280058</c:v>
                </c:pt>
                <c:pt idx="81">
                  <c:v>12.939117388873163</c:v>
                </c:pt>
              </c:numCache>
            </c:numRef>
          </c:val>
          <c:extLst>
            <c:ext xmlns:c16="http://schemas.microsoft.com/office/drawing/2014/chart" uri="{C3380CC4-5D6E-409C-BE32-E72D297353CC}">
              <c16:uniqueId val="{00000002-55BB-4334-9A87-47589E654679}"/>
            </c:ext>
          </c:extLst>
        </c:ser>
        <c:ser>
          <c:idx val="3"/>
          <c:order val="3"/>
          <c:tx>
            <c:strRef>
              <c:f>Sheet1!$E$1</c:f>
              <c:strCache>
                <c:ptCount val="1"/>
                <c:pt idx="0">
                  <c:v>Rocky Mountain</c:v>
                </c:pt>
              </c:strCache>
            </c:strRef>
          </c:tx>
          <c:spPr>
            <a:solidFill>
              <a:schemeClr val="accent4"/>
            </a:solidFill>
            <a:ln w="25400">
              <a:noFill/>
            </a:ln>
            <a:effectLst/>
          </c:spPr>
          <c:cat>
            <c:strRef>
              <c:f>Sheet1!$A$2:$A$83</c:f>
              <c:strCache>
                <c:ptCount val="82"/>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strCache>
            </c:strRef>
          </c:cat>
          <c:val>
            <c:numRef>
              <c:f>Sheet1!$E$2:$E$83</c:f>
              <c:numCache>
                <c:formatCode>General</c:formatCode>
                <c:ptCount val="82"/>
                <c:pt idx="0">
                  <c:v>5.6330769437105097</c:v>
                </c:pt>
                <c:pt idx="1">
                  <c:v>5.1534029548973974</c:v>
                </c:pt>
                <c:pt idx="2">
                  <c:v>6.2945678863073997</c:v>
                </c:pt>
                <c:pt idx="3">
                  <c:v>6.7396211747323971</c:v>
                </c:pt>
                <c:pt idx="4">
                  <c:v>6.5166898725611819</c:v>
                </c:pt>
                <c:pt idx="5">
                  <c:v>5.405865366219464</c:v>
                </c:pt>
                <c:pt idx="6">
                  <c:v>4.7016182131510273</c:v>
                </c:pt>
                <c:pt idx="7">
                  <c:v>4.4525725797750111</c:v>
                </c:pt>
                <c:pt idx="8">
                  <c:v>5.564322668133963</c:v>
                </c:pt>
                <c:pt idx="9">
                  <c:v>6.3388189202118879</c:v>
                </c:pt>
                <c:pt idx="10">
                  <c:v>5.7318996802928543</c:v>
                </c:pt>
                <c:pt idx="11">
                  <c:v>5.543178975009087</c:v>
                </c:pt>
                <c:pt idx="12">
                  <c:v>4.9517088142792121</c:v>
                </c:pt>
                <c:pt idx="13">
                  <c:v>5.0073194127395331</c:v>
                </c:pt>
                <c:pt idx="14">
                  <c:v>5.8994563730440941</c:v>
                </c:pt>
                <c:pt idx="15">
                  <c:v>6.608195567845125</c:v>
                </c:pt>
                <c:pt idx="16">
                  <c:v>6.493426513538461</c:v>
                </c:pt>
                <c:pt idx="17">
                  <c:v>5.5391388962330304</c:v>
                </c:pt>
                <c:pt idx="18">
                  <c:v>4.7818643400215857</c:v>
                </c:pt>
                <c:pt idx="19">
                  <c:v>4.4024244249796576</c:v>
                </c:pt>
                <c:pt idx="20">
                  <c:v>5.3340090154250879</c:v>
                </c:pt>
                <c:pt idx="21">
                  <c:v>6.5246608830572699</c:v>
                </c:pt>
                <c:pt idx="22">
                  <c:v>5.9870576482612385</c:v>
                </c:pt>
                <c:pt idx="23">
                  <c:v>5.9448997913714869</c:v>
                </c:pt>
                <c:pt idx="24">
                  <c:v>6.1938266645878777</c:v>
                </c:pt>
                <c:pt idx="25">
                  <c:v>7.2329747117996792</c:v>
                </c:pt>
                <c:pt idx="26">
                  <c:v>9.0041941256388167</c:v>
                </c:pt>
                <c:pt idx="27">
                  <c:v>10.289446800912481</c:v>
                </c:pt>
                <c:pt idx="28">
                  <c:v>9.4951840003916921</c:v>
                </c:pt>
                <c:pt idx="29">
                  <c:v>8.0441115118712911</c:v>
                </c:pt>
                <c:pt idx="30">
                  <c:v>6.4202042724416426</c:v>
                </c:pt>
                <c:pt idx="31">
                  <c:v>6.7404754249883023</c:v>
                </c:pt>
                <c:pt idx="32">
                  <c:v>7.5450667931898687</c:v>
                </c:pt>
                <c:pt idx="33">
                  <c:v>8.7427148084034947</c:v>
                </c:pt>
                <c:pt idx="34">
                  <c:v>7.5573290928486143</c:v>
                </c:pt>
                <c:pt idx="35">
                  <c:v>6.8051362425039352</c:v>
                </c:pt>
                <c:pt idx="36">
                  <c:v>6.7612354825402443</c:v>
                </c:pt>
                <c:pt idx="37">
                  <c:v>6.4265365266227015</c:v>
                </c:pt>
                <c:pt idx="38">
                  <c:v>6.668235550524007</c:v>
                </c:pt>
                <c:pt idx="39">
                  <c:v>7.5422858950200169</c:v>
                </c:pt>
                <c:pt idx="40">
                  <c:v>7.4737669241226792</c:v>
                </c:pt>
                <c:pt idx="41">
                  <c:v>6.20328362000759</c:v>
                </c:pt>
                <c:pt idx="42">
                  <c:v>5.5692302036926424</c:v>
                </c:pt>
                <c:pt idx="43">
                  <c:v>4.9548275363915044</c:v>
                </c:pt>
                <c:pt idx="44">
                  <c:v>5.3140238718940394</c:v>
                </c:pt>
                <c:pt idx="45">
                  <c:v>6.9691478971708687</c:v>
                </c:pt>
                <c:pt idx="46">
                  <c:v>6.3092637600481467</c:v>
                </c:pt>
                <c:pt idx="47">
                  <c:v>5.1036385251005996</c:v>
                </c:pt>
                <c:pt idx="48">
                  <c:v>4.3968920223877452</c:v>
                </c:pt>
                <c:pt idx="49">
                  <c:v>3.8930352645906279</c:v>
                </c:pt>
                <c:pt idx="50">
                  <c:v>4.5414518753631619</c:v>
                </c:pt>
                <c:pt idx="51">
                  <c:v>6.0324146231564173</c:v>
                </c:pt>
                <c:pt idx="52">
                  <c:v>5.2596034616462992</c:v>
                </c:pt>
                <c:pt idx="53">
                  <c:v>4.543236808162483</c:v>
                </c:pt>
                <c:pt idx="54">
                  <c:v>4.4913196705652751</c:v>
                </c:pt>
                <c:pt idx="55">
                  <c:v>3.8003589125522241</c:v>
                </c:pt>
                <c:pt idx="56">
                  <c:v>4.5375751519637326</c:v>
                </c:pt>
                <c:pt idx="57">
                  <c:v>5.8420486446272593</c:v>
                </c:pt>
                <c:pt idx="58">
                  <c:v>5.4625976869618951</c:v>
                </c:pt>
                <c:pt idx="59">
                  <c:v>5.5469744149880649</c:v>
                </c:pt>
                <c:pt idx="60">
                  <c:v>5.1201349454777416</c:v>
                </c:pt>
                <c:pt idx="61">
                  <c:v>5.1754049872513948</c:v>
                </c:pt>
                <c:pt idx="62">
                  <c:v>7.2794423168438076</c:v>
                </c:pt>
                <c:pt idx="63">
                  <c:v>9.1749042945289787</c:v>
                </c:pt>
                <c:pt idx="64">
                  <c:v>8.5223794562798787</c:v>
                </c:pt>
                <c:pt idx="65">
                  <c:v>7.1865586902394387</c:v>
                </c:pt>
                <c:pt idx="66">
                  <c:v>6.1009817943821343</c:v>
                </c:pt>
                <c:pt idx="67">
                  <c:v>5.6430675163018584</c:v>
                </c:pt>
                <c:pt idx="68">
                  <c:v>6.1807898302539517</c:v>
                </c:pt>
                <c:pt idx="69">
                  <c:v>8.6950388933179941</c:v>
                </c:pt>
                <c:pt idx="70">
                  <c:v>10.076399797167046</c:v>
                </c:pt>
                <c:pt idx="71">
                  <c:v>11.592099850750371</c:v>
                </c:pt>
                <c:pt idx="72">
                  <c:v>8.0572037569828368</c:v>
                </c:pt>
                <c:pt idx="73">
                  <c:v>8.0579311366311348</c:v>
                </c:pt>
                <c:pt idx="74">
                  <c:v>13.462851019431389</c:v>
                </c:pt>
                <c:pt idx="75">
                  <c:v>13.143725923662606</c:v>
                </c:pt>
                <c:pt idx="76">
                  <c:v>11.646217318400499</c:v>
                </c:pt>
                <c:pt idx="77">
                  <c:v>8.3459674928866701</c:v>
                </c:pt>
                <c:pt idx="78">
                  <c:v>6.3222860855341594</c:v>
                </c:pt>
                <c:pt idx="79">
                  <c:v>5.7685768085074898</c:v>
                </c:pt>
                <c:pt idx="80">
                  <c:v>6.5201896428902195</c:v>
                </c:pt>
                <c:pt idx="81">
                  <c:v>7.3701862587955649</c:v>
                </c:pt>
              </c:numCache>
            </c:numRef>
          </c:val>
          <c:extLst>
            <c:ext xmlns:c16="http://schemas.microsoft.com/office/drawing/2014/chart" uri="{C3380CC4-5D6E-409C-BE32-E72D297353CC}">
              <c16:uniqueId val="{00000003-55BB-4334-9A87-47589E654679}"/>
            </c:ext>
          </c:extLst>
        </c:ser>
        <c:ser>
          <c:idx val="4"/>
          <c:order val="4"/>
          <c:tx>
            <c:strRef>
              <c:f>Sheet1!$F$1</c:f>
              <c:strCache>
                <c:ptCount val="1"/>
                <c:pt idx="0">
                  <c:v>Central Appalachia</c:v>
                </c:pt>
              </c:strCache>
            </c:strRef>
          </c:tx>
          <c:spPr>
            <a:solidFill>
              <a:schemeClr val="accent5"/>
            </a:solidFill>
            <a:ln w="25400">
              <a:noFill/>
            </a:ln>
            <a:effectLst/>
          </c:spPr>
          <c:cat>
            <c:strRef>
              <c:f>Sheet1!$A$2:$A$83</c:f>
              <c:strCache>
                <c:ptCount val="82"/>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strCache>
            </c:strRef>
          </c:cat>
          <c:val>
            <c:numRef>
              <c:f>Sheet1!$F$2:$F$83</c:f>
              <c:numCache>
                <c:formatCode>General</c:formatCode>
                <c:ptCount val="82"/>
                <c:pt idx="0">
                  <c:v>8.8235986369133208</c:v>
                </c:pt>
                <c:pt idx="1">
                  <c:v>8.9177181003277575</c:v>
                </c:pt>
                <c:pt idx="2">
                  <c:v>12.08488421051719</c:v>
                </c:pt>
                <c:pt idx="3">
                  <c:v>13.464481248703619</c:v>
                </c:pt>
                <c:pt idx="4">
                  <c:v>12.213519785474082</c:v>
                </c:pt>
                <c:pt idx="5">
                  <c:v>8.7915024839751457</c:v>
                </c:pt>
                <c:pt idx="6">
                  <c:v>8.1801302875061683</c:v>
                </c:pt>
                <c:pt idx="7">
                  <c:v>7.7225914521518284</c:v>
                </c:pt>
                <c:pt idx="8">
                  <c:v>9.5316204755088041</c:v>
                </c:pt>
                <c:pt idx="9">
                  <c:v>11.572794078647362</c:v>
                </c:pt>
                <c:pt idx="10">
                  <c:v>11.49330259556568</c:v>
                </c:pt>
                <c:pt idx="11">
                  <c:v>7.3605469570161555</c:v>
                </c:pt>
                <c:pt idx="12">
                  <c:v>8.039160974816852</c:v>
                </c:pt>
                <c:pt idx="13">
                  <c:v>8.8151407888775903</c:v>
                </c:pt>
                <c:pt idx="14">
                  <c:v>9.6014472440417666</c:v>
                </c:pt>
                <c:pt idx="15">
                  <c:v>10.577111558451655</c:v>
                </c:pt>
                <c:pt idx="16">
                  <c:v>10.904455823349567</c:v>
                </c:pt>
                <c:pt idx="17">
                  <c:v>7.9760008734392853</c:v>
                </c:pt>
                <c:pt idx="18">
                  <c:v>6.7820028817642815</c:v>
                </c:pt>
                <c:pt idx="19">
                  <c:v>6.6808011842908774</c:v>
                </c:pt>
                <c:pt idx="20">
                  <c:v>7.6881090852780964</c:v>
                </c:pt>
                <c:pt idx="21">
                  <c:v>8.9553026631566119</c:v>
                </c:pt>
                <c:pt idx="22">
                  <c:v>9.0208515142792365</c:v>
                </c:pt>
                <c:pt idx="23">
                  <c:v>8.5169282868148635</c:v>
                </c:pt>
                <c:pt idx="24">
                  <c:v>8.5713571017709445</c:v>
                </c:pt>
                <c:pt idx="25">
                  <c:v>8.9268082832236519</c:v>
                </c:pt>
                <c:pt idx="26">
                  <c:v>11.066988930940601</c:v>
                </c:pt>
                <c:pt idx="27">
                  <c:v>12.504517837196945</c:v>
                </c:pt>
                <c:pt idx="28">
                  <c:v>9.6095490905994136</c:v>
                </c:pt>
                <c:pt idx="29">
                  <c:v>7.0504798349607007</c:v>
                </c:pt>
                <c:pt idx="30">
                  <c:v>6.3063524319007147</c:v>
                </c:pt>
                <c:pt idx="31">
                  <c:v>6.975085214589587</c:v>
                </c:pt>
                <c:pt idx="32">
                  <c:v>6.9952101820491501</c:v>
                </c:pt>
                <c:pt idx="33">
                  <c:v>7.6280488888609206</c:v>
                </c:pt>
                <c:pt idx="34">
                  <c:v>6.5325745766129915</c:v>
                </c:pt>
                <c:pt idx="35">
                  <c:v>6.601708166286353</c:v>
                </c:pt>
                <c:pt idx="36">
                  <c:v>5.4633582786641197</c:v>
                </c:pt>
                <c:pt idx="37">
                  <c:v>5.372504822440666</c:v>
                </c:pt>
                <c:pt idx="38">
                  <c:v>5.8898153241847364</c:v>
                </c:pt>
                <c:pt idx="39">
                  <c:v>6.4693733084594287</c:v>
                </c:pt>
                <c:pt idx="40">
                  <c:v>6.3945929957802452</c:v>
                </c:pt>
                <c:pt idx="41">
                  <c:v>5.1004693106519436</c:v>
                </c:pt>
                <c:pt idx="42">
                  <c:v>4.1581112595209317</c:v>
                </c:pt>
                <c:pt idx="43">
                  <c:v>4.8126654929741521</c:v>
                </c:pt>
                <c:pt idx="44">
                  <c:v>4.6680303915366288</c:v>
                </c:pt>
                <c:pt idx="45">
                  <c:v>5.1423428836199898</c:v>
                </c:pt>
                <c:pt idx="46">
                  <c:v>5.1728101215642699</c:v>
                </c:pt>
                <c:pt idx="47">
                  <c:v>4.351058507418557</c:v>
                </c:pt>
                <c:pt idx="48">
                  <c:v>2.8228444944701905</c:v>
                </c:pt>
                <c:pt idx="49">
                  <c:v>2.979038762210021</c:v>
                </c:pt>
                <c:pt idx="50">
                  <c:v>3.8734056595417239</c:v>
                </c:pt>
                <c:pt idx="51">
                  <c:v>5.4823533767059693</c:v>
                </c:pt>
                <c:pt idx="52">
                  <c:v>4.9632725113904748</c:v>
                </c:pt>
                <c:pt idx="53">
                  <c:v>4.2622601435888443</c:v>
                </c:pt>
                <c:pt idx="54">
                  <c:v>4.1490891058513073</c:v>
                </c:pt>
                <c:pt idx="55">
                  <c:v>3.8045014581564196</c:v>
                </c:pt>
                <c:pt idx="56">
                  <c:v>4.3498323824287839</c:v>
                </c:pt>
                <c:pt idx="57">
                  <c:v>5.3083245868445488</c:v>
                </c:pt>
                <c:pt idx="58">
                  <c:v>5.3006444173501954</c:v>
                </c:pt>
                <c:pt idx="59">
                  <c:v>5.2835298850399877</c:v>
                </c:pt>
                <c:pt idx="60">
                  <c:v>5.0059721425662751</c:v>
                </c:pt>
                <c:pt idx="61">
                  <c:v>4.1596413733337361</c:v>
                </c:pt>
                <c:pt idx="62">
                  <c:v>6.6421571040257099</c:v>
                </c:pt>
                <c:pt idx="63">
                  <c:v>7.3096363005127909</c:v>
                </c:pt>
                <c:pt idx="64">
                  <c:v>7.9711370257556675</c:v>
                </c:pt>
                <c:pt idx="65">
                  <c:v>5.1324907210469615</c:v>
                </c:pt>
                <c:pt idx="66">
                  <c:v>4.3084723694623213</c:v>
                </c:pt>
                <c:pt idx="67">
                  <c:v>4.7534413478522044</c:v>
                </c:pt>
                <c:pt idx="68">
                  <c:v>5.4008391390014152</c:v>
                </c:pt>
                <c:pt idx="69">
                  <c:v>5.6302896331251544</c:v>
                </c:pt>
                <c:pt idx="70">
                  <c:v>6.9532996924837223</c:v>
                </c:pt>
                <c:pt idx="71">
                  <c:v>8.4490411767587599</c:v>
                </c:pt>
                <c:pt idx="72">
                  <c:v>6.2875190591100258</c:v>
                </c:pt>
                <c:pt idx="73">
                  <c:v>6.6655661009300644</c:v>
                </c:pt>
                <c:pt idx="74">
                  <c:v>11.826790992203431</c:v>
                </c:pt>
                <c:pt idx="75">
                  <c:v>9.8696283445842976</c:v>
                </c:pt>
                <c:pt idx="76">
                  <c:v>9.0597658097194742</c:v>
                </c:pt>
                <c:pt idx="77">
                  <c:v>4.2821118033478163</c:v>
                </c:pt>
                <c:pt idx="78">
                  <c:v>3.7500550473151546</c:v>
                </c:pt>
                <c:pt idx="79">
                  <c:v>3.7025383440437931</c:v>
                </c:pt>
                <c:pt idx="80">
                  <c:v>3.8320349360964743</c:v>
                </c:pt>
                <c:pt idx="81">
                  <c:v>3.9324232985661429</c:v>
                </c:pt>
              </c:numCache>
            </c:numRef>
          </c:val>
          <c:extLst>
            <c:ext xmlns:c16="http://schemas.microsoft.com/office/drawing/2014/chart" uri="{C3380CC4-5D6E-409C-BE32-E72D297353CC}">
              <c16:uniqueId val="{00000004-55BB-4334-9A87-47589E654679}"/>
            </c:ext>
          </c:extLst>
        </c:ser>
        <c:ser>
          <c:idx val="5"/>
          <c:order val="5"/>
          <c:tx>
            <c:strRef>
              <c:f>Sheet1!$G$1</c:f>
              <c:strCache>
                <c:ptCount val="1"/>
                <c:pt idx="0">
                  <c:v>Gulf Lignite</c:v>
                </c:pt>
              </c:strCache>
            </c:strRef>
          </c:tx>
          <c:spPr>
            <a:solidFill>
              <a:schemeClr val="accent6"/>
            </a:solidFill>
            <a:ln w="25400">
              <a:noFill/>
            </a:ln>
            <a:effectLst/>
          </c:spPr>
          <c:cat>
            <c:strRef>
              <c:f>Sheet1!$A$2:$A$83</c:f>
              <c:strCache>
                <c:ptCount val="82"/>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strCache>
            </c:strRef>
          </c:cat>
          <c:val>
            <c:numRef>
              <c:f>Sheet1!$G$2:$G$83</c:f>
              <c:numCache>
                <c:formatCode>General</c:formatCode>
                <c:ptCount val="82"/>
                <c:pt idx="0">
                  <c:v>1.8121432414579193</c:v>
                </c:pt>
                <c:pt idx="1">
                  <c:v>1.8042812632023355</c:v>
                </c:pt>
                <c:pt idx="2">
                  <c:v>2.2093063415943464</c:v>
                </c:pt>
                <c:pt idx="3">
                  <c:v>2.1312321706078161</c:v>
                </c:pt>
                <c:pt idx="4">
                  <c:v>2.8806822193031549</c:v>
                </c:pt>
                <c:pt idx="5">
                  <c:v>2.3089969509529862</c:v>
                </c:pt>
                <c:pt idx="6">
                  <c:v>1.9509601674042369</c:v>
                </c:pt>
                <c:pt idx="7">
                  <c:v>1.7492037023609903</c:v>
                </c:pt>
                <c:pt idx="8">
                  <c:v>2.3253161350572276</c:v>
                </c:pt>
                <c:pt idx="9">
                  <c:v>2.6334365849674017</c:v>
                </c:pt>
                <c:pt idx="10">
                  <c:v>2.6412283368917668</c:v>
                </c:pt>
                <c:pt idx="11">
                  <c:v>1.8493671272457683</c:v>
                </c:pt>
                <c:pt idx="12">
                  <c:v>1.7958238941965872</c:v>
                </c:pt>
                <c:pt idx="13">
                  <c:v>2.0372519591032172</c:v>
                </c:pt>
                <c:pt idx="14">
                  <c:v>2.437687621022774</c:v>
                </c:pt>
                <c:pt idx="15">
                  <c:v>3.0046353926557563</c:v>
                </c:pt>
                <c:pt idx="16">
                  <c:v>2.8421432355130203</c:v>
                </c:pt>
                <c:pt idx="17">
                  <c:v>2.1387217134015142</c:v>
                </c:pt>
                <c:pt idx="18">
                  <c:v>1.9727426947425246</c:v>
                </c:pt>
                <c:pt idx="19">
                  <c:v>1.8038091878843929</c:v>
                </c:pt>
                <c:pt idx="20">
                  <c:v>2.1436640651245944</c:v>
                </c:pt>
                <c:pt idx="21">
                  <c:v>2.4109289909431131</c:v>
                </c:pt>
                <c:pt idx="22">
                  <c:v>2.8047685625479244</c:v>
                </c:pt>
                <c:pt idx="23">
                  <c:v>2.655890909134857</c:v>
                </c:pt>
                <c:pt idx="24">
                  <c:v>2.9827101531744606</c:v>
                </c:pt>
                <c:pt idx="25">
                  <c:v>3.325521683052945</c:v>
                </c:pt>
                <c:pt idx="26">
                  <c:v>2.9667499277451901</c:v>
                </c:pt>
                <c:pt idx="27">
                  <c:v>3.575611093764222</c:v>
                </c:pt>
                <c:pt idx="28">
                  <c:v>4.3089935994366053</c:v>
                </c:pt>
                <c:pt idx="29">
                  <c:v>3.6775766160981371</c:v>
                </c:pt>
                <c:pt idx="30">
                  <c:v>2.6139618993468825</c:v>
                </c:pt>
                <c:pt idx="31">
                  <c:v>2.6867612142189325</c:v>
                </c:pt>
                <c:pt idx="32">
                  <c:v>3.5497708502302845</c:v>
                </c:pt>
                <c:pt idx="33">
                  <c:v>3.5729453748120461</c:v>
                </c:pt>
                <c:pt idx="34">
                  <c:v>3.2347285857933175</c:v>
                </c:pt>
                <c:pt idx="35">
                  <c:v>3.3024473189454975</c:v>
                </c:pt>
                <c:pt idx="36">
                  <c:v>3.1606088945160016</c:v>
                </c:pt>
                <c:pt idx="37">
                  <c:v>3.0386653224190439</c:v>
                </c:pt>
                <c:pt idx="38">
                  <c:v>2.5490394973863788</c:v>
                </c:pt>
                <c:pt idx="39">
                  <c:v>2.776038130893792</c:v>
                </c:pt>
                <c:pt idx="40">
                  <c:v>3.289131300719184</c:v>
                </c:pt>
                <c:pt idx="41">
                  <c:v>2.8589847353596984</c:v>
                </c:pt>
                <c:pt idx="42">
                  <c:v>2.5733407015467358</c:v>
                </c:pt>
                <c:pt idx="43">
                  <c:v>2.5038826359202857</c:v>
                </c:pt>
                <c:pt idx="44">
                  <c:v>2.768395948298656</c:v>
                </c:pt>
                <c:pt idx="45">
                  <c:v>2.6526023645240135</c:v>
                </c:pt>
                <c:pt idx="46">
                  <c:v>2.391910314728098</c:v>
                </c:pt>
                <c:pt idx="47">
                  <c:v>2.2088022164240431</c:v>
                </c:pt>
                <c:pt idx="48">
                  <c:v>2.1005648045185867</c:v>
                </c:pt>
                <c:pt idx="49">
                  <c:v>1.6420702868464865</c:v>
                </c:pt>
                <c:pt idx="50">
                  <c:v>1.4317055781984698</c:v>
                </c:pt>
                <c:pt idx="51">
                  <c:v>1.8080830397664509</c:v>
                </c:pt>
                <c:pt idx="52">
                  <c:v>2.3312878223595179</c:v>
                </c:pt>
                <c:pt idx="53">
                  <c:v>2.0338547701107217</c:v>
                </c:pt>
                <c:pt idx="54">
                  <c:v>2.1116023739120253</c:v>
                </c:pt>
                <c:pt idx="55">
                  <c:v>2.0033081009572644</c:v>
                </c:pt>
                <c:pt idx="56">
                  <c:v>2.0768082049297987</c:v>
                </c:pt>
                <c:pt idx="57">
                  <c:v>2.3354054392414252</c:v>
                </c:pt>
                <c:pt idx="58">
                  <c:v>2.4688538157987043</c:v>
                </c:pt>
                <c:pt idx="59">
                  <c:v>2.8207005278044881</c:v>
                </c:pt>
                <c:pt idx="60">
                  <c:v>2.3476190550222271</c:v>
                </c:pt>
                <c:pt idx="61">
                  <c:v>2.3044613347576548</c:v>
                </c:pt>
                <c:pt idx="62">
                  <c:v>2.1375627999818572</c:v>
                </c:pt>
                <c:pt idx="63">
                  <c:v>3.0478015297309673</c:v>
                </c:pt>
                <c:pt idx="64">
                  <c:v>3.4291796876155023</c:v>
                </c:pt>
                <c:pt idx="65">
                  <c:v>3.0933443607128059</c:v>
                </c:pt>
                <c:pt idx="66">
                  <c:v>3.0051079499596325</c:v>
                </c:pt>
                <c:pt idx="67">
                  <c:v>2.8003629757409989</c:v>
                </c:pt>
                <c:pt idx="68">
                  <c:v>3.4336686782550854</c:v>
                </c:pt>
                <c:pt idx="69">
                  <c:v>3.8991512183135235</c:v>
                </c:pt>
                <c:pt idx="70">
                  <c:v>4.7537007140639318</c:v>
                </c:pt>
                <c:pt idx="71">
                  <c:v>5.0993397326769712</c:v>
                </c:pt>
                <c:pt idx="72">
                  <c:v>4.634321584193053</c:v>
                </c:pt>
                <c:pt idx="73">
                  <c:v>4.6671357757544056</c:v>
                </c:pt>
                <c:pt idx="74">
                  <c:v>6.1486615303817365</c:v>
                </c:pt>
                <c:pt idx="75">
                  <c:v>6.7656586881729526</c:v>
                </c:pt>
                <c:pt idx="76">
                  <c:v>6.9842764275392355</c:v>
                </c:pt>
                <c:pt idx="77">
                  <c:v>4.3607870314016308</c:v>
                </c:pt>
                <c:pt idx="78">
                  <c:v>3.3663455175183978</c:v>
                </c:pt>
                <c:pt idx="79">
                  <c:v>2.6632469161005186</c:v>
                </c:pt>
                <c:pt idx="80">
                  <c:v>3.4283978854172719</c:v>
                </c:pt>
                <c:pt idx="81">
                  <c:v>3.4275138967674281</c:v>
                </c:pt>
              </c:numCache>
            </c:numRef>
          </c:val>
          <c:extLst>
            <c:ext xmlns:c16="http://schemas.microsoft.com/office/drawing/2014/chart" uri="{C3380CC4-5D6E-409C-BE32-E72D297353CC}">
              <c16:uniqueId val="{00000005-55BB-4334-9A87-47589E654679}"/>
            </c:ext>
          </c:extLst>
        </c:ser>
        <c:ser>
          <c:idx val="6"/>
          <c:order val="6"/>
          <c:tx>
            <c:strRef>
              <c:f>Sheet1!$H$1</c:f>
              <c:strCache>
                <c:ptCount val="1"/>
                <c:pt idx="0">
                  <c:v>Lignite</c:v>
                </c:pt>
              </c:strCache>
            </c:strRef>
          </c:tx>
          <c:spPr>
            <a:solidFill>
              <a:schemeClr val="accent1">
                <a:lumMod val="60000"/>
              </a:schemeClr>
            </a:solidFill>
            <a:ln w="25400">
              <a:noFill/>
            </a:ln>
            <a:effectLst/>
          </c:spPr>
          <c:cat>
            <c:strRef>
              <c:f>Sheet1!$A$2:$A$83</c:f>
              <c:strCache>
                <c:ptCount val="82"/>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strCache>
            </c:strRef>
          </c:cat>
          <c:val>
            <c:numRef>
              <c:f>Sheet1!$H$2:$H$83</c:f>
              <c:numCache>
                <c:formatCode>General</c:formatCode>
                <c:ptCount val="82"/>
                <c:pt idx="0">
                  <c:v>1.1332871148184687</c:v>
                </c:pt>
                <c:pt idx="1">
                  <c:v>1.0628357050372512</c:v>
                </c:pt>
                <c:pt idx="2">
                  <c:v>1.2126806622815529</c:v>
                </c:pt>
                <c:pt idx="3">
                  <c:v>1.0674104716548436</c:v>
                </c:pt>
                <c:pt idx="4">
                  <c:v>1.0736799937848598</c:v>
                </c:pt>
                <c:pt idx="5">
                  <c:v>1.0694622922300498</c:v>
                </c:pt>
                <c:pt idx="6">
                  <c:v>0.93013721445773423</c:v>
                </c:pt>
                <c:pt idx="7">
                  <c:v>0.78905409137783367</c:v>
                </c:pt>
                <c:pt idx="8">
                  <c:v>0.83345913786345438</c:v>
                </c:pt>
                <c:pt idx="9">
                  <c:v>1.0097103024814278</c:v>
                </c:pt>
                <c:pt idx="10">
                  <c:v>1.1496571985567225</c:v>
                </c:pt>
                <c:pt idx="11">
                  <c:v>0.98909391169659899</c:v>
                </c:pt>
                <c:pt idx="12">
                  <c:v>0.93780844417273457</c:v>
                </c:pt>
                <c:pt idx="13">
                  <c:v>1.0874491850210672</c:v>
                </c:pt>
                <c:pt idx="14">
                  <c:v>1.1970454697851909</c:v>
                </c:pt>
                <c:pt idx="15">
                  <c:v>0.97316814578402411</c:v>
                </c:pt>
                <c:pt idx="16">
                  <c:v>1.0260491574329251</c:v>
                </c:pt>
                <c:pt idx="17">
                  <c:v>0.82416789316643679</c:v>
                </c:pt>
                <c:pt idx="18">
                  <c:v>0.71299341510303882</c:v>
                </c:pt>
                <c:pt idx="19">
                  <c:v>0.71275825274280291</c:v>
                </c:pt>
                <c:pt idx="20">
                  <c:v>0.8364739176139836</c:v>
                </c:pt>
                <c:pt idx="21">
                  <c:v>1.1319091234322511</c:v>
                </c:pt>
                <c:pt idx="22">
                  <c:v>1.263279733828284</c:v>
                </c:pt>
                <c:pt idx="23">
                  <c:v>1.309918277593054</c:v>
                </c:pt>
                <c:pt idx="24">
                  <c:v>1.3281156652032542</c:v>
                </c:pt>
                <c:pt idx="25">
                  <c:v>1.5632637092703832</c:v>
                </c:pt>
                <c:pt idx="26">
                  <c:v>2.0164283700063548</c:v>
                </c:pt>
                <c:pt idx="27">
                  <c:v>1.8522709430770816</c:v>
                </c:pt>
                <c:pt idx="28">
                  <c:v>1.5026978704196337</c:v>
                </c:pt>
                <c:pt idx="29">
                  <c:v>1.4762270940289373</c:v>
                </c:pt>
                <c:pt idx="30">
                  <c:v>1.199291040361514</c:v>
                </c:pt>
                <c:pt idx="31">
                  <c:v>1.1905519288755755</c:v>
                </c:pt>
                <c:pt idx="32">
                  <c:v>1.2189351482949202</c:v>
                </c:pt>
                <c:pt idx="33">
                  <c:v>1.4687259403457997</c:v>
                </c:pt>
                <c:pt idx="34">
                  <c:v>1.4155422560402939</c:v>
                </c:pt>
                <c:pt idx="35">
                  <c:v>1.3994446259407149</c:v>
                </c:pt>
                <c:pt idx="36">
                  <c:v>1.2714968958476849</c:v>
                </c:pt>
                <c:pt idx="37">
                  <c:v>1.4115926308197067</c:v>
                </c:pt>
                <c:pt idx="38">
                  <c:v>1.5875320232163372</c:v>
                </c:pt>
                <c:pt idx="39">
                  <c:v>1.5724046865630013</c:v>
                </c:pt>
                <c:pt idx="40">
                  <c:v>1.4671127306907008</c:v>
                </c:pt>
                <c:pt idx="41">
                  <c:v>1.011192206019933</c:v>
                </c:pt>
                <c:pt idx="42">
                  <c:v>1.1297036199861428</c:v>
                </c:pt>
                <c:pt idx="43">
                  <c:v>1.0874131800444942</c:v>
                </c:pt>
                <c:pt idx="44">
                  <c:v>0.97883425388438761</c:v>
                </c:pt>
                <c:pt idx="45">
                  <c:v>1.2838574326804715</c:v>
                </c:pt>
                <c:pt idx="46">
                  <c:v>1.2668258240189396</c:v>
                </c:pt>
                <c:pt idx="47">
                  <c:v>1.1243464592862085</c:v>
                </c:pt>
                <c:pt idx="48">
                  <c:v>1.1317305872761039</c:v>
                </c:pt>
                <c:pt idx="49">
                  <c:v>0.95067730856155852</c:v>
                </c:pt>
                <c:pt idx="50">
                  <c:v>0.95907290777701093</c:v>
                </c:pt>
                <c:pt idx="51">
                  <c:v>1.1562367242502258</c:v>
                </c:pt>
                <c:pt idx="52">
                  <c:v>0.967189037720393</c:v>
                </c:pt>
                <c:pt idx="53">
                  <c:v>0.78426509634854535</c:v>
                </c:pt>
                <c:pt idx="54">
                  <c:v>0.88173339376513404</c:v>
                </c:pt>
                <c:pt idx="55">
                  <c:v>0.82273941246708571</c:v>
                </c:pt>
                <c:pt idx="56">
                  <c:v>0.87870822872222742</c:v>
                </c:pt>
                <c:pt idx="57">
                  <c:v>1.3086760432171349</c:v>
                </c:pt>
                <c:pt idx="58">
                  <c:v>1.2903408959620404</c:v>
                </c:pt>
                <c:pt idx="59">
                  <c:v>1.2655940958345104</c:v>
                </c:pt>
                <c:pt idx="60">
                  <c:v>1.3521072258372879</c:v>
                </c:pt>
                <c:pt idx="61">
                  <c:v>1.3313362504937811</c:v>
                </c:pt>
                <c:pt idx="62">
                  <c:v>1.5794032105281475</c:v>
                </c:pt>
                <c:pt idx="63">
                  <c:v>2.2852287451716125</c:v>
                </c:pt>
                <c:pt idx="64">
                  <c:v>1.9551598604774947</c:v>
                </c:pt>
                <c:pt idx="65">
                  <c:v>1.4772992035282979</c:v>
                </c:pt>
                <c:pt idx="66">
                  <c:v>1.389969877774869</c:v>
                </c:pt>
                <c:pt idx="67">
                  <c:v>1.259302743527128</c:v>
                </c:pt>
                <c:pt idx="68">
                  <c:v>1.4060127773312194</c:v>
                </c:pt>
                <c:pt idx="69">
                  <c:v>1.9398987934640104</c:v>
                </c:pt>
                <c:pt idx="70">
                  <c:v>2.4117904824501686</c:v>
                </c:pt>
                <c:pt idx="71">
                  <c:v>3.1986199270981497</c:v>
                </c:pt>
                <c:pt idx="72">
                  <c:v>2.6350196419252208</c:v>
                </c:pt>
                <c:pt idx="73">
                  <c:v>2.4693139450590778</c:v>
                </c:pt>
                <c:pt idx="74">
                  <c:v>3.5987537203701176</c:v>
                </c:pt>
                <c:pt idx="75">
                  <c:v>3.9126153803710877</c:v>
                </c:pt>
                <c:pt idx="76">
                  <c:v>3.2197224296200244</c:v>
                </c:pt>
                <c:pt idx="77">
                  <c:v>2.1153371579799281</c:v>
                </c:pt>
                <c:pt idx="78">
                  <c:v>1.660234080069265</c:v>
                </c:pt>
                <c:pt idx="79">
                  <c:v>1.5001034474880488</c:v>
                </c:pt>
                <c:pt idx="80">
                  <c:v>1.4752726896266639</c:v>
                </c:pt>
                <c:pt idx="81">
                  <c:v>1.5710564451284061</c:v>
                </c:pt>
              </c:numCache>
            </c:numRef>
          </c:val>
          <c:extLst>
            <c:ext xmlns:c16="http://schemas.microsoft.com/office/drawing/2014/chart" uri="{C3380CC4-5D6E-409C-BE32-E72D297353CC}">
              <c16:uniqueId val="{00000006-55BB-4334-9A87-47589E654679}"/>
            </c:ext>
          </c:extLst>
        </c:ser>
        <c:ser>
          <c:idx val="7"/>
          <c:order val="7"/>
          <c:tx>
            <c:strRef>
              <c:f>Sheet1!$I$1</c:f>
              <c:strCache>
                <c:ptCount val="1"/>
                <c:pt idx="0">
                  <c:v>Other US</c:v>
                </c:pt>
              </c:strCache>
            </c:strRef>
          </c:tx>
          <c:spPr>
            <a:solidFill>
              <a:schemeClr val="accent2">
                <a:lumMod val="60000"/>
              </a:schemeClr>
            </a:solidFill>
            <a:ln w="25400">
              <a:noFill/>
            </a:ln>
            <a:effectLst/>
          </c:spPr>
          <c:cat>
            <c:strRef>
              <c:f>Sheet1!$A$2:$A$83</c:f>
              <c:strCache>
                <c:ptCount val="82"/>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strCache>
            </c:strRef>
          </c:cat>
          <c:val>
            <c:numRef>
              <c:f>Sheet1!$I$2:$I$83</c:f>
              <c:numCache>
                <c:formatCode>General</c:formatCode>
                <c:ptCount val="82"/>
                <c:pt idx="0">
                  <c:v>0.61583393845592671</c:v>
                </c:pt>
                <c:pt idx="1">
                  <c:v>0.77768506524139303</c:v>
                </c:pt>
                <c:pt idx="2">
                  <c:v>0.85252840864026191</c:v>
                </c:pt>
                <c:pt idx="3">
                  <c:v>0.96628479825026992</c:v>
                </c:pt>
                <c:pt idx="4">
                  <c:v>0.83287971727354149</c:v>
                </c:pt>
                <c:pt idx="5">
                  <c:v>0.69576933261663887</c:v>
                </c:pt>
                <c:pt idx="6">
                  <c:v>0.49035977389634328</c:v>
                </c:pt>
                <c:pt idx="7">
                  <c:v>0.69486780594833664</c:v>
                </c:pt>
                <c:pt idx="8">
                  <c:v>0.63487532160414228</c:v>
                </c:pt>
                <c:pt idx="9">
                  <c:v>0.84363245987436819</c:v>
                </c:pt>
                <c:pt idx="10">
                  <c:v>0.81679638874149829</c:v>
                </c:pt>
                <c:pt idx="11">
                  <c:v>0.5254427397814122</c:v>
                </c:pt>
                <c:pt idx="12">
                  <c:v>0.51071603629469398</c:v>
                </c:pt>
                <c:pt idx="13">
                  <c:v>0.60589547246127939</c:v>
                </c:pt>
                <c:pt idx="14">
                  <c:v>0.78391240138009999</c:v>
                </c:pt>
                <c:pt idx="15">
                  <c:v>0.8103787103045853</c:v>
                </c:pt>
                <c:pt idx="16">
                  <c:v>0.88324313002419297</c:v>
                </c:pt>
                <c:pt idx="17">
                  <c:v>0.60426159923798328</c:v>
                </c:pt>
                <c:pt idx="18">
                  <c:v>0.55090840311191014</c:v>
                </c:pt>
                <c:pt idx="19">
                  <c:v>0.47459831549716058</c:v>
                </c:pt>
                <c:pt idx="20">
                  <c:v>0.55576357691610578</c:v>
                </c:pt>
                <c:pt idx="21">
                  <c:v>0.59158771331091042</c:v>
                </c:pt>
                <c:pt idx="22">
                  <c:v>0.66764825375995862</c:v>
                </c:pt>
                <c:pt idx="23">
                  <c:v>0.62455887446416047</c:v>
                </c:pt>
                <c:pt idx="24">
                  <c:v>0.59431698662815846</c:v>
                </c:pt>
                <c:pt idx="25">
                  <c:v>0.78680960614411299</c:v>
                </c:pt>
                <c:pt idx="26">
                  <c:v>1.1539863339524727</c:v>
                </c:pt>
                <c:pt idx="27">
                  <c:v>1.4684636373028714</c:v>
                </c:pt>
                <c:pt idx="28">
                  <c:v>1.1760143574158946</c:v>
                </c:pt>
                <c:pt idx="29">
                  <c:v>0.95640937836365525</c:v>
                </c:pt>
                <c:pt idx="30">
                  <c:v>0.78476227952090483</c:v>
                </c:pt>
                <c:pt idx="31">
                  <c:v>0.70651481379788605</c:v>
                </c:pt>
                <c:pt idx="32">
                  <c:v>0.81733439638012995</c:v>
                </c:pt>
                <c:pt idx="33">
                  <c:v>0.91021131198435645</c:v>
                </c:pt>
                <c:pt idx="34">
                  <c:v>0.71355739127410189</c:v>
                </c:pt>
                <c:pt idx="35">
                  <c:v>0.33008508922155277</c:v>
                </c:pt>
                <c:pt idx="36">
                  <c:v>0.33552280106944266</c:v>
                </c:pt>
                <c:pt idx="37">
                  <c:v>0.5640765245895315</c:v>
                </c:pt>
                <c:pt idx="38">
                  <c:v>0.42122406598729506</c:v>
                </c:pt>
                <c:pt idx="39">
                  <c:v>0.70705035217148282</c:v>
                </c:pt>
                <c:pt idx="40">
                  <c:v>0.56921408844788868</c:v>
                </c:pt>
                <c:pt idx="41">
                  <c:v>0.54478893747133905</c:v>
                </c:pt>
                <c:pt idx="42">
                  <c:v>0.40912249891555824</c:v>
                </c:pt>
                <c:pt idx="43">
                  <c:v>0.48271593376700178</c:v>
                </c:pt>
                <c:pt idx="44">
                  <c:v>0.41519541895555184</c:v>
                </c:pt>
                <c:pt idx="45">
                  <c:v>0.69891788994577142</c:v>
                </c:pt>
                <c:pt idx="46">
                  <c:v>0.48097720045030734</c:v>
                </c:pt>
                <c:pt idx="47">
                  <c:v>0.37126229089166773</c:v>
                </c:pt>
                <c:pt idx="48">
                  <c:v>0.31937215853960921</c:v>
                </c:pt>
                <c:pt idx="49">
                  <c:v>0.31054912830902709</c:v>
                </c:pt>
                <c:pt idx="50">
                  <c:v>0.30833322695043186</c:v>
                </c:pt>
                <c:pt idx="51">
                  <c:v>0.33344578983695511</c:v>
                </c:pt>
                <c:pt idx="52">
                  <c:v>0.4171389196046098</c:v>
                </c:pt>
                <c:pt idx="53">
                  <c:v>0.29867631088626478</c:v>
                </c:pt>
                <c:pt idx="54">
                  <c:v>0.35873108106499763</c:v>
                </c:pt>
                <c:pt idx="55">
                  <c:v>0.27763431086904666</c:v>
                </c:pt>
                <c:pt idx="56">
                  <c:v>0.25715190474496008</c:v>
                </c:pt>
                <c:pt idx="57">
                  <c:v>0.31051518834324121</c:v>
                </c:pt>
                <c:pt idx="58">
                  <c:v>0.24786928400815889</c:v>
                </c:pt>
                <c:pt idx="59">
                  <c:v>0.29445534567028586</c:v>
                </c:pt>
                <c:pt idx="60">
                  <c:v>0.31148750724386226</c:v>
                </c:pt>
                <c:pt idx="61">
                  <c:v>0.35804733750659679</c:v>
                </c:pt>
                <c:pt idx="62">
                  <c:v>0.50278409502076893</c:v>
                </c:pt>
                <c:pt idx="63">
                  <c:v>0.63210656706814183</c:v>
                </c:pt>
                <c:pt idx="64">
                  <c:v>0.62186237030632607</c:v>
                </c:pt>
                <c:pt idx="65">
                  <c:v>0.66337757314208201</c:v>
                </c:pt>
                <c:pt idx="66">
                  <c:v>0.48515889366431642</c:v>
                </c:pt>
                <c:pt idx="67">
                  <c:v>0.44895356444003542</c:v>
                </c:pt>
                <c:pt idx="68">
                  <c:v>0.48598933971315661</c:v>
                </c:pt>
                <c:pt idx="69">
                  <c:v>0.59405789252389529</c:v>
                </c:pt>
                <c:pt idx="70">
                  <c:v>0.70488497617842683</c:v>
                </c:pt>
                <c:pt idx="71">
                  <c:v>0.74663271481108184</c:v>
                </c:pt>
                <c:pt idx="72">
                  <c:v>0.58902467179631701</c:v>
                </c:pt>
                <c:pt idx="73">
                  <c:v>0.63613383697733583</c:v>
                </c:pt>
                <c:pt idx="74">
                  <c:v>0.67028079573588739</c:v>
                </c:pt>
                <c:pt idx="75">
                  <c:v>1.1758811358204391</c:v>
                </c:pt>
                <c:pt idx="76">
                  <c:v>0.88720342871809699</c:v>
                </c:pt>
                <c:pt idx="77">
                  <c:v>0.40119566640088078</c:v>
                </c:pt>
                <c:pt idx="78">
                  <c:v>0.40545328627003363</c:v>
                </c:pt>
                <c:pt idx="79">
                  <c:v>0.27349282518701251</c:v>
                </c:pt>
                <c:pt idx="80">
                  <c:v>0.42023648735866886</c:v>
                </c:pt>
                <c:pt idx="81">
                  <c:v>0.36503668960082708</c:v>
                </c:pt>
              </c:numCache>
            </c:numRef>
          </c:val>
          <c:extLst>
            <c:ext xmlns:c16="http://schemas.microsoft.com/office/drawing/2014/chart" uri="{C3380CC4-5D6E-409C-BE32-E72D297353CC}">
              <c16:uniqueId val="{00000007-55BB-4334-9A87-47589E654679}"/>
            </c:ext>
          </c:extLst>
        </c:ser>
        <c:ser>
          <c:idx val="8"/>
          <c:order val="8"/>
          <c:tx>
            <c:strRef>
              <c:f>Sheet1!$J$1</c:f>
              <c:strCache>
                <c:ptCount val="1"/>
                <c:pt idx="0">
                  <c:v>Imports</c:v>
                </c:pt>
              </c:strCache>
            </c:strRef>
          </c:tx>
          <c:spPr>
            <a:solidFill>
              <a:schemeClr val="accent3">
                <a:lumMod val="60000"/>
              </a:schemeClr>
            </a:solidFill>
            <a:ln w="25400">
              <a:noFill/>
            </a:ln>
            <a:effectLst/>
          </c:spPr>
          <c:cat>
            <c:strRef>
              <c:f>Sheet1!$A$2:$A$83</c:f>
              <c:strCache>
                <c:ptCount val="82"/>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strCache>
            </c:strRef>
          </c:cat>
          <c:val>
            <c:numRef>
              <c:f>Sheet1!$J$2:$J$83</c:f>
              <c:numCache>
                <c:formatCode>General</c:formatCode>
                <c:ptCount val="82"/>
                <c:pt idx="0">
                  <c:v>1.310022865931336</c:v>
                </c:pt>
                <c:pt idx="1">
                  <c:v>1.25521353908454</c:v>
                </c:pt>
                <c:pt idx="2">
                  <c:v>1.4259016975497332</c:v>
                </c:pt>
                <c:pt idx="3">
                  <c:v>1.8158086568989735</c:v>
                </c:pt>
                <c:pt idx="4">
                  <c:v>1.3377848460207695</c:v>
                </c:pt>
                <c:pt idx="5">
                  <c:v>1.2125893768129308</c:v>
                </c:pt>
                <c:pt idx="6">
                  <c:v>0.92335598359349702</c:v>
                </c:pt>
                <c:pt idx="7">
                  <c:v>0.97173405141819591</c:v>
                </c:pt>
                <c:pt idx="8">
                  <c:v>1.2220506965722093</c:v>
                </c:pt>
                <c:pt idx="9">
                  <c:v>1.4157598718671887</c:v>
                </c:pt>
                <c:pt idx="10">
                  <c:v>1.363748605407747</c:v>
                </c:pt>
                <c:pt idx="11">
                  <c:v>0.99307498959606277</c:v>
                </c:pt>
                <c:pt idx="12">
                  <c:v>0.58113716869456677</c:v>
                </c:pt>
                <c:pt idx="13">
                  <c:v>0.67008067529811821</c:v>
                </c:pt>
                <c:pt idx="14">
                  <c:v>0.83740532689384384</c:v>
                </c:pt>
                <c:pt idx="15">
                  <c:v>1.3149791451395516</c:v>
                </c:pt>
                <c:pt idx="16">
                  <c:v>0.8641396799067016</c:v>
                </c:pt>
                <c:pt idx="17">
                  <c:v>0.54288344870528493</c:v>
                </c:pt>
                <c:pt idx="18">
                  <c:v>0.54238936600821563</c:v>
                </c:pt>
                <c:pt idx="19">
                  <c:v>0.62492739117097673</c:v>
                </c:pt>
                <c:pt idx="20">
                  <c:v>0.47225782354443141</c:v>
                </c:pt>
                <c:pt idx="21">
                  <c:v>0.62065617052990629</c:v>
                </c:pt>
                <c:pt idx="22">
                  <c:v>0.5866894010198862</c:v>
                </c:pt>
                <c:pt idx="23">
                  <c:v>0.61245698265472237</c:v>
                </c:pt>
                <c:pt idx="24">
                  <c:v>0.53445900580457784</c:v>
                </c:pt>
                <c:pt idx="25">
                  <c:v>0.39832725965852017</c:v>
                </c:pt>
                <c:pt idx="26">
                  <c:v>0.56193042092788625</c:v>
                </c:pt>
                <c:pt idx="27">
                  <c:v>1.0102294747721612</c:v>
                </c:pt>
                <c:pt idx="28">
                  <c:v>0.98118911143210485</c:v>
                </c:pt>
                <c:pt idx="29">
                  <c:v>0.47399815833460779</c:v>
                </c:pt>
                <c:pt idx="30">
                  <c:v>0.57986254446006291</c:v>
                </c:pt>
                <c:pt idx="31">
                  <c:v>0.57571993144227096</c:v>
                </c:pt>
                <c:pt idx="32">
                  <c:v>0.71337916990465966</c:v>
                </c:pt>
                <c:pt idx="33">
                  <c:v>0.66821343511527342</c:v>
                </c:pt>
                <c:pt idx="34">
                  <c:v>0.62907343179369968</c:v>
                </c:pt>
                <c:pt idx="35">
                  <c:v>0.47915450401961823</c:v>
                </c:pt>
                <c:pt idx="36">
                  <c:v>0.61211976157374715</c:v>
                </c:pt>
                <c:pt idx="37">
                  <c:v>0.37108361179277488</c:v>
                </c:pt>
                <c:pt idx="38">
                  <c:v>0.34679111908611859</c:v>
                </c:pt>
                <c:pt idx="39">
                  <c:v>0.62370516885088045</c:v>
                </c:pt>
                <c:pt idx="40">
                  <c:v>0.85528972690001148</c:v>
                </c:pt>
                <c:pt idx="41">
                  <c:v>0.84609007370461797</c:v>
                </c:pt>
                <c:pt idx="42">
                  <c:v>0.61196849586045765</c:v>
                </c:pt>
                <c:pt idx="43">
                  <c:v>0.54118882630292198</c:v>
                </c:pt>
                <c:pt idx="44">
                  <c:v>0.56574770970573007</c:v>
                </c:pt>
                <c:pt idx="45">
                  <c:v>0.56969189677227761</c:v>
                </c:pt>
                <c:pt idx="46">
                  <c:v>0.62825677972779781</c:v>
                </c:pt>
                <c:pt idx="47">
                  <c:v>0.85884041690643254</c:v>
                </c:pt>
                <c:pt idx="48">
                  <c:v>0.42156826876309433</c:v>
                </c:pt>
                <c:pt idx="49">
                  <c:v>0.30822231584374149</c:v>
                </c:pt>
                <c:pt idx="50">
                  <c:v>0.44467038858077496</c:v>
                </c:pt>
                <c:pt idx="51">
                  <c:v>0.50679873496591443</c:v>
                </c:pt>
                <c:pt idx="52">
                  <c:v>0.84334877655952456</c:v>
                </c:pt>
                <c:pt idx="53">
                  <c:v>0.64949772620122259</c:v>
                </c:pt>
                <c:pt idx="54">
                  <c:v>0.73077685779321377</c:v>
                </c:pt>
                <c:pt idx="55">
                  <c:v>0.68116899858287105</c:v>
                </c:pt>
                <c:pt idx="56">
                  <c:v>0.75629475896547116</c:v>
                </c:pt>
                <c:pt idx="57">
                  <c:v>0.50783005485712085</c:v>
                </c:pt>
                <c:pt idx="58">
                  <c:v>0.56076318624513932</c:v>
                </c:pt>
                <c:pt idx="59">
                  <c:v>0.64144214640756403</c:v>
                </c:pt>
                <c:pt idx="60">
                  <c:v>0.60597996009158916</c:v>
                </c:pt>
                <c:pt idx="61">
                  <c:v>0.87907739000329232</c:v>
                </c:pt>
                <c:pt idx="62">
                  <c:v>1.0061157024742944</c:v>
                </c:pt>
                <c:pt idx="63">
                  <c:v>1.1842997809182292</c:v>
                </c:pt>
                <c:pt idx="64">
                  <c:v>1.4123879518826603</c:v>
                </c:pt>
                <c:pt idx="65">
                  <c:v>0.69644476762733376</c:v>
                </c:pt>
                <c:pt idx="66">
                  <c:v>0.84341051385700982</c:v>
                </c:pt>
                <c:pt idx="67">
                  <c:v>0.80873171936406574</c:v>
                </c:pt>
                <c:pt idx="68">
                  <c:v>0.83129898822303117</c:v>
                </c:pt>
                <c:pt idx="69">
                  <c:v>1.0120840434870839</c:v>
                </c:pt>
                <c:pt idx="70">
                  <c:v>1.6167107797862108</c:v>
                </c:pt>
                <c:pt idx="71">
                  <c:v>1.1415960635244011</c:v>
                </c:pt>
                <c:pt idx="72">
                  <c:v>0.94945237372638314</c:v>
                </c:pt>
                <c:pt idx="73">
                  <c:v>1.2713111185632355</c:v>
                </c:pt>
                <c:pt idx="74">
                  <c:v>2.8811576031183246</c:v>
                </c:pt>
                <c:pt idx="75">
                  <c:v>3.0310192813629584</c:v>
                </c:pt>
                <c:pt idx="76">
                  <c:v>1.8040342131924951</c:v>
                </c:pt>
                <c:pt idx="77">
                  <c:v>0.96143346110460737</c:v>
                </c:pt>
                <c:pt idx="78">
                  <c:v>1.1961909767286318</c:v>
                </c:pt>
                <c:pt idx="79">
                  <c:v>0.95023433944484281</c:v>
                </c:pt>
                <c:pt idx="80">
                  <c:v>0.59880347784587307</c:v>
                </c:pt>
                <c:pt idx="81">
                  <c:v>0.70356053503929572</c:v>
                </c:pt>
              </c:numCache>
            </c:numRef>
          </c:val>
          <c:extLst>
            <c:ext xmlns:c16="http://schemas.microsoft.com/office/drawing/2014/chart" uri="{C3380CC4-5D6E-409C-BE32-E72D297353CC}">
              <c16:uniqueId val="{00000008-55BB-4334-9A87-47589E654679}"/>
            </c:ext>
          </c:extLst>
        </c:ser>
        <c:dLbls>
          <c:showLegendKey val="0"/>
          <c:showVal val="0"/>
          <c:showCatName val="0"/>
          <c:showSerName val="0"/>
          <c:showPercent val="0"/>
          <c:showBubbleSize val="0"/>
        </c:dLbls>
        <c:axId val="314995048"/>
        <c:axId val="314995440"/>
      </c:areaChart>
      <c:catAx>
        <c:axId val="31499504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4995440"/>
        <c:crosses val="autoZero"/>
        <c:auto val="1"/>
        <c:lblAlgn val="ctr"/>
        <c:lblOffset val="100"/>
        <c:noMultiLvlLbl val="0"/>
      </c:catAx>
      <c:valAx>
        <c:axId val="314995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Implied</a:t>
                </a:r>
                <a:r>
                  <a:rPr lang="en-US" baseline="0" dirty="0"/>
                  <a:t> Utility Coal Stockpiles by Origin </a:t>
                </a:r>
              </a:p>
              <a:p>
                <a:pPr>
                  <a:defRPr/>
                </a:pPr>
                <a:r>
                  <a:rPr lang="en-US" baseline="0" dirty="0"/>
                  <a:t>(Days of Burn)</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4995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Electric Reliability Council of Texas Inc</c:v>
                </c:pt>
              </c:strCache>
            </c:strRef>
          </c:tx>
          <c:spPr>
            <a:ln w="28575" cap="rnd">
              <a:solidFill>
                <a:schemeClr val="accent1"/>
              </a:solidFill>
              <a:round/>
            </a:ln>
            <a:effectLst/>
          </c:spPr>
          <c:marker>
            <c:symbol val="none"/>
          </c:marker>
          <c:cat>
            <c:strRef>
              <c:f>Sheet1!$A$2:$A$83</c:f>
              <c:strCache>
                <c:ptCount val="82"/>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strCache>
            </c:strRef>
          </c:cat>
          <c:val>
            <c:numRef>
              <c:f>Sheet1!$B$2:$B$83</c:f>
              <c:numCache>
                <c:formatCode>General</c:formatCode>
                <c:ptCount val="82"/>
                <c:pt idx="0">
                  <c:v>54.806417870938915</c:v>
                </c:pt>
                <c:pt idx="1">
                  <c:v>53.751593128296079</c:v>
                </c:pt>
                <c:pt idx="2">
                  <c:v>63.873806990844635</c:v>
                </c:pt>
                <c:pt idx="3">
                  <c:v>86.348665445205555</c:v>
                </c:pt>
                <c:pt idx="4">
                  <c:v>66.576861756187455</c:v>
                </c:pt>
                <c:pt idx="5">
                  <c:v>51.248471095063351</c:v>
                </c:pt>
                <c:pt idx="6">
                  <c:v>50.244535366265183</c:v>
                </c:pt>
                <c:pt idx="7">
                  <c:v>46.178579445439588</c:v>
                </c:pt>
                <c:pt idx="8">
                  <c:v>50.29587320048396</c:v>
                </c:pt>
                <c:pt idx="9">
                  <c:v>61.753203086010394</c:v>
                </c:pt>
                <c:pt idx="10">
                  <c:v>67.616080150383354</c:v>
                </c:pt>
                <c:pt idx="11">
                  <c:v>58.056639049381857</c:v>
                </c:pt>
                <c:pt idx="12">
                  <c:v>49.639836011674724</c:v>
                </c:pt>
                <c:pt idx="13">
                  <c:v>55.181370876447517</c:v>
                </c:pt>
                <c:pt idx="14">
                  <c:v>60.564213687202496</c:v>
                </c:pt>
                <c:pt idx="15">
                  <c:v>54.680186119317966</c:v>
                </c:pt>
                <c:pt idx="16">
                  <c:v>53.263882318166779</c:v>
                </c:pt>
                <c:pt idx="17">
                  <c:v>42.739250520673814</c:v>
                </c:pt>
                <c:pt idx="18">
                  <c:v>35.243806912070376</c:v>
                </c:pt>
                <c:pt idx="19">
                  <c:v>30.895242108639078</c:v>
                </c:pt>
                <c:pt idx="20">
                  <c:v>32.615912286610147</c:v>
                </c:pt>
                <c:pt idx="21">
                  <c:v>44.362401496581271</c:v>
                </c:pt>
                <c:pt idx="22">
                  <c:v>53.680770936988822</c:v>
                </c:pt>
                <c:pt idx="23">
                  <c:v>47.145448457478537</c:v>
                </c:pt>
                <c:pt idx="24">
                  <c:v>63.465897984778515</c:v>
                </c:pt>
                <c:pt idx="25">
                  <c:v>64.419194839544758</c:v>
                </c:pt>
                <c:pt idx="26">
                  <c:v>78.103748941868247</c:v>
                </c:pt>
                <c:pt idx="27">
                  <c:v>90.688924805882067</c:v>
                </c:pt>
                <c:pt idx="28">
                  <c:v>66.446925558014399</c:v>
                </c:pt>
                <c:pt idx="29">
                  <c:v>51.700239989373436</c:v>
                </c:pt>
                <c:pt idx="30">
                  <c:v>47.188308638906499</c:v>
                </c:pt>
                <c:pt idx="31">
                  <c:v>44.001717284169544</c:v>
                </c:pt>
                <c:pt idx="32">
                  <c:v>47.626732222625385</c:v>
                </c:pt>
                <c:pt idx="33">
                  <c:v>51.909549603158283</c:v>
                </c:pt>
                <c:pt idx="34">
                  <c:v>56.174925679019644</c:v>
                </c:pt>
                <c:pt idx="35">
                  <c:v>61.391108665657924</c:v>
                </c:pt>
                <c:pt idx="36">
                  <c:v>61.018276924713184</c:v>
                </c:pt>
                <c:pt idx="37">
                  <c:v>64.127319626582505</c:v>
                </c:pt>
                <c:pt idx="38">
                  <c:v>69.317365679946519</c:v>
                </c:pt>
                <c:pt idx="39">
                  <c:v>67.740868558779894</c:v>
                </c:pt>
                <c:pt idx="40">
                  <c:v>59.66127004210184</c:v>
                </c:pt>
                <c:pt idx="41">
                  <c:v>45.696155841437708</c:v>
                </c:pt>
                <c:pt idx="42">
                  <c:v>42.469750590959947</c:v>
                </c:pt>
                <c:pt idx="43">
                  <c:v>40.810806440488655</c:v>
                </c:pt>
                <c:pt idx="44">
                  <c:v>43.01716151526815</c:v>
                </c:pt>
                <c:pt idx="45">
                  <c:v>54.372521110368318</c:v>
                </c:pt>
                <c:pt idx="46">
                  <c:v>60.005827074252849</c:v>
                </c:pt>
                <c:pt idx="47">
                  <c:v>40.752240181623819</c:v>
                </c:pt>
                <c:pt idx="48">
                  <c:v>42.812571549494734</c:v>
                </c:pt>
                <c:pt idx="49">
                  <c:v>37.102462377050919</c:v>
                </c:pt>
                <c:pt idx="50">
                  <c:v>44.244531317274173</c:v>
                </c:pt>
                <c:pt idx="51">
                  <c:v>52.426156737407737</c:v>
                </c:pt>
                <c:pt idx="52">
                  <c:v>40.211870504309424</c:v>
                </c:pt>
                <c:pt idx="53">
                  <c:v>38.367253200117176</c:v>
                </c:pt>
                <c:pt idx="54">
                  <c:v>29.358920794087322</c:v>
                </c:pt>
                <c:pt idx="55">
                  <c:v>28.197674477654594</c:v>
                </c:pt>
                <c:pt idx="56">
                  <c:v>27.358152841670712</c:v>
                </c:pt>
                <c:pt idx="57">
                  <c:v>38.952099631262868</c:v>
                </c:pt>
                <c:pt idx="58">
                  <c:v>45.44492986844417</c:v>
                </c:pt>
                <c:pt idx="59">
                  <c:v>52.785667553531312</c:v>
                </c:pt>
                <c:pt idx="60">
                  <c:v>58.013663186763253</c:v>
                </c:pt>
                <c:pt idx="61">
                  <c:v>70.162941365197455</c:v>
                </c:pt>
                <c:pt idx="62">
                  <c:v>95.045960432342142</c:v>
                </c:pt>
                <c:pt idx="63">
                  <c:v>92.085541491032771</c:v>
                </c:pt>
                <c:pt idx="64">
                  <c:v>68.303353837680319</c:v>
                </c:pt>
                <c:pt idx="65">
                  <c:v>43.776501683319836</c:v>
                </c:pt>
                <c:pt idx="66">
                  <c:v>41.462998529161467</c:v>
                </c:pt>
                <c:pt idx="67">
                  <c:v>41.169808082244053</c:v>
                </c:pt>
                <c:pt idx="68">
                  <c:v>47.957273458117996</c:v>
                </c:pt>
                <c:pt idx="69">
                  <c:v>66.728670169169149</c:v>
                </c:pt>
                <c:pt idx="70">
                  <c:v>92.056290043152273</c:v>
                </c:pt>
                <c:pt idx="71">
                  <c:v>104.29996269206706</c:v>
                </c:pt>
                <c:pt idx="72">
                  <c:v>92.836828529647036</c:v>
                </c:pt>
                <c:pt idx="73">
                  <c:v>92.816021118473202</c:v>
                </c:pt>
                <c:pt idx="74">
                  <c:v>191.40608174319763</c:v>
                </c:pt>
                <c:pt idx="75">
                  <c:v>105.0666644682358</c:v>
                </c:pt>
                <c:pt idx="76">
                  <c:v>76.842549436880887</c:v>
                </c:pt>
                <c:pt idx="77">
                  <c:v>40.116325871998328</c:v>
                </c:pt>
                <c:pt idx="78">
                  <c:v>39.533068160815155</c:v>
                </c:pt>
                <c:pt idx="79">
                  <c:v>36.744988504233717</c:v>
                </c:pt>
                <c:pt idx="80">
                  <c:v>41.347272039037748</c:v>
                </c:pt>
                <c:pt idx="81">
                  <c:v>42.525140440286279</c:v>
                </c:pt>
              </c:numCache>
            </c:numRef>
          </c:val>
          <c:smooth val="1"/>
          <c:extLst>
            <c:ext xmlns:c16="http://schemas.microsoft.com/office/drawing/2014/chart" uri="{C3380CC4-5D6E-409C-BE32-E72D297353CC}">
              <c16:uniqueId val="{00000000-37B2-49DB-9AA3-3C83D5EB3E51}"/>
            </c:ext>
          </c:extLst>
        </c:ser>
        <c:dLbls>
          <c:showLegendKey val="0"/>
          <c:showVal val="0"/>
          <c:showCatName val="0"/>
          <c:showSerName val="0"/>
          <c:showPercent val="0"/>
          <c:showBubbleSize val="0"/>
        </c:dLbls>
        <c:smooth val="0"/>
        <c:axId val="314996224"/>
        <c:axId val="317995424"/>
      </c:lineChart>
      <c:catAx>
        <c:axId val="314996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7995424"/>
        <c:crosses val="autoZero"/>
        <c:auto val="1"/>
        <c:lblAlgn val="ctr"/>
        <c:lblOffset val="100"/>
        <c:noMultiLvlLbl val="1"/>
      </c:catAx>
      <c:valAx>
        <c:axId val="3179954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baseline="0" dirty="0"/>
                  <a:t>Implied Utility Coal Stockpiles (Days of Burn)</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49962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Midwest Reliability Organization</c:v>
                </c:pt>
              </c:strCache>
            </c:strRef>
          </c:tx>
          <c:spPr>
            <a:ln w="28575" cap="rnd">
              <a:solidFill>
                <a:schemeClr val="accent1"/>
              </a:solidFill>
              <a:round/>
            </a:ln>
            <a:effectLst/>
          </c:spPr>
          <c:marker>
            <c:symbol val="none"/>
          </c:marker>
          <c:cat>
            <c:strRef>
              <c:f>Sheet1!$A$5:$A$83</c:f>
              <c:strCache>
                <c:ptCount val="79"/>
                <c:pt idx="0">
                  <c:v>2010-04</c:v>
                </c:pt>
                <c:pt idx="1">
                  <c:v>2010-05</c:v>
                </c:pt>
                <c:pt idx="2">
                  <c:v>2010-06</c:v>
                </c:pt>
                <c:pt idx="3">
                  <c:v>2010-07</c:v>
                </c:pt>
                <c:pt idx="4">
                  <c:v>2010-08</c:v>
                </c:pt>
                <c:pt idx="5">
                  <c:v>2010-09</c:v>
                </c:pt>
                <c:pt idx="6">
                  <c:v>2010-10</c:v>
                </c:pt>
                <c:pt idx="7">
                  <c:v>2010-11</c:v>
                </c:pt>
                <c:pt idx="8">
                  <c:v>2010-12</c:v>
                </c:pt>
                <c:pt idx="9">
                  <c:v>2011-01</c:v>
                </c:pt>
                <c:pt idx="10">
                  <c:v>2011-02</c:v>
                </c:pt>
                <c:pt idx="11">
                  <c:v>2011-03</c:v>
                </c:pt>
                <c:pt idx="12">
                  <c:v>2011-04</c:v>
                </c:pt>
                <c:pt idx="13">
                  <c:v>2011-05</c:v>
                </c:pt>
                <c:pt idx="14">
                  <c:v>2011-06</c:v>
                </c:pt>
                <c:pt idx="15">
                  <c:v>2011-07</c:v>
                </c:pt>
                <c:pt idx="16">
                  <c:v>2011-08</c:v>
                </c:pt>
                <c:pt idx="17">
                  <c:v>2011-09</c:v>
                </c:pt>
                <c:pt idx="18">
                  <c:v>2011-10</c:v>
                </c:pt>
                <c:pt idx="19">
                  <c:v>2011-11</c:v>
                </c:pt>
                <c:pt idx="20">
                  <c:v>2011-12</c:v>
                </c:pt>
                <c:pt idx="21">
                  <c:v>2012-01</c:v>
                </c:pt>
                <c:pt idx="22">
                  <c:v>2012-02</c:v>
                </c:pt>
                <c:pt idx="23">
                  <c:v>2012-03</c:v>
                </c:pt>
                <c:pt idx="24">
                  <c:v>2012-04</c:v>
                </c:pt>
                <c:pt idx="25">
                  <c:v>2012-05</c:v>
                </c:pt>
                <c:pt idx="26">
                  <c:v>2012-06</c:v>
                </c:pt>
                <c:pt idx="27">
                  <c:v>2012-07</c:v>
                </c:pt>
                <c:pt idx="28">
                  <c:v>2012-08</c:v>
                </c:pt>
                <c:pt idx="29">
                  <c:v>2012-09</c:v>
                </c:pt>
                <c:pt idx="30">
                  <c:v>2012-10</c:v>
                </c:pt>
                <c:pt idx="31">
                  <c:v>2012-11</c:v>
                </c:pt>
                <c:pt idx="32">
                  <c:v>2012-12</c:v>
                </c:pt>
                <c:pt idx="33">
                  <c:v>2013-01</c:v>
                </c:pt>
                <c:pt idx="34">
                  <c:v>2013-02</c:v>
                </c:pt>
                <c:pt idx="35">
                  <c:v>2013-03</c:v>
                </c:pt>
                <c:pt idx="36">
                  <c:v>2013-04</c:v>
                </c:pt>
                <c:pt idx="37">
                  <c:v>2013-05</c:v>
                </c:pt>
                <c:pt idx="38">
                  <c:v>2013-06</c:v>
                </c:pt>
                <c:pt idx="39">
                  <c:v>2013-07</c:v>
                </c:pt>
                <c:pt idx="40">
                  <c:v>2013-08</c:v>
                </c:pt>
                <c:pt idx="41">
                  <c:v>2013-09</c:v>
                </c:pt>
                <c:pt idx="42">
                  <c:v>2013-10</c:v>
                </c:pt>
                <c:pt idx="43">
                  <c:v>2013-11</c:v>
                </c:pt>
                <c:pt idx="44">
                  <c:v>2013-12</c:v>
                </c:pt>
                <c:pt idx="45">
                  <c:v>2014-01</c:v>
                </c:pt>
                <c:pt idx="46">
                  <c:v>2014-02</c:v>
                </c:pt>
                <c:pt idx="47">
                  <c:v>2014-03</c:v>
                </c:pt>
                <c:pt idx="48">
                  <c:v>2014-04</c:v>
                </c:pt>
                <c:pt idx="49">
                  <c:v>2014-05</c:v>
                </c:pt>
                <c:pt idx="50">
                  <c:v>2014-06</c:v>
                </c:pt>
                <c:pt idx="51">
                  <c:v>2014-07</c:v>
                </c:pt>
                <c:pt idx="52">
                  <c:v>2014-08</c:v>
                </c:pt>
                <c:pt idx="53">
                  <c:v>2014-09</c:v>
                </c:pt>
                <c:pt idx="54">
                  <c:v>2014-10</c:v>
                </c:pt>
                <c:pt idx="55">
                  <c:v>2014-11</c:v>
                </c:pt>
                <c:pt idx="56">
                  <c:v>2014-12</c:v>
                </c:pt>
                <c:pt idx="57">
                  <c:v>2015-01</c:v>
                </c:pt>
                <c:pt idx="58">
                  <c:v>2015-02</c:v>
                </c:pt>
                <c:pt idx="59">
                  <c:v>2015-03</c:v>
                </c:pt>
                <c:pt idx="60">
                  <c:v>2015-04</c:v>
                </c:pt>
                <c:pt idx="61">
                  <c:v>2015-05</c:v>
                </c:pt>
                <c:pt idx="62">
                  <c:v>2015-06</c:v>
                </c:pt>
                <c:pt idx="63">
                  <c:v>2015-07</c:v>
                </c:pt>
                <c:pt idx="64">
                  <c:v>2015-08</c:v>
                </c:pt>
                <c:pt idx="65">
                  <c:v>2015-09</c:v>
                </c:pt>
                <c:pt idx="66">
                  <c:v>2015-10</c:v>
                </c:pt>
                <c:pt idx="67">
                  <c:v>2015-11</c:v>
                </c:pt>
                <c:pt idx="68">
                  <c:v>2015-12</c:v>
                </c:pt>
                <c:pt idx="69">
                  <c:v>2016-01</c:v>
                </c:pt>
                <c:pt idx="70">
                  <c:v>2016-02</c:v>
                </c:pt>
                <c:pt idx="71">
                  <c:v>2016-03</c:v>
                </c:pt>
                <c:pt idx="72">
                  <c:v>2016-04</c:v>
                </c:pt>
                <c:pt idx="73">
                  <c:v>2016-05</c:v>
                </c:pt>
                <c:pt idx="74">
                  <c:v>2016-06</c:v>
                </c:pt>
                <c:pt idx="75">
                  <c:v>2016-07</c:v>
                </c:pt>
                <c:pt idx="76">
                  <c:v>2016-08</c:v>
                </c:pt>
                <c:pt idx="77">
                  <c:v>2016-09</c:v>
                </c:pt>
                <c:pt idx="78">
                  <c:v>2016-10</c:v>
                </c:pt>
              </c:strCache>
            </c:strRef>
          </c:cat>
          <c:val>
            <c:numRef>
              <c:f>Sheet1!$B$5:$B$83</c:f>
              <c:numCache>
                <c:formatCode>General</c:formatCode>
                <c:ptCount val="79"/>
                <c:pt idx="0">
                  <c:v>75.689964920223417</c:v>
                </c:pt>
                <c:pt idx="1">
                  <c:v>72.777403625556985</c:v>
                </c:pt>
                <c:pt idx="2">
                  <c:v>63.50370280059699</c:v>
                </c:pt>
                <c:pt idx="3">
                  <c:v>60.19605915651379</c:v>
                </c:pt>
                <c:pt idx="4">
                  <c:v>59.292243762475401</c:v>
                </c:pt>
                <c:pt idx="5">
                  <c:v>80.735220904401473</c:v>
                </c:pt>
                <c:pt idx="6">
                  <c:v>94.072806260033119</c:v>
                </c:pt>
                <c:pt idx="7">
                  <c:v>86.814697354701508</c:v>
                </c:pt>
                <c:pt idx="8">
                  <c:v>68.128663333434503</c:v>
                </c:pt>
                <c:pt idx="9">
                  <c:v>58.51140362490559</c:v>
                </c:pt>
                <c:pt idx="10">
                  <c:v>63.43111830814329</c:v>
                </c:pt>
                <c:pt idx="11">
                  <c:v>66.799279093906918</c:v>
                </c:pt>
                <c:pt idx="12">
                  <c:v>79.366709636390411</c:v>
                </c:pt>
                <c:pt idx="13">
                  <c:v>82.411920577153381</c:v>
                </c:pt>
                <c:pt idx="14">
                  <c:v>75.137133058924718</c:v>
                </c:pt>
                <c:pt idx="15">
                  <c:v>59.400413996980632</c:v>
                </c:pt>
                <c:pt idx="16">
                  <c:v>58.938643623360349</c:v>
                </c:pt>
                <c:pt idx="17">
                  <c:v>73.505779227091594</c:v>
                </c:pt>
                <c:pt idx="18">
                  <c:v>82.818253208674477</c:v>
                </c:pt>
                <c:pt idx="19">
                  <c:v>88.299312867613139</c:v>
                </c:pt>
                <c:pt idx="20">
                  <c:v>78.870803888110785</c:v>
                </c:pt>
                <c:pt idx="21">
                  <c:v>83.897302823080381</c:v>
                </c:pt>
                <c:pt idx="22">
                  <c:v>85.675486332924322</c:v>
                </c:pt>
                <c:pt idx="23">
                  <c:v>104.57256209895965</c:v>
                </c:pt>
                <c:pt idx="24">
                  <c:v>117.81062191953534</c:v>
                </c:pt>
                <c:pt idx="25">
                  <c:v>115.0293666875901</c:v>
                </c:pt>
                <c:pt idx="26">
                  <c:v>90.759460736429006</c:v>
                </c:pt>
                <c:pt idx="27">
                  <c:v>71.94026381998583</c:v>
                </c:pt>
                <c:pt idx="28">
                  <c:v>76.164451507613606</c:v>
                </c:pt>
                <c:pt idx="29">
                  <c:v>91.700888106116281</c:v>
                </c:pt>
                <c:pt idx="30">
                  <c:v>92.513008301498019</c:v>
                </c:pt>
                <c:pt idx="31">
                  <c:v>82.543056824472941</c:v>
                </c:pt>
                <c:pt idx="32">
                  <c:v>75.058347441953032</c:v>
                </c:pt>
                <c:pt idx="33">
                  <c:v>74.143133843519223</c:v>
                </c:pt>
                <c:pt idx="34">
                  <c:v>72.091205559393671</c:v>
                </c:pt>
                <c:pt idx="35">
                  <c:v>73.581619527927046</c:v>
                </c:pt>
                <c:pt idx="36">
                  <c:v>88.457529325763176</c:v>
                </c:pt>
                <c:pt idx="37">
                  <c:v>94.112485006831065</c:v>
                </c:pt>
                <c:pt idx="38">
                  <c:v>76.202181033068243</c:v>
                </c:pt>
                <c:pt idx="39">
                  <c:v>62.483102859927371</c:v>
                </c:pt>
                <c:pt idx="40">
                  <c:v>59.241190188225403</c:v>
                </c:pt>
                <c:pt idx="41">
                  <c:v>73.616583749311516</c:v>
                </c:pt>
                <c:pt idx="42">
                  <c:v>74.252523372451449</c:v>
                </c:pt>
                <c:pt idx="43">
                  <c:v>74.64252773074486</c:v>
                </c:pt>
                <c:pt idx="44">
                  <c:v>53.470142684727932</c:v>
                </c:pt>
                <c:pt idx="45">
                  <c:v>56.610899899642199</c:v>
                </c:pt>
                <c:pt idx="46">
                  <c:v>47.297396290258952</c:v>
                </c:pt>
                <c:pt idx="47">
                  <c:v>59.184126055979945</c:v>
                </c:pt>
                <c:pt idx="48">
                  <c:v>85.678874122982464</c:v>
                </c:pt>
                <c:pt idx="49">
                  <c:v>88.888914646756973</c:v>
                </c:pt>
                <c:pt idx="50">
                  <c:v>64.528403666838756</c:v>
                </c:pt>
                <c:pt idx="51">
                  <c:v>56.829737620582179</c:v>
                </c:pt>
                <c:pt idx="52">
                  <c:v>46.763931328699755</c:v>
                </c:pt>
                <c:pt idx="53">
                  <c:v>59.161721346920658</c:v>
                </c:pt>
                <c:pt idx="54">
                  <c:v>68.852618633990588</c:v>
                </c:pt>
                <c:pt idx="55">
                  <c:v>61.05522988585895</c:v>
                </c:pt>
                <c:pt idx="56">
                  <c:v>62.844666858544372</c:v>
                </c:pt>
                <c:pt idx="57">
                  <c:v>67.620592840951588</c:v>
                </c:pt>
                <c:pt idx="58">
                  <c:v>63.115684070546351</c:v>
                </c:pt>
                <c:pt idx="59">
                  <c:v>85.326860765646785</c:v>
                </c:pt>
                <c:pt idx="60">
                  <c:v>110.24762727165242</c:v>
                </c:pt>
                <c:pt idx="61">
                  <c:v>105.74355992604106</c:v>
                </c:pt>
                <c:pt idx="62">
                  <c:v>85.350808144797242</c:v>
                </c:pt>
                <c:pt idx="63">
                  <c:v>73.169960229014094</c:v>
                </c:pt>
                <c:pt idx="64">
                  <c:v>78.625928589150746</c:v>
                </c:pt>
                <c:pt idx="65">
                  <c:v>91.122811229480831</c:v>
                </c:pt>
                <c:pt idx="66">
                  <c:v>117.2355718826619</c:v>
                </c:pt>
                <c:pt idx="67">
                  <c:v>138.12507986519356</c:v>
                </c:pt>
                <c:pt idx="68">
                  <c:v>122.91791622223103</c:v>
                </c:pt>
                <c:pt idx="69">
                  <c:v>89.675532135058958</c:v>
                </c:pt>
                <c:pt idx="70">
                  <c:v>89.989021787118318</c:v>
                </c:pt>
                <c:pt idx="71">
                  <c:v>173.14633466968959</c:v>
                </c:pt>
                <c:pt idx="72">
                  <c:v>194.574566162059</c:v>
                </c:pt>
                <c:pt idx="73">
                  <c:v>183.36361142132856</c:v>
                </c:pt>
                <c:pt idx="74">
                  <c:v>95.028808338732048</c:v>
                </c:pt>
                <c:pt idx="75">
                  <c:v>98.392277047584315</c:v>
                </c:pt>
                <c:pt idx="76">
                  <c:v>72.582406285275411</c:v>
                </c:pt>
                <c:pt idx="77">
                  <c:v>97.131459482859782</c:v>
                </c:pt>
                <c:pt idx="78">
                  <c:v>123.028988538329</c:v>
                </c:pt>
              </c:numCache>
            </c:numRef>
          </c:val>
          <c:smooth val="1"/>
          <c:extLst>
            <c:ext xmlns:c16="http://schemas.microsoft.com/office/drawing/2014/chart" uri="{C3380CC4-5D6E-409C-BE32-E72D297353CC}">
              <c16:uniqueId val="{00000000-8DC1-4F7F-B5B3-4AD0C2B7E6D7}"/>
            </c:ext>
          </c:extLst>
        </c:ser>
        <c:dLbls>
          <c:showLegendKey val="0"/>
          <c:showVal val="0"/>
          <c:showCatName val="0"/>
          <c:showSerName val="0"/>
          <c:showPercent val="0"/>
          <c:showBubbleSize val="0"/>
        </c:dLbls>
        <c:smooth val="0"/>
        <c:axId val="317996208"/>
        <c:axId val="317996600"/>
      </c:lineChart>
      <c:catAx>
        <c:axId val="317996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7996600"/>
        <c:crosses val="autoZero"/>
        <c:auto val="1"/>
        <c:lblAlgn val="ctr"/>
        <c:lblOffset val="100"/>
        <c:noMultiLvlLbl val="1"/>
      </c:catAx>
      <c:valAx>
        <c:axId val="3179966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baseline="0" dirty="0"/>
                  <a:t>Implied Utility Coal Stockpiles (Days of Burn)</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7996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Sheet1!$B$1</c:f>
              <c:strCache>
                <c:ptCount val="1"/>
                <c:pt idx="0">
                  <c:v>Florida Reliability Coordinating Council</c:v>
                </c:pt>
              </c:strCache>
            </c:strRef>
          </c:tx>
          <c:spPr>
            <a:ln w="28575" cap="rnd">
              <a:solidFill>
                <a:schemeClr val="accent2"/>
              </a:solidFill>
              <a:round/>
            </a:ln>
            <a:effectLst/>
          </c:spPr>
          <c:marker>
            <c:symbol val="none"/>
          </c:marker>
          <c:cat>
            <c:strRef>
              <c:f>Sheet1!$A$2:$A$83</c:f>
              <c:strCache>
                <c:ptCount val="82"/>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strCache>
            </c:strRef>
          </c:cat>
          <c:val>
            <c:numRef>
              <c:f>Sheet1!$B$2:$B$83</c:f>
              <c:numCache>
                <c:formatCode>General</c:formatCode>
                <c:ptCount val="82"/>
                <c:pt idx="0">
                  <c:v>63.243374159553547</c:v>
                </c:pt>
                <c:pt idx="1">
                  <c:v>66.840892331844245</c:v>
                </c:pt>
                <c:pt idx="2">
                  <c:v>111.59404553470726</c:v>
                </c:pt>
                <c:pt idx="3">
                  <c:v>123.46949487485097</c:v>
                </c:pt>
                <c:pt idx="4">
                  <c:v>92.930861971900498</c:v>
                </c:pt>
                <c:pt idx="5">
                  <c:v>69.000676307102466</c:v>
                </c:pt>
                <c:pt idx="6">
                  <c:v>63.963613038106196</c:v>
                </c:pt>
                <c:pt idx="7">
                  <c:v>62.031803421379557</c:v>
                </c:pt>
                <c:pt idx="8">
                  <c:v>74.888400029167727</c:v>
                </c:pt>
                <c:pt idx="9">
                  <c:v>103.82177859149387</c:v>
                </c:pt>
                <c:pt idx="10">
                  <c:v>103.18470454863046</c:v>
                </c:pt>
                <c:pt idx="11">
                  <c:v>74.178894093649319</c:v>
                </c:pt>
                <c:pt idx="12">
                  <c:v>76.740228343141183</c:v>
                </c:pt>
                <c:pt idx="13">
                  <c:v>85.760333629079824</c:v>
                </c:pt>
                <c:pt idx="14">
                  <c:v>116.67368338371669</c:v>
                </c:pt>
                <c:pt idx="15">
                  <c:v>86.885890759571751</c:v>
                </c:pt>
                <c:pt idx="16">
                  <c:v>73.155410994265154</c:v>
                </c:pt>
                <c:pt idx="17">
                  <c:v>60.268849218401279</c:v>
                </c:pt>
                <c:pt idx="18">
                  <c:v>56.987818916844063</c:v>
                </c:pt>
                <c:pt idx="19">
                  <c:v>59.818750999595522</c:v>
                </c:pt>
                <c:pt idx="20">
                  <c:v>77.06984456034651</c:v>
                </c:pt>
                <c:pt idx="21">
                  <c:v>103.72294120420405</c:v>
                </c:pt>
                <c:pt idx="22">
                  <c:v>121.35977576953472</c:v>
                </c:pt>
                <c:pt idx="23">
                  <c:v>117.45136902711143</c:v>
                </c:pt>
                <c:pt idx="24">
                  <c:v>150.67532379101539</c:v>
                </c:pt>
                <c:pt idx="25">
                  <c:v>136.29992790021811</c:v>
                </c:pt>
                <c:pt idx="26">
                  <c:v>127.03561885463218</c:v>
                </c:pt>
                <c:pt idx="27">
                  <c:v>143.12042825725476</c:v>
                </c:pt>
                <c:pt idx="28">
                  <c:v>127.6013133330529</c:v>
                </c:pt>
                <c:pt idx="29">
                  <c:v>104.0909418240595</c:v>
                </c:pt>
                <c:pt idx="30">
                  <c:v>86.465844801068243</c:v>
                </c:pt>
                <c:pt idx="31">
                  <c:v>76.88166749401968</c:v>
                </c:pt>
                <c:pt idx="32">
                  <c:v>78.677350958733498</c:v>
                </c:pt>
                <c:pt idx="33">
                  <c:v>91.991926531340866</c:v>
                </c:pt>
                <c:pt idx="34">
                  <c:v>126.79085663298379</c:v>
                </c:pt>
                <c:pt idx="35">
                  <c:v>128.23753880618344</c:v>
                </c:pt>
                <c:pt idx="36">
                  <c:v>126.40995310689338</c:v>
                </c:pt>
                <c:pt idx="37">
                  <c:v>135.19162236340546</c:v>
                </c:pt>
                <c:pt idx="38">
                  <c:v>119.50901254253667</c:v>
                </c:pt>
                <c:pt idx="39">
                  <c:v>102.71865067340413</c:v>
                </c:pt>
                <c:pt idx="40">
                  <c:v>85.921810550632998</c:v>
                </c:pt>
                <c:pt idx="41">
                  <c:v>75.71516619909886</c:v>
                </c:pt>
                <c:pt idx="42">
                  <c:v>76.669232098426306</c:v>
                </c:pt>
                <c:pt idx="43">
                  <c:v>71.831096824434326</c:v>
                </c:pt>
                <c:pt idx="44">
                  <c:v>79.52316956808113</c:v>
                </c:pt>
                <c:pt idx="45">
                  <c:v>89.897181646273751</c:v>
                </c:pt>
                <c:pt idx="46">
                  <c:v>100.28532211049512</c:v>
                </c:pt>
                <c:pt idx="47">
                  <c:v>97.263191503436175</c:v>
                </c:pt>
                <c:pt idx="48">
                  <c:v>74.723624476820149</c:v>
                </c:pt>
                <c:pt idx="49">
                  <c:v>61.646701621167743</c:v>
                </c:pt>
                <c:pt idx="50">
                  <c:v>84.169793016688786</c:v>
                </c:pt>
                <c:pt idx="51">
                  <c:v>82.772329722511387</c:v>
                </c:pt>
                <c:pt idx="52">
                  <c:v>76.12479238008018</c:v>
                </c:pt>
                <c:pt idx="53">
                  <c:v>59.578286558292888</c:v>
                </c:pt>
                <c:pt idx="54">
                  <c:v>55.005418745648889</c:v>
                </c:pt>
                <c:pt idx="55">
                  <c:v>55.968429423741831</c:v>
                </c:pt>
                <c:pt idx="56">
                  <c:v>67.247813192376384</c:v>
                </c:pt>
                <c:pt idx="57">
                  <c:v>82.798315093964945</c:v>
                </c:pt>
                <c:pt idx="58">
                  <c:v>80.518620449334236</c:v>
                </c:pt>
                <c:pt idx="59">
                  <c:v>84.329246844406768</c:v>
                </c:pt>
                <c:pt idx="60">
                  <c:v>126.24154444821515</c:v>
                </c:pt>
                <c:pt idx="61">
                  <c:v>153.39519910913128</c:v>
                </c:pt>
                <c:pt idx="62">
                  <c:v>125.91284076579507</c:v>
                </c:pt>
                <c:pt idx="63">
                  <c:v>105.12516367316771</c:v>
                </c:pt>
                <c:pt idx="64">
                  <c:v>101.95273333539359</c:v>
                </c:pt>
                <c:pt idx="65">
                  <c:v>89.04078487408924</c:v>
                </c:pt>
                <c:pt idx="66">
                  <c:v>89.029934819834622</c:v>
                </c:pt>
                <c:pt idx="67">
                  <c:v>92.007331428514192</c:v>
                </c:pt>
                <c:pt idx="68">
                  <c:v>98.755350024427145</c:v>
                </c:pt>
                <c:pt idx="69">
                  <c:v>113.74993467669522</c:v>
                </c:pt>
                <c:pt idx="70">
                  <c:v>133.83797413358289</c:v>
                </c:pt>
                <c:pt idx="71">
                  <c:v>142.95023069455567</c:v>
                </c:pt>
                <c:pt idx="72">
                  <c:v>155.43776945393344</c:v>
                </c:pt>
                <c:pt idx="73">
                  <c:v>153.93469825809876</c:v>
                </c:pt>
                <c:pt idx="74">
                  <c:v>160.71501911481903</c:v>
                </c:pt>
                <c:pt idx="75">
                  <c:v>136.32409854598507</c:v>
                </c:pt>
                <c:pt idx="76">
                  <c:v>136.69071073069549</c:v>
                </c:pt>
                <c:pt idx="77">
                  <c:v>88.799829446900389</c:v>
                </c:pt>
                <c:pt idx="78">
                  <c:v>73.965105994547173</c:v>
                </c:pt>
                <c:pt idx="79">
                  <c:v>71.362268482414294</c:v>
                </c:pt>
                <c:pt idx="80">
                  <c:v>72.602218802369393</c:v>
                </c:pt>
                <c:pt idx="81">
                  <c:v>92.624990729482121</c:v>
                </c:pt>
              </c:numCache>
            </c:numRef>
          </c:val>
          <c:smooth val="1"/>
          <c:extLst>
            <c:ext xmlns:c16="http://schemas.microsoft.com/office/drawing/2014/chart" uri="{C3380CC4-5D6E-409C-BE32-E72D297353CC}">
              <c16:uniqueId val="{00000000-A7D0-4477-8A4D-7FB9480F44B8}"/>
            </c:ext>
          </c:extLst>
        </c:ser>
        <c:dLbls>
          <c:showLegendKey val="0"/>
          <c:showVal val="0"/>
          <c:showCatName val="0"/>
          <c:showSerName val="0"/>
          <c:showPercent val="0"/>
          <c:showBubbleSize val="0"/>
        </c:dLbls>
        <c:smooth val="0"/>
        <c:axId val="317997384"/>
        <c:axId val="317997776"/>
      </c:lineChart>
      <c:catAx>
        <c:axId val="317997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7997776"/>
        <c:crosses val="autoZero"/>
        <c:auto val="1"/>
        <c:lblAlgn val="ctr"/>
        <c:lblOffset val="100"/>
        <c:noMultiLvlLbl val="1"/>
      </c:catAx>
      <c:valAx>
        <c:axId val="3179977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baseline="0" dirty="0"/>
                  <a:t>Implied Utility Coal Stockpiles (Days of Burn)</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7997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4"/>
          <c:order val="0"/>
          <c:tx>
            <c:strRef>
              <c:f>Sheet1!$B$1</c:f>
              <c:strCache>
                <c:ptCount val="1"/>
                <c:pt idx="0">
                  <c:v>Northeast Power Coordinating Council</c:v>
                </c:pt>
              </c:strCache>
            </c:strRef>
          </c:tx>
          <c:spPr>
            <a:ln w="28575" cap="rnd">
              <a:solidFill>
                <a:schemeClr val="accent5"/>
              </a:solidFill>
              <a:round/>
            </a:ln>
            <a:effectLst/>
          </c:spPr>
          <c:marker>
            <c:symbol val="none"/>
          </c:marker>
          <c:cat>
            <c:strRef>
              <c:f>Sheet1!$A$2:$A$83</c:f>
              <c:strCache>
                <c:ptCount val="82"/>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strCache>
            </c:strRef>
          </c:cat>
          <c:val>
            <c:numRef>
              <c:f>Sheet1!$B$2:$B$83</c:f>
              <c:numCache>
                <c:formatCode>General</c:formatCode>
                <c:ptCount val="82"/>
                <c:pt idx="0">
                  <c:v>47.874547797579936</c:v>
                </c:pt>
                <c:pt idx="1">
                  <c:v>43.510490759625668</c:v>
                </c:pt>
                <c:pt idx="2">
                  <c:v>66.288805290876979</c:v>
                </c:pt>
                <c:pt idx="3">
                  <c:v>91.795464021290115</c:v>
                </c:pt>
                <c:pt idx="4">
                  <c:v>77.657514943402148</c:v>
                </c:pt>
                <c:pt idx="5">
                  <c:v>46.573387371621621</c:v>
                </c:pt>
                <c:pt idx="6">
                  <c:v>25.767747703612017</c:v>
                </c:pt>
                <c:pt idx="7">
                  <c:v>27.302923235419168</c:v>
                </c:pt>
                <c:pt idx="8">
                  <c:v>45.843224373127534</c:v>
                </c:pt>
                <c:pt idx="9">
                  <c:v>77.566027327608353</c:v>
                </c:pt>
                <c:pt idx="10">
                  <c:v>98.404521620322825</c:v>
                </c:pt>
                <c:pt idx="11">
                  <c:v>31.88070701865988</c:v>
                </c:pt>
                <c:pt idx="12">
                  <c:v>25.830172097909866</c:v>
                </c:pt>
                <c:pt idx="13">
                  <c:v>22.617947073346851</c:v>
                </c:pt>
                <c:pt idx="14">
                  <c:v>54.956833002925585</c:v>
                </c:pt>
                <c:pt idx="15">
                  <c:v>95.386860690332313</c:v>
                </c:pt>
                <c:pt idx="16">
                  <c:v>116.53860375872324</c:v>
                </c:pt>
                <c:pt idx="17">
                  <c:v>80.887058670562539</c:v>
                </c:pt>
                <c:pt idx="18">
                  <c:v>42.629252042873496</c:v>
                </c:pt>
                <c:pt idx="19">
                  <c:v>63.772342512314637</c:v>
                </c:pt>
                <c:pt idx="20">
                  <c:v>130.68215810138602</c:v>
                </c:pt>
                <c:pt idx="21">
                  <c:v>193.74068181812413</c:v>
                </c:pt>
                <c:pt idx="22">
                  <c:v>349.21098598611462</c:v>
                </c:pt>
                <c:pt idx="23">
                  <c:v>239.95900026481343</c:v>
                </c:pt>
                <c:pt idx="24">
                  <c:v>96.310239890600542</c:v>
                </c:pt>
                <c:pt idx="25">
                  <c:v>204.28932293209539</c:v>
                </c:pt>
                <c:pt idx="26">
                  <c:v>718.25575971179921</c:v>
                </c:pt>
                <c:pt idx="27">
                  <c:v>1081.8545105685562</c:v>
                </c:pt>
                <c:pt idx="28">
                  <c:v>774.67414822380988</c:v>
                </c:pt>
                <c:pt idx="29">
                  <c:v>266.40100527998698</c:v>
                </c:pt>
                <c:pt idx="30">
                  <c:v>68.035240091268875</c:v>
                </c:pt>
                <c:pt idx="31">
                  <c:v>81.003205824918666</c:v>
                </c:pt>
                <c:pt idx="32">
                  <c:v>296.96164268234497</c:v>
                </c:pt>
                <c:pt idx="33">
                  <c:v>264.98714119422397</c:v>
                </c:pt>
                <c:pt idx="34">
                  <c:v>138.09681174972428</c:v>
                </c:pt>
                <c:pt idx="35">
                  <c:v>105.36671257725686</c:v>
                </c:pt>
                <c:pt idx="36">
                  <c:v>58.574358206728327</c:v>
                </c:pt>
                <c:pt idx="37">
                  <c:v>44.432797142834417</c:v>
                </c:pt>
                <c:pt idx="38">
                  <c:v>51.715890742595626</c:v>
                </c:pt>
                <c:pt idx="39">
                  <c:v>158.01464824600552</c:v>
                </c:pt>
                <c:pt idx="40">
                  <c:v>221.43249902594457</c:v>
                </c:pt>
                <c:pt idx="41">
                  <c:v>211.7730088997146</c:v>
                </c:pt>
                <c:pt idx="42">
                  <c:v>72.826922842596431</c:v>
                </c:pt>
                <c:pt idx="43">
                  <c:v>257.65491950240141</c:v>
                </c:pt>
                <c:pt idx="44">
                  <c:v>405.14797737806629</c:v>
                </c:pt>
                <c:pt idx="45">
                  <c:v>633.47822142979612</c:v>
                </c:pt>
                <c:pt idx="46">
                  <c:v>223.67902530074858</c:v>
                </c:pt>
                <c:pt idx="47">
                  <c:v>61.144040386261494</c:v>
                </c:pt>
                <c:pt idx="48">
                  <c:v>32.335944075302116</c:v>
                </c:pt>
                <c:pt idx="49">
                  <c:v>24.567305646206737</c:v>
                </c:pt>
                <c:pt idx="50">
                  <c:v>33.898989338205816</c:v>
                </c:pt>
                <c:pt idx="51">
                  <c:v>113.70558454841498</c:v>
                </c:pt>
                <c:pt idx="52">
                  <c:v>482.90764028923473</c:v>
                </c:pt>
                <c:pt idx="53">
                  <c:v>178.85133758899272</c:v>
                </c:pt>
                <c:pt idx="54">
                  <c:v>111.39235863162108</c:v>
                </c:pt>
                <c:pt idx="55">
                  <c:v>231.37588266813805</c:v>
                </c:pt>
                <c:pt idx="56">
                  <c:v>190.02652553054418</c:v>
                </c:pt>
                <c:pt idx="57">
                  <c:v>366.73401237187056</c:v>
                </c:pt>
                <c:pt idx="58">
                  <c:v>92.682413542380985</c:v>
                </c:pt>
                <c:pt idx="59">
                  <c:v>154.39973884317681</c:v>
                </c:pt>
                <c:pt idx="60">
                  <c:v>55.111322274323271</c:v>
                </c:pt>
                <c:pt idx="61">
                  <c:v>38.069963140643196</c:v>
                </c:pt>
                <c:pt idx="62">
                  <c:v>86.053641016878927</c:v>
                </c:pt>
                <c:pt idx="63">
                  <c:v>846.11039696733712</c:v>
                </c:pt>
                <c:pt idx="64">
                  <c:v>584.96031410835405</c:v>
                </c:pt>
                <c:pt idx="65">
                  <c:v>567.15409996854169</c:v>
                </c:pt>
                <c:pt idx="66">
                  <c:v>146.09321414572224</c:v>
                </c:pt>
                <c:pt idx="67">
                  <c:v>175.28650358095118</c:v>
                </c:pt>
                <c:pt idx="68">
                  <c:v>149.08953494740626</c:v>
                </c:pt>
                <c:pt idx="69">
                  <c:v>145.52259671846363</c:v>
                </c:pt>
                <c:pt idx="70">
                  <c:v>161.60040515061101</c:v>
                </c:pt>
                <c:pt idx="71">
                  <c:v>185.17390897216498</c:v>
                </c:pt>
                <c:pt idx="72">
                  <c:v>67.615611920798727</c:v>
                </c:pt>
                <c:pt idx="73">
                  <c:v>70.724019055905472</c:v>
                </c:pt>
                <c:pt idx="74">
                  <c:v>353.27421187099679</c:v>
                </c:pt>
                <c:pt idx="75">
                  <c:v>317.29733447214846</c:v>
                </c:pt>
                <c:pt idx="76">
                  <c:v>474.31555735278374</c:v>
                </c:pt>
                <c:pt idx="77">
                  <c:v>204.55879317401175</c:v>
                </c:pt>
                <c:pt idx="78">
                  <c:v>69.995854807819669</c:v>
                </c:pt>
                <c:pt idx="79">
                  <c:v>63.402413158454792</c:v>
                </c:pt>
                <c:pt idx="80">
                  <c:v>115.86342768496239</c:v>
                </c:pt>
                <c:pt idx="81">
                  <c:v>244.16732100003424</c:v>
                </c:pt>
              </c:numCache>
            </c:numRef>
          </c:val>
          <c:smooth val="1"/>
          <c:extLst>
            <c:ext xmlns:c16="http://schemas.microsoft.com/office/drawing/2014/chart" uri="{C3380CC4-5D6E-409C-BE32-E72D297353CC}">
              <c16:uniqueId val="{00000000-9F4C-4B6C-A344-423789ED3F0F}"/>
            </c:ext>
          </c:extLst>
        </c:ser>
        <c:dLbls>
          <c:showLegendKey val="0"/>
          <c:showVal val="0"/>
          <c:showCatName val="0"/>
          <c:showSerName val="0"/>
          <c:showPercent val="0"/>
          <c:showBubbleSize val="0"/>
        </c:dLbls>
        <c:smooth val="0"/>
        <c:axId val="317998560"/>
        <c:axId val="317998952"/>
      </c:lineChart>
      <c:catAx>
        <c:axId val="317998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7998952"/>
        <c:crosses val="autoZero"/>
        <c:auto val="1"/>
        <c:lblAlgn val="ctr"/>
        <c:lblOffset val="100"/>
        <c:noMultiLvlLbl val="1"/>
      </c:catAx>
      <c:valAx>
        <c:axId val="3179989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baseline="0" dirty="0"/>
                  <a:t>Implied Utility Coal Stockpiles (Days of Burn)</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7998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146165741655736"/>
          <c:y val="3.8970829358919205E-2"/>
          <c:w val="0.78452115006375389"/>
          <c:h val="0.42035761284361617"/>
        </c:manualLayout>
      </c:layout>
      <c:lineChart>
        <c:grouping val="standard"/>
        <c:varyColors val="0"/>
        <c:ser>
          <c:idx val="5"/>
          <c:order val="0"/>
          <c:tx>
            <c:strRef>
              <c:f>Sheet1!$B$1</c:f>
              <c:strCache>
                <c:ptCount val="1"/>
                <c:pt idx="0">
                  <c:v>ReliabilityFirst</c:v>
                </c:pt>
              </c:strCache>
            </c:strRef>
          </c:tx>
          <c:spPr>
            <a:ln w="28575" cap="rnd">
              <a:solidFill>
                <a:schemeClr val="accent6"/>
              </a:solidFill>
              <a:round/>
            </a:ln>
            <a:effectLst/>
          </c:spPr>
          <c:marker>
            <c:symbol val="none"/>
          </c:marker>
          <c:cat>
            <c:strRef>
              <c:f>Sheet1!$A$2:$A$83</c:f>
              <c:strCache>
                <c:ptCount val="82"/>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strCache>
            </c:strRef>
          </c:cat>
          <c:val>
            <c:numRef>
              <c:f>Sheet1!$B$2:$B$83</c:f>
              <c:numCache>
                <c:formatCode>General</c:formatCode>
                <c:ptCount val="82"/>
                <c:pt idx="0">
                  <c:v>54.632625972099966</c:v>
                </c:pt>
                <c:pt idx="1">
                  <c:v>51.85974536291905</c:v>
                </c:pt>
                <c:pt idx="2">
                  <c:v>65.313088736535121</c:v>
                </c:pt>
                <c:pt idx="3">
                  <c:v>78.938787412284668</c:v>
                </c:pt>
                <c:pt idx="4">
                  <c:v>78.085521605627207</c:v>
                </c:pt>
                <c:pt idx="5">
                  <c:v>57.427715655140567</c:v>
                </c:pt>
                <c:pt idx="6">
                  <c:v>49.569018848433274</c:v>
                </c:pt>
                <c:pt idx="7">
                  <c:v>48.257514012478978</c:v>
                </c:pt>
                <c:pt idx="8">
                  <c:v>60.85432041024351</c:v>
                </c:pt>
                <c:pt idx="9">
                  <c:v>74.211705414938038</c:v>
                </c:pt>
                <c:pt idx="10">
                  <c:v>73.024626369315385</c:v>
                </c:pt>
                <c:pt idx="11">
                  <c:v>57.63244605539608</c:v>
                </c:pt>
                <c:pt idx="12">
                  <c:v>52.42643688383756</c:v>
                </c:pt>
                <c:pt idx="13">
                  <c:v>53.944684916420599</c:v>
                </c:pt>
                <c:pt idx="14">
                  <c:v>60.566115774513669</c:v>
                </c:pt>
                <c:pt idx="15">
                  <c:v>66.911698536113235</c:v>
                </c:pt>
                <c:pt idx="16">
                  <c:v>66.921568953175836</c:v>
                </c:pt>
                <c:pt idx="17">
                  <c:v>49.795859508249059</c:v>
                </c:pt>
                <c:pt idx="18">
                  <c:v>38.455989685036286</c:v>
                </c:pt>
                <c:pt idx="19">
                  <c:v>39.482868782325447</c:v>
                </c:pt>
                <c:pt idx="20">
                  <c:v>48.464188345093611</c:v>
                </c:pt>
                <c:pt idx="21">
                  <c:v>61.045432350224274</c:v>
                </c:pt>
                <c:pt idx="22">
                  <c:v>67.071368651828394</c:v>
                </c:pt>
                <c:pt idx="23">
                  <c:v>66.616142352017263</c:v>
                </c:pt>
                <c:pt idx="24">
                  <c:v>69.996149784228805</c:v>
                </c:pt>
                <c:pt idx="25">
                  <c:v>81.230264706443762</c:v>
                </c:pt>
                <c:pt idx="26">
                  <c:v>99.341305235899</c:v>
                </c:pt>
                <c:pt idx="27">
                  <c:v>102.83585846282692</c:v>
                </c:pt>
                <c:pt idx="28">
                  <c:v>90.061644692296539</c:v>
                </c:pt>
                <c:pt idx="29">
                  <c:v>75.054326323925011</c:v>
                </c:pt>
                <c:pt idx="30">
                  <c:v>53.660418407387411</c:v>
                </c:pt>
                <c:pt idx="31">
                  <c:v>53.692876352131904</c:v>
                </c:pt>
                <c:pt idx="32">
                  <c:v>71.837497171531041</c:v>
                </c:pt>
                <c:pt idx="33">
                  <c:v>81.104890426697835</c:v>
                </c:pt>
                <c:pt idx="34">
                  <c:v>71.330814577268214</c:v>
                </c:pt>
                <c:pt idx="35">
                  <c:v>66.778591762709596</c:v>
                </c:pt>
                <c:pt idx="36">
                  <c:v>59.160202610502537</c:v>
                </c:pt>
                <c:pt idx="37">
                  <c:v>57.129038413082206</c:v>
                </c:pt>
                <c:pt idx="38">
                  <c:v>60.855989935249497</c:v>
                </c:pt>
                <c:pt idx="39">
                  <c:v>68.236897674214717</c:v>
                </c:pt>
                <c:pt idx="40">
                  <c:v>69.78623630295499</c:v>
                </c:pt>
                <c:pt idx="41">
                  <c:v>59.048825418370804</c:v>
                </c:pt>
                <c:pt idx="42">
                  <c:v>48.43123700127979</c:v>
                </c:pt>
                <c:pt idx="43">
                  <c:v>52.10033408009744</c:v>
                </c:pt>
                <c:pt idx="44">
                  <c:v>54.82495101786116</c:v>
                </c:pt>
                <c:pt idx="45">
                  <c:v>64.25901113357358</c:v>
                </c:pt>
                <c:pt idx="46">
                  <c:v>62.208126366560933</c:v>
                </c:pt>
                <c:pt idx="47">
                  <c:v>50.419516939245732</c:v>
                </c:pt>
                <c:pt idx="48">
                  <c:v>38.282167509205721</c:v>
                </c:pt>
                <c:pt idx="49">
                  <c:v>33.613535994890796</c:v>
                </c:pt>
                <c:pt idx="50">
                  <c:v>36.611276558638465</c:v>
                </c:pt>
                <c:pt idx="51">
                  <c:v>52.084684125685762</c:v>
                </c:pt>
                <c:pt idx="52">
                  <c:v>61.017962435311127</c:v>
                </c:pt>
                <c:pt idx="53">
                  <c:v>49.064113050505071</c:v>
                </c:pt>
                <c:pt idx="54">
                  <c:v>46.295552701546598</c:v>
                </c:pt>
                <c:pt idx="55">
                  <c:v>47.176223960498262</c:v>
                </c:pt>
                <c:pt idx="56">
                  <c:v>56.98848258714542</c:v>
                </c:pt>
                <c:pt idx="57">
                  <c:v>74.015792649419595</c:v>
                </c:pt>
                <c:pt idx="58">
                  <c:v>66.207663911492205</c:v>
                </c:pt>
                <c:pt idx="59">
                  <c:v>70.9999462649956</c:v>
                </c:pt>
                <c:pt idx="60">
                  <c:v>66.781697230908975</c:v>
                </c:pt>
                <c:pt idx="61">
                  <c:v>56.099983312636624</c:v>
                </c:pt>
                <c:pt idx="62">
                  <c:v>72.674676846590089</c:v>
                </c:pt>
                <c:pt idx="63">
                  <c:v>95.595032131752319</c:v>
                </c:pt>
                <c:pt idx="64">
                  <c:v>94.695124239164386</c:v>
                </c:pt>
                <c:pt idx="65">
                  <c:v>81.308573334569147</c:v>
                </c:pt>
                <c:pt idx="66">
                  <c:v>68.573071548252329</c:v>
                </c:pt>
                <c:pt idx="67">
                  <c:v>69.789314737241369</c:v>
                </c:pt>
                <c:pt idx="68">
                  <c:v>76.364790634130316</c:v>
                </c:pt>
                <c:pt idx="69">
                  <c:v>110.4027021560708</c:v>
                </c:pt>
                <c:pt idx="70">
                  <c:v>117.5305335196208</c:v>
                </c:pt>
                <c:pt idx="71">
                  <c:v>137.03134690577602</c:v>
                </c:pt>
                <c:pt idx="72">
                  <c:v>90.496912784476365</c:v>
                </c:pt>
                <c:pt idx="73">
                  <c:v>91.797150892363931</c:v>
                </c:pt>
                <c:pt idx="74">
                  <c:v>136.9515173961457</c:v>
                </c:pt>
                <c:pt idx="75">
                  <c:v>126.21895693980292</c:v>
                </c:pt>
                <c:pt idx="76">
                  <c:v>139.15257980518788</c:v>
                </c:pt>
                <c:pt idx="77">
                  <c:v>96.829257833149796</c:v>
                </c:pt>
                <c:pt idx="78">
                  <c:v>76.752223304533032</c:v>
                </c:pt>
                <c:pt idx="79">
                  <c:v>66.190228605038669</c:v>
                </c:pt>
                <c:pt idx="80">
                  <c:v>84.05222042827782</c:v>
                </c:pt>
                <c:pt idx="81">
                  <c:v>108.92162192712489</c:v>
                </c:pt>
              </c:numCache>
            </c:numRef>
          </c:val>
          <c:smooth val="1"/>
          <c:extLst>
            <c:ext xmlns:c16="http://schemas.microsoft.com/office/drawing/2014/chart" uri="{C3380CC4-5D6E-409C-BE32-E72D297353CC}">
              <c16:uniqueId val="{00000000-2349-4D5E-8036-2F11454D9348}"/>
            </c:ext>
          </c:extLst>
        </c:ser>
        <c:dLbls>
          <c:showLegendKey val="0"/>
          <c:showVal val="0"/>
          <c:showCatName val="0"/>
          <c:showSerName val="0"/>
          <c:showPercent val="0"/>
          <c:showBubbleSize val="0"/>
        </c:dLbls>
        <c:smooth val="0"/>
        <c:axId val="318786824"/>
        <c:axId val="318787216"/>
      </c:lineChart>
      <c:catAx>
        <c:axId val="31878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8787216"/>
        <c:crosses val="autoZero"/>
        <c:auto val="1"/>
        <c:lblAlgn val="ctr"/>
        <c:lblOffset val="100"/>
        <c:noMultiLvlLbl val="1"/>
      </c:catAx>
      <c:valAx>
        <c:axId val="318787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baseline="0" dirty="0"/>
                  <a:t>Implied Utility Coal Stockpiles (Days of Burn)</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8786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7"/>
          <c:order val="0"/>
          <c:tx>
            <c:strRef>
              <c:f>Sheet1!$B$1</c:f>
              <c:strCache>
                <c:ptCount val="1"/>
                <c:pt idx="0">
                  <c:v>Southwest Power Pool Inc</c:v>
                </c:pt>
              </c:strCache>
            </c:strRef>
          </c:tx>
          <c:spPr>
            <a:ln w="28575" cap="rnd">
              <a:solidFill>
                <a:schemeClr val="accent2">
                  <a:lumMod val="60000"/>
                </a:schemeClr>
              </a:solidFill>
              <a:round/>
            </a:ln>
            <a:effectLst/>
          </c:spPr>
          <c:marker>
            <c:symbol val="none"/>
          </c:marker>
          <c:cat>
            <c:strRef>
              <c:f>Sheet1!$A$2:$A$83</c:f>
              <c:strCache>
                <c:ptCount val="82"/>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strCache>
            </c:strRef>
          </c:cat>
          <c:val>
            <c:numRef>
              <c:f>Sheet1!$B$2:$B$83</c:f>
              <c:numCache>
                <c:formatCode>General</c:formatCode>
                <c:ptCount val="82"/>
                <c:pt idx="0">
                  <c:v>70.563362589219494</c:v>
                </c:pt>
                <c:pt idx="1">
                  <c:v>67.122348373518818</c:v>
                </c:pt>
                <c:pt idx="2">
                  <c:v>78.239027258704922</c:v>
                </c:pt>
                <c:pt idx="3">
                  <c:v>93.76995154381666</c:v>
                </c:pt>
                <c:pt idx="4">
                  <c:v>84.195061411400573</c:v>
                </c:pt>
                <c:pt idx="5">
                  <c:v>66.682101977383354</c:v>
                </c:pt>
                <c:pt idx="6">
                  <c:v>62.489967107315309</c:v>
                </c:pt>
                <c:pt idx="7">
                  <c:v>55.387919363849562</c:v>
                </c:pt>
                <c:pt idx="8">
                  <c:v>60.585312830348485</c:v>
                </c:pt>
                <c:pt idx="9">
                  <c:v>77.429210542299799</c:v>
                </c:pt>
                <c:pt idx="10">
                  <c:v>74.475403683476472</c:v>
                </c:pt>
                <c:pt idx="11">
                  <c:v>71.311803399225695</c:v>
                </c:pt>
                <c:pt idx="12">
                  <c:v>64.860373924901779</c:v>
                </c:pt>
                <c:pt idx="13">
                  <c:v>68.175122267246621</c:v>
                </c:pt>
                <c:pt idx="14">
                  <c:v>80.1893509670779</c:v>
                </c:pt>
                <c:pt idx="15">
                  <c:v>81.489554348476133</c:v>
                </c:pt>
                <c:pt idx="16">
                  <c:v>74.864181213692405</c:v>
                </c:pt>
                <c:pt idx="17">
                  <c:v>55.865819878860592</c:v>
                </c:pt>
                <c:pt idx="18">
                  <c:v>46.030610899810675</c:v>
                </c:pt>
                <c:pt idx="19">
                  <c:v>42.524421153261507</c:v>
                </c:pt>
                <c:pt idx="20">
                  <c:v>51.816982052742148</c:v>
                </c:pt>
                <c:pt idx="21">
                  <c:v>64.112284467157821</c:v>
                </c:pt>
                <c:pt idx="22">
                  <c:v>65.807103200492847</c:v>
                </c:pt>
                <c:pt idx="23">
                  <c:v>58.470860630037372</c:v>
                </c:pt>
                <c:pt idx="24">
                  <c:v>67.867727672053732</c:v>
                </c:pt>
                <c:pt idx="25">
                  <c:v>74.092033232188825</c:v>
                </c:pt>
                <c:pt idx="26">
                  <c:v>103.14375118287755</c:v>
                </c:pt>
                <c:pt idx="27">
                  <c:v>119.53739627699157</c:v>
                </c:pt>
                <c:pt idx="28">
                  <c:v>100.6687865599191</c:v>
                </c:pt>
                <c:pt idx="29">
                  <c:v>79.911479273091615</c:v>
                </c:pt>
                <c:pt idx="30">
                  <c:v>67.784518068336169</c:v>
                </c:pt>
                <c:pt idx="31">
                  <c:v>69.663152377503351</c:v>
                </c:pt>
                <c:pt idx="32">
                  <c:v>76.482558885631775</c:v>
                </c:pt>
                <c:pt idx="33">
                  <c:v>86.164635877322581</c:v>
                </c:pt>
                <c:pt idx="34">
                  <c:v>85.917798964845133</c:v>
                </c:pt>
                <c:pt idx="35">
                  <c:v>76.24551250669532</c:v>
                </c:pt>
                <c:pt idx="36">
                  <c:v>72.891453234691681</c:v>
                </c:pt>
                <c:pt idx="37">
                  <c:v>73.47616943409065</c:v>
                </c:pt>
                <c:pt idx="38">
                  <c:v>82.713838587208159</c:v>
                </c:pt>
                <c:pt idx="39">
                  <c:v>92.742384908074555</c:v>
                </c:pt>
                <c:pt idx="40">
                  <c:v>86.694946248930421</c:v>
                </c:pt>
                <c:pt idx="41">
                  <c:v>69.891464979359441</c:v>
                </c:pt>
                <c:pt idx="42">
                  <c:v>56.817599031945186</c:v>
                </c:pt>
                <c:pt idx="43">
                  <c:v>53.822087447332152</c:v>
                </c:pt>
                <c:pt idx="44">
                  <c:v>55.671742906097059</c:v>
                </c:pt>
                <c:pt idx="45">
                  <c:v>67.602208693449626</c:v>
                </c:pt>
                <c:pt idx="46">
                  <c:v>67.837698094339643</c:v>
                </c:pt>
                <c:pt idx="47">
                  <c:v>57.502332894800688</c:v>
                </c:pt>
                <c:pt idx="48">
                  <c:v>55.774242652043675</c:v>
                </c:pt>
                <c:pt idx="49">
                  <c:v>51.629088877647547</c:v>
                </c:pt>
                <c:pt idx="50">
                  <c:v>58.533186144147457</c:v>
                </c:pt>
                <c:pt idx="51">
                  <c:v>76.155230317514508</c:v>
                </c:pt>
                <c:pt idx="52">
                  <c:v>60.218770831506099</c:v>
                </c:pt>
                <c:pt idx="53">
                  <c:v>44.578818585518931</c:v>
                </c:pt>
                <c:pt idx="54">
                  <c:v>38.284223915952829</c:v>
                </c:pt>
                <c:pt idx="55">
                  <c:v>34.379009471534346</c:v>
                </c:pt>
                <c:pt idx="56">
                  <c:v>40.309617028859158</c:v>
                </c:pt>
                <c:pt idx="57">
                  <c:v>61.541483147235233</c:v>
                </c:pt>
                <c:pt idx="58">
                  <c:v>61.90215390468375</c:v>
                </c:pt>
                <c:pt idx="59">
                  <c:v>59.217071141602439</c:v>
                </c:pt>
                <c:pt idx="60">
                  <c:v>64.258402946199311</c:v>
                </c:pt>
                <c:pt idx="61">
                  <c:v>68.877230926779106</c:v>
                </c:pt>
                <c:pt idx="62">
                  <c:v>88.253062765048995</c:v>
                </c:pt>
                <c:pt idx="63">
                  <c:v>111.48489123990343</c:v>
                </c:pt>
                <c:pt idx="64">
                  <c:v>109.44197209416221</c:v>
                </c:pt>
                <c:pt idx="65">
                  <c:v>76.184074861614278</c:v>
                </c:pt>
                <c:pt idx="66">
                  <c:v>64.725472133831417</c:v>
                </c:pt>
                <c:pt idx="67">
                  <c:v>65.899081627885593</c:v>
                </c:pt>
                <c:pt idx="68">
                  <c:v>74.599720365432631</c:v>
                </c:pt>
                <c:pt idx="69">
                  <c:v>105.97868860557152</c:v>
                </c:pt>
                <c:pt idx="70">
                  <c:v>139.02983977594212</c:v>
                </c:pt>
                <c:pt idx="71">
                  <c:v>135.48927167610628</c:v>
                </c:pt>
                <c:pt idx="72">
                  <c:v>113.37601526978563</c:v>
                </c:pt>
                <c:pt idx="73">
                  <c:v>113.02669712243154</c:v>
                </c:pt>
                <c:pt idx="74">
                  <c:v>171.23669953848383</c:v>
                </c:pt>
                <c:pt idx="75">
                  <c:v>170.01926853441665</c:v>
                </c:pt>
                <c:pt idx="76">
                  <c:v>175.81435709386091</c:v>
                </c:pt>
                <c:pt idx="77">
                  <c:v>94.628606922989533</c:v>
                </c:pt>
                <c:pt idx="78">
                  <c:v>81.170445890546162</c:v>
                </c:pt>
                <c:pt idx="79">
                  <c:v>74.646714146356203</c:v>
                </c:pt>
                <c:pt idx="80">
                  <c:v>86.21676005976596</c:v>
                </c:pt>
                <c:pt idx="81">
                  <c:v>108.95276610915197</c:v>
                </c:pt>
              </c:numCache>
            </c:numRef>
          </c:val>
          <c:smooth val="0"/>
          <c:extLst>
            <c:ext xmlns:c16="http://schemas.microsoft.com/office/drawing/2014/chart" uri="{C3380CC4-5D6E-409C-BE32-E72D297353CC}">
              <c16:uniqueId val="{00000000-C9F2-47A1-B7B3-C833790F5EF9}"/>
            </c:ext>
          </c:extLst>
        </c:ser>
        <c:dLbls>
          <c:showLegendKey val="0"/>
          <c:showVal val="0"/>
          <c:showCatName val="0"/>
          <c:showSerName val="0"/>
          <c:showPercent val="0"/>
          <c:showBubbleSize val="0"/>
        </c:dLbls>
        <c:smooth val="0"/>
        <c:axId val="318788000"/>
        <c:axId val="318788392"/>
      </c:lineChart>
      <c:catAx>
        <c:axId val="318788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8788392"/>
        <c:crosses val="autoZero"/>
        <c:auto val="1"/>
        <c:lblAlgn val="ctr"/>
        <c:lblOffset val="100"/>
        <c:noMultiLvlLbl val="1"/>
      </c:catAx>
      <c:valAx>
        <c:axId val="3187883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baseline="0" dirty="0"/>
                  <a:t>Implied Utility Coal Stockpiles (Days of Burn)</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8788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6"/>
          <c:order val="0"/>
          <c:tx>
            <c:strRef>
              <c:f>Sheet1!$B$1</c:f>
              <c:strCache>
                <c:ptCount val="1"/>
                <c:pt idx="0">
                  <c:v>SERC Reliability Corp</c:v>
                </c:pt>
              </c:strCache>
            </c:strRef>
          </c:tx>
          <c:spPr>
            <a:ln w="28575" cap="rnd">
              <a:solidFill>
                <a:schemeClr val="accent1">
                  <a:lumMod val="60000"/>
                </a:schemeClr>
              </a:solidFill>
              <a:round/>
            </a:ln>
            <a:effectLst/>
          </c:spPr>
          <c:marker>
            <c:symbol val="none"/>
          </c:marker>
          <c:cat>
            <c:strRef>
              <c:f>Sheet1!$A$2:$A$83</c:f>
              <c:strCache>
                <c:ptCount val="82"/>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strCache>
            </c:strRef>
          </c:cat>
          <c:val>
            <c:numRef>
              <c:f>Sheet1!$B$2:$B$83</c:f>
              <c:numCache>
                <c:formatCode>General</c:formatCode>
                <c:ptCount val="82"/>
                <c:pt idx="0">
                  <c:v>64.484489657597535</c:v>
                </c:pt>
                <c:pt idx="1">
                  <c:v>63.808406572129513</c:v>
                </c:pt>
                <c:pt idx="2">
                  <c:v>79.769507529044319</c:v>
                </c:pt>
                <c:pt idx="3">
                  <c:v>93.027535089982308</c:v>
                </c:pt>
                <c:pt idx="4">
                  <c:v>80.683631272743767</c:v>
                </c:pt>
                <c:pt idx="5">
                  <c:v>61.278581243267205</c:v>
                </c:pt>
                <c:pt idx="6">
                  <c:v>54.987597269185642</c:v>
                </c:pt>
                <c:pt idx="7">
                  <c:v>52.609494110642501</c:v>
                </c:pt>
                <c:pt idx="8">
                  <c:v>62.81517691108521</c:v>
                </c:pt>
                <c:pt idx="9">
                  <c:v>86.015878281158564</c:v>
                </c:pt>
                <c:pt idx="10">
                  <c:v>85.530337821980396</c:v>
                </c:pt>
                <c:pt idx="11">
                  <c:v>61.758472647088894</c:v>
                </c:pt>
                <c:pt idx="12">
                  <c:v>57.387635900473356</c:v>
                </c:pt>
                <c:pt idx="13">
                  <c:v>67.204930965175578</c:v>
                </c:pt>
                <c:pt idx="14">
                  <c:v>79.790816477894836</c:v>
                </c:pt>
                <c:pt idx="15">
                  <c:v>87.114809297278356</c:v>
                </c:pt>
                <c:pt idx="16">
                  <c:v>73.733312573751959</c:v>
                </c:pt>
                <c:pt idx="17">
                  <c:v>59.344992198203144</c:v>
                </c:pt>
                <c:pt idx="18">
                  <c:v>49.662680173288514</c:v>
                </c:pt>
                <c:pt idx="19">
                  <c:v>47.176181519014179</c:v>
                </c:pt>
                <c:pt idx="20">
                  <c:v>63.569250783712022</c:v>
                </c:pt>
                <c:pt idx="21">
                  <c:v>85.253460798966756</c:v>
                </c:pt>
                <c:pt idx="22">
                  <c:v>90.290132053002054</c:v>
                </c:pt>
                <c:pt idx="23">
                  <c:v>93.478533331093828</c:v>
                </c:pt>
                <c:pt idx="24">
                  <c:v>97.781925492888419</c:v>
                </c:pt>
                <c:pt idx="25">
                  <c:v>108.65632915460702</c:v>
                </c:pt>
                <c:pt idx="26">
                  <c:v>122.98438814044445</c:v>
                </c:pt>
                <c:pt idx="27">
                  <c:v>133.69478745391712</c:v>
                </c:pt>
                <c:pt idx="28">
                  <c:v>106.55116566377262</c:v>
                </c:pt>
                <c:pt idx="29">
                  <c:v>92.443006218103022</c:v>
                </c:pt>
                <c:pt idx="30">
                  <c:v>73.148247886331717</c:v>
                </c:pt>
                <c:pt idx="31">
                  <c:v>81.211315529747665</c:v>
                </c:pt>
                <c:pt idx="32">
                  <c:v>97.901081711805901</c:v>
                </c:pt>
                <c:pt idx="33">
                  <c:v>116.18131029873958</c:v>
                </c:pt>
                <c:pt idx="34">
                  <c:v>98.520063658527164</c:v>
                </c:pt>
                <c:pt idx="35">
                  <c:v>101.55339090831767</c:v>
                </c:pt>
                <c:pt idx="36">
                  <c:v>94.959693156152454</c:v>
                </c:pt>
                <c:pt idx="37">
                  <c:v>93.599872372499732</c:v>
                </c:pt>
                <c:pt idx="38">
                  <c:v>89.681300946013764</c:v>
                </c:pt>
                <c:pt idx="39">
                  <c:v>105.66609044793481</c:v>
                </c:pt>
                <c:pt idx="40">
                  <c:v>106.25389428161175</c:v>
                </c:pt>
                <c:pt idx="41">
                  <c:v>79.011819540333349</c:v>
                </c:pt>
                <c:pt idx="42">
                  <c:v>72.166262704687085</c:v>
                </c:pt>
                <c:pt idx="43">
                  <c:v>68.775945101584085</c:v>
                </c:pt>
                <c:pt idx="44">
                  <c:v>75.55193456026592</c:v>
                </c:pt>
                <c:pt idx="45">
                  <c:v>91.452503360711262</c:v>
                </c:pt>
                <c:pt idx="46">
                  <c:v>87.786646684909513</c:v>
                </c:pt>
                <c:pt idx="47">
                  <c:v>78.781743173784363</c:v>
                </c:pt>
                <c:pt idx="48">
                  <c:v>55.746609967725291</c:v>
                </c:pt>
                <c:pt idx="49">
                  <c:v>50.855797483040448</c:v>
                </c:pt>
                <c:pt idx="50">
                  <c:v>60.713732113222889</c:v>
                </c:pt>
                <c:pt idx="51">
                  <c:v>78.019535469003046</c:v>
                </c:pt>
                <c:pt idx="52">
                  <c:v>72.609954957495646</c:v>
                </c:pt>
                <c:pt idx="53">
                  <c:v>58.165339086381927</c:v>
                </c:pt>
                <c:pt idx="54">
                  <c:v>53.940403778580468</c:v>
                </c:pt>
                <c:pt idx="55">
                  <c:v>52.639646254506808</c:v>
                </c:pt>
                <c:pt idx="56">
                  <c:v>64.453573547972908</c:v>
                </c:pt>
                <c:pt idx="57">
                  <c:v>86.586814633278365</c:v>
                </c:pt>
                <c:pt idx="58">
                  <c:v>77.456546636155764</c:v>
                </c:pt>
                <c:pt idx="59">
                  <c:v>85.204393128337415</c:v>
                </c:pt>
                <c:pt idx="60">
                  <c:v>82.236428904774627</c:v>
                </c:pt>
                <c:pt idx="61">
                  <c:v>69.43268369058562</c:v>
                </c:pt>
                <c:pt idx="62">
                  <c:v>101.37859662331074</c:v>
                </c:pt>
                <c:pt idx="63">
                  <c:v>138.20426157346259</c:v>
                </c:pt>
                <c:pt idx="64">
                  <c:v>107.76863583445952</c:v>
                </c:pt>
                <c:pt idx="65">
                  <c:v>78.978827816629462</c:v>
                </c:pt>
                <c:pt idx="66">
                  <c:v>67.62206180105197</c:v>
                </c:pt>
                <c:pt idx="67">
                  <c:v>71.549805945138161</c:v>
                </c:pt>
                <c:pt idx="68">
                  <c:v>88.56736584272285</c:v>
                </c:pt>
                <c:pt idx="69">
                  <c:v>128.61705431913776</c:v>
                </c:pt>
                <c:pt idx="70">
                  <c:v>141.57203081094011</c:v>
                </c:pt>
                <c:pt idx="71">
                  <c:v>158.47384427981206</c:v>
                </c:pt>
                <c:pt idx="72">
                  <c:v>107.37488694361208</c:v>
                </c:pt>
                <c:pt idx="73">
                  <c:v>107.85590955112423</c:v>
                </c:pt>
                <c:pt idx="74">
                  <c:v>169.12959220521506</c:v>
                </c:pt>
                <c:pt idx="75">
                  <c:v>150.37406975335773</c:v>
                </c:pt>
                <c:pt idx="76">
                  <c:v>151.01580948335177</c:v>
                </c:pt>
                <c:pt idx="77">
                  <c:v>89.781147499189927</c:v>
                </c:pt>
                <c:pt idx="78">
                  <c:v>75.545653727950835</c:v>
                </c:pt>
                <c:pt idx="79">
                  <c:v>63.044670422615418</c:v>
                </c:pt>
                <c:pt idx="80">
                  <c:v>87.500907736754428</c:v>
                </c:pt>
                <c:pt idx="81">
                  <c:v>104.25197247049985</c:v>
                </c:pt>
              </c:numCache>
            </c:numRef>
          </c:val>
          <c:smooth val="1"/>
          <c:extLst>
            <c:ext xmlns:c16="http://schemas.microsoft.com/office/drawing/2014/chart" uri="{C3380CC4-5D6E-409C-BE32-E72D297353CC}">
              <c16:uniqueId val="{00000000-B6B8-4AC0-A1DC-B7686EA12CC2}"/>
            </c:ext>
          </c:extLst>
        </c:ser>
        <c:dLbls>
          <c:showLegendKey val="0"/>
          <c:showVal val="0"/>
          <c:showCatName val="0"/>
          <c:showSerName val="0"/>
          <c:showPercent val="0"/>
          <c:showBubbleSize val="0"/>
        </c:dLbls>
        <c:smooth val="0"/>
        <c:axId val="318789176"/>
        <c:axId val="318789568"/>
      </c:lineChart>
      <c:catAx>
        <c:axId val="318789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8789568"/>
        <c:crosses val="autoZero"/>
        <c:auto val="1"/>
        <c:lblAlgn val="ctr"/>
        <c:lblOffset val="100"/>
        <c:noMultiLvlLbl val="1"/>
      </c:catAx>
      <c:valAx>
        <c:axId val="3187895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baseline="0" dirty="0"/>
                  <a:t>Implied Utility Coal Stockpiles (Days of Burn)</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8789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1" dirty="0">
                <a:effectLst/>
              </a:rPr>
              <a:t>Solar Capacity Credit (%)</a:t>
            </a:r>
            <a:endParaRPr lang="en-US" dirty="0">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Capacity Credit (%)</c:v>
                </c:pt>
              </c:strCache>
            </c:strRef>
          </c:tx>
          <c:spPr>
            <a:ln w="28575" cap="rnd">
              <a:noFill/>
              <a:round/>
            </a:ln>
            <a:effectLst/>
          </c:spPr>
          <c:marker>
            <c:symbol val="circle"/>
            <c:size val="5"/>
            <c:spPr>
              <a:solidFill>
                <a:srgbClr val="FF0000"/>
              </a:solidFill>
              <a:ln w="9525">
                <a:noFill/>
              </a:ln>
              <a:effectLst/>
            </c:spPr>
          </c:marker>
          <c:cat>
            <c:strRef>
              <c:f>Sheet1!$A$2:$A$21</c:f>
              <c:strCache>
                <c:ptCount val="20"/>
                <c:pt idx="0">
                  <c:v>FRCC</c:v>
                </c:pt>
                <c:pt idx="1">
                  <c:v>MISO</c:v>
                </c:pt>
                <c:pt idx="2">
                  <c:v>MRO-US</c:v>
                </c:pt>
                <c:pt idx="3">
                  <c:v>NE</c:v>
                </c:pt>
                <c:pt idx="4">
                  <c:v>NY</c:v>
                </c:pt>
                <c:pt idx="5">
                  <c:v>PJM</c:v>
                </c:pt>
                <c:pt idx="6">
                  <c:v>SERC - VACAR</c:v>
                </c:pt>
                <c:pt idx="7">
                  <c:v>SERC - Central</c:v>
                </c:pt>
                <c:pt idx="8">
                  <c:v>SERC - SE</c:v>
                </c:pt>
                <c:pt idx="9">
                  <c:v>SPP</c:v>
                </c:pt>
                <c:pt idx="10">
                  <c:v>TRE</c:v>
                </c:pt>
                <c:pt idx="11">
                  <c:v>CAMX</c:v>
                </c:pt>
                <c:pt idx="12">
                  <c:v>NWPP</c:v>
                </c:pt>
                <c:pt idx="13">
                  <c:v>RMPA</c:v>
                </c:pt>
                <c:pt idx="14">
                  <c:v>AZNMSN</c:v>
                </c:pt>
                <c:pt idx="15">
                  <c:v>HI</c:v>
                </c:pt>
                <c:pt idx="16">
                  <c:v>ASCC</c:v>
                </c:pt>
                <c:pt idx="17">
                  <c:v>EASTERN IC</c:v>
                </c:pt>
                <c:pt idx="18">
                  <c:v>TEXAS IC</c:v>
                </c:pt>
                <c:pt idx="19">
                  <c:v>WESTERN IC</c:v>
                </c:pt>
              </c:strCache>
            </c:strRef>
          </c:cat>
          <c:val>
            <c:numRef>
              <c:f>Sheet1!$B$2:$B$21</c:f>
              <c:numCache>
                <c:formatCode>General</c:formatCode>
                <c:ptCount val="20"/>
                <c:pt idx="0" formatCode="0.00%">
                  <c:v>0.41633888048411499</c:v>
                </c:pt>
                <c:pt idx="3" formatCode="0.00%">
                  <c:v>0.35860058309037901</c:v>
                </c:pt>
                <c:pt idx="4" formatCode="0.00%">
                  <c:v>0.51746031746031751</c:v>
                </c:pt>
                <c:pt idx="5" formatCode="0.00%">
                  <c:v>0.15335126915428704</c:v>
                </c:pt>
                <c:pt idx="6" formatCode="0.00%">
                  <c:v>1</c:v>
                </c:pt>
                <c:pt idx="8" formatCode="0.00%">
                  <c:v>1</c:v>
                </c:pt>
                <c:pt idx="9" formatCode="0.00%">
                  <c:v>0.65500000000000003</c:v>
                </c:pt>
                <c:pt idx="10" formatCode="0.00%">
                  <c:v>1</c:v>
                </c:pt>
                <c:pt idx="11" formatCode="0.00%">
                  <c:v>0.23285309132161089</c:v>
                </c:pt>
                <c:pt idx="12" formatCode="0.00%">
                  <c:v>0.25001380224148406</c:v>
                </c:pt>
                <c:pt idx="13" formatCode="0.00%">
                  <c:v>0.30000000000000004</c:v>
                </c:pt>
                <c:pt idx="14" formatCode="0.00%">
                  <c:v>0.11502609992542878</c:v>
                </c:pt>
                <c:pt idx="17" formatCode="0.00%">
                  <c:v>0.27251205889819752</c:v>
                </c:pt>
                <c:pt idx="18" formatCode="0.00%">
                  <c:v>1</c:v>
                </c:pt>
                <c:pt idx="19" formatCode="0.00%">
                  <c:v>0.22183592103830183</c:v>
                </c:pt>
              </c:numCache>
            </c:numRef>
          </c:val>
          <c:smooth val="0"/>
          <c:extLst>
            <c:ext xmlns:c16="http://schemas.microsoft.com/office/drawing/2014/chart" uri="{C3380CC4-5D6E-409C-BE32-E72D297353CC}">
              <c16:uniqueId val="{00000000-F665-4E68-80D6-2E975EDBE6DB}"/>
            </c:ext>
          </c:extLst>
        </c:ser>
        <c:ser>
          <c:idx val="1"/>
          <c:order val="1"/>
          <c:tx>
            <c:strRef>
              <c:f>Sheet1!$C$1</c:f>
              <c:strCache>
                <c:ptCount val="1"/>
                <c:pt idx="0">
                  <c:v>Capacity Credit (%)2</c:v>
                </c:pt>
              </c:strCache>
            </c:strRef>
          </c:tx>
          <c:spPr>
            <a:ln w="25400" cap="rnd">
              <a:noFill/>
              <a:round/>
            </a:ln>
            <a:effectLst/>
          </c:spPr>
          <c:marker>
            <c:symbol val="square"/>
            <c:size val="5"/>
            <c:spPr>
              <a:solidFill>
                <a:schemeClr val="accent2"/>
              </a:solidFill>
              <a:ln w="9525">
                <a:noFill/>
              </a:ln>
              <a:effectLst/>
            </c:spPr>
          </c:marker>
          <c:cat>
            <c:strRef>
              <c:f>Sheet1!$A$2:$A$21</c:f>
              <c:strCache>
                <c:ptCount val="20"/>
                <c:pt idx="0">
                  <c:v>FRCC</c:v>
                </c:pt>
                <c:pt idx="1">
                  <c:v>MISO</c:v>
                </c:pt>
                <c:pt idx="2">
                  <c:v>MRO-US</c:v>
                </c:pt>
                <c:pt idx="3">
                  <c:v>NE</c:v>
                </c:pt>
                <c:pt idx="4">
                  <c:v>NY</c:v>
                </c:pt>
                <c:pt idx="5">
                  <c:v>PJM</c:v>
                </c:pt>
                <c:pt idx="6">
                  <c:v>SERC - VACAR</c:v>
                </c:pt>
                <c:pt idx="7">
                  <c:v>SERC - Central</c:v>
                </c:pt>
                <c:pt idx="8">
                  <c:v>SERC - SE</c:v>
                </c:pt>
                <c:pt idx="9">
                  <c:v>SPP</c:v>
                </c:pt>
                <c:pt idx="10">
                  <c:v>TRE</c:v>
                </c:pt>
                <c:pt idx="11">
                  <c:v>CAMX</c:v>
                </c:pt>
                <c:pt idx="12">
                  <c:v>NWPP</c:v>
                </c:pt>
                <c:pt idx="13">
                  <c:v>RMPA</c:v>
                </c:pt>
                <c:pt idx="14">
                  <c:v>AZNMSN</c:v>
                </c:pt>
                <c:pt idx="15">
                  <c:v>HI</c:v>
                </c:pt>
                <c:pt idx="16">
                  <c:v>ASCC</c:v>
                </c:pt>
                <c:pt idx="17">
                  <c:v>EASTERN IC</c:v>
                </c:pt>
                <c:pt idx="18">
                  <c:v>TEXAS IC</c:v>
                </c:pt>
                <c:pt idx="19">
                  <c:v>WESTERN IC</c:v>
                </c:pt>
              </c:strCache>
            </c:strRef>
          </c:cat>
          <c:val>
            <c:numRef>
              <c:f>Sheet1!$C$2:$C$21</c:f>
              <c:numCache>
                <c:formatCode>0.00%</c:formatCode>
                <c:ptCount val="20"/>
                <c:pt idx="1">
                  <c:v>0.27251205889819752</c:v>
                </c:pt>
                <c:pt idx="2">
                  <c:v>0.27251205889819752</c:v>
                </c:pt>
                <c:pt idx="7">
                  <c:v>0.27251205889819752</c:v>
                </c:pt>
                <c:pt idx="15">
                  <c:v>0.22183592103830183</c:v>
                </c:pt>
                <c:pt idx="16">
                  <c:v>0.22183592103830183</c:v>
                </c:pt>
              </c:numCache>
            </c:numRef>
          </c:val>
          <c:smooth val="0"/>
          <c:extLst>
            <c:ext xmlns:c16="http://schemas.microsoft.com/office/drawing/2014/chart" uri="{C3380CC4-5D6E-409C-BE32-E72D297353CC}">
              <c16:uniqueId val="{00000001-F665-4E68-80D6-2E975EDBE6DB}"/>
            </c:ext>
          </c:extLst>
        </c:ser>
        <c:dLbls>
          <c:showLegendKey val="0"/>
          <c:showVal val="0"/>
          <c:showCatName val="0"/>
          <c:showSerName val="0"/>
          <c:showPercent val="0"/>
          <c:showBubbleSize val="0"/>
        </c:dLbls>
        <c:marker val="1"/>
        <c:smooth val="0"/>
        <c:axId val="283741024"/>
        <c:axId val="283741416"/>
      </c:lineChart>
      <c:catAx>
        <c:axId val="283741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3741416"/>
        <c:crosses val="autoZero"/>
        <c:auto val="1"/>
        <c:lblAlgn val="ctr"/>
        <c:lblOffset val="100"/>
        <c:noMultiLvlLbl val="0"/>
      </c:catAx>
      <c:valAx>
        <c:axId val="28374141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3741024"/>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8"/>
          <c:order val="0"/>
          <c:tx>
            <c:strRef>
              <c:f>Sheet1!$B$1</c:f>
              <c:strCache>
                <c:ptCount val="1"/>
                <c:pt idx="0">
                  <c:v>Western Electricity Coordinating Council</c:v>
                </c:pt>
              </c:strCache>
            </c:strRef>
          </c:tx>
          <c:spPr>
            <a:ln w="28575" cap="rnd">
              <a:solidFill>
                <a:schemeClr val="accent3">
                  <a:lumMod val="60000"/>
                </a:schemeClr>
              </a:solidFill>
              <a:round/>
            </a:ln>
            <a:effectLst/>
          </c:spPr>
          <c:marker>
            <c:symbol val="none"/>
          </c:marker>
          <c:cat>
            <c:strRef>
              <c:f>Sheet1!$A$2:$A$83</c:f>
              <c:strCache>
                <c:ptCount val="82"/>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strCache>
            </c:strRef>
          </c:cat>
          <c:val>
            <c:numRef>
              <c:f>Sheet1!$B$2:$B$83</c:f>
              <c:numCache>
                <c:formatCode>General</c:formatCode>
                <c:ptCount val="82"/>
                <c:pt idx="0">
                  <c:v>59.784501128875284</c:v>
                </c:pt>
                <c:pt idx="1">
                  <c:v>63.279213241393485</c:v>
                </c:pt>
                <c:pt idx="2">
                  <c:v>67.644373611283427</c:v>
                </c:pt>
                <c:pt idx="3">
                  <c:v>70.241696664831338</c:v>
                </c:pt>
                <c:pt idx="4">
                  <c:v>68.975078962695264</c:v>
                </c:pt>
                <c:pt idx="5">
                  <c:v>71.138441875210873</c:v>
                </c:pt>
                <c:pt idx="6">
                  <c:v>55.393410254884934</c:v>
                </c:pt>
                <c:pt idx="7">
                  <c:v>52.020233298904884</c:v>
                </c:pt>
                <c:pt idx="8">
                  <c:v>52.620303519212449</c:v>
                </c:pt>
                <c:pt idx="9">
                  <c:v>57.903543549728688</c:v>
                </c:pt>
                <c:pt idx="10">
                  <c:v>54.060607228671032</c:v>
                </c:pt>
                <c:pt idx="11">
                  <c:v>51.429829542641961</c:v>
                </c:pt>
                <c:pt idx="12">
                  <c:v>48.123581933264802</c:v>
                </c:pt>
                <c:pt idx="13">
                  <c:v>53.051845776921297</c:v>
                </c:pt>
                <c:pt idx="14">
                  <c:v>62.302120748458783</c:v>
                </c:pt>
                <c:pt idx="15">
                  <c:v>78.535445368064089</c:v>
                </c:pt>
                <c:pt idx="16">
                  <c:v>81.545405959980059</c:v>
                </c:pt>
                <c:pt idx="17">
                  <c:v>78.000255868422173</c:v>
                </c:pt>
                <c:pt idx="18">
                  <c:v>66.619511676966113</c:v>
                </c:pt>
                <c:pt idx="19">
                  <c:v>56.222579645882647</c:v>
                </c:pt>
                <c:pt idx="20">
                  <c:v>55.747141324251942</c:v>
                </c:pt>
                <c:pt idx="21">
                  <c:v>61.446545968902029</c:v>
                </c:pt>
                <c:pt idx="22">
                  <c:v>60.630945216072796</c:v>
                </c:pt>
                <c:pt idx="23">
                  <c:v>54.485923862487795</c:v>
                </c:pt>
                <c:pt idx="24">
                  <c:v>60.074592186040157</c:v>
                </c:pt>
                <c:pt idx="25">
                  <c:v>63.538448871876781</c:v>
                </c:pt>
                <c:pt idx="26">
                  <c:v>81.906765580332944</c:v>
                </c:pt>
                <c:pt idx="27">
                  <c:v>97.749148001934543</c:v>
                </c:pt>
                <c:pt idx="28">
                  <c:v>97.546348883664521</c:v>
                </c:pt>
                <c:pt idx="29">
                  <c:v>80.474479863443705</c:v>
                </c:pt>
                <c:pt idx="30">
                  <c:v>67.309744389961168</c:v>
                </c:pt>
                <c:pt idx="31">
                  <c:v>65.26634419148732</c:v>
                </c:pt>
                <c:pt idx="32">
                  <c:v>65.307421665980613</c:v>
                </c:pt>
                <c:pt idx="33">
                  <c:v>66.530727225381838</c:v>
                </c:pt>
                <c:pt idx="34">
                  <c:v>67.361837429694717</c:v>
                </c:pt>
                <c:pt idx="35">
                  <c:v>63.78551294539492</c:v>
                </c:pt>
                <c:pt idx="36">
                  <c:v>61.450265187326565</c:v>
                </c:pt>
                <c:pt idx="37">
                  <c:v>64.579670724307803</c:v>
                </c:pt>
                <c:pt idx="38">
                  <c:v>64.919761781929836</c:v>
                </c:pt>
                <c:pt idx="39">
                  <c:v>74.784186498023232</c:v>
                </c:pt>
                <c:pt idx="40">
                  <c:v>71.585509545521248</c:v>
                </c:pt>
                <c:pt idx="41">
                  <c:v>61.018865999684436</c:v>
                </c:pt>
                <c:pt idx="42">
                  <c:v>55.719960592609105</c:v>
                </c:pt>
                <c:pt idx="43">
                  <c:v>51.928976660305338</c:v>
                </c:pt>
                <c:pt idx="44">
                  <c:v>53.470776598690811</c:v>
                </c:pt>
                <c:pt idx="45">
                  <c:v>54.112290761457196</c:v>
                </c:pt>
                <c:pt idx="46">
                  <c:v>52.23648331994481</c:v>
                </c:pt>
                <c:pt idx="47">
                  <c:v>48.336077069036264</c:v>
                </c:pt>
                <c:pt idx="48">
                  <c:v>52.902724419382551</c:v>
                </c:pt>
                <c:pt idx="49">
                  <c:v>49.077579558377884</c:v>
                </c:pt>
                <c:pt idx="50">
                  <c:v>59.682803999898766</c:v>
                </c:pt>
                <c:pt idx="51">
                  <c:v>70.645752259825841</c:v>
                </c:pt>
                <c:pt idx="52">
                  <c:v>68.676691432664697</c:v>
                </c:pt>
                <c:pt idx="53">
                  <c:v>59.381708505849971</c:v>
                </c:pt>
                <c:pt idx="54">
                  <c:v>47.651763171683157</c:v>
                </c:pt>
                <c:pt idx="55">
                  <c:v>45.721789538227824</c:v>
                </c:pt>
                <c:pt idx="56">
                  <c:v>48.367786882736226</c:v>
                </c:pt>
                <c:pt idx="57">
                  <c:v>58.084536627690795</c:v>
                </c:pt>
                <c:pt idx="58">
                  <c:v>61.755073509431313</c:v>
                </c:pt>
                <c:pt idx="59">
                  <c:v>63.831528277366466</c:v>
                </c:pt>
                <c:pt idx="60">
                  <c:v>66.777423477295457</c:v>
                </c:pt>
                <c:pt idx="61">
                  <c:v>78.39960279747153</c:v>
                </c:pt>
                <c:pt idx="62">
                  <c:v>82.81328930816187</c:v>
                </c:pt>
                <c:pt idx="63">
                  <c:v>94.074038414052893</c:v>
                </c:pt>
                <c:pt idx="64">
                  <c:v>89.088399110988519</c:v>
                </c:pt>
                <c:pt idx="65">
                  <c:v>73.438185285759189</c:v>
                </c:pt>
                <c:pt idx="66">
                  <c:v>68.388420416805815</c:v>
                </c:pt>
                <c:pt idx="67">
                  <c:v>68.619727073295451</c:v>
                </c:pt>
                <c:pt idx="68">
                  <c:v>78.224938937170151</c:v>
                </c:pt>
                <c:pt idx="69">
                  <c:v>89.710376761091126</c:v>
                </c:pt>
                <c:pt idx="70">
                  <c:v>99.43278981347629</c:v>
                </c:pt>
                <c:pt idx="71">
                  <c:v>93.68253499249208</c:v>
                </c:pt>
                <c:pt idx="72">
                  <c:v>93.82384332628537</c:v>
                </c:pt>
                <c:pt idx="73">
                  <c:v>95.663260701492092</c:v>
                </c:pt>
                <c:pt idx="74">
                  <c:v>145.95997134114046</c:v>
                </c:pt>
                <c:pt idx="75">
                  <c:v>152.96102709247279</c:v>
                </c:pt>
                <c:pt idx="76">
                  <c:v>140.85320851666305</c:v>
                </c:pt>
                <c:pt idx="77">
                  <c:v>94.145392963722117</c:v>
                </c:pt>
                <c:pt idx="78">
                  <c:v>73.560894934950596</c:v>
                </c:pt>
                <c:pt idx="79">
                  <c:v>72.764869602585961</c:v>
                </c:pt>
                <c:pt idx="80">
                  <c:v>85.835663107671238</c:v>
                </c:pt>
                <c:pt idx="81">
                  <c:v>90.255853807555454</c:v>
                </c:pt>
              </c:numCache>
            </c:numRef>
          </c:val>
          <c:smooth val="0"/>
          <c:extLst>
            <c:ext xmlns:c16="http://schemas.microsoft.com/office/drawing/2014/chart" uri="{C3380CC4-5D6E-409C-BE32-E72D297353CC}">
              <c16:uniqueId val="{00000000-84B8-4872-AEFD-9AAC3E0760C5}"/>
            </c:ext>
          </c:extLst>
        </c:ser>
        <c:dLbls>
          <c:showLegendKey val="0"/>
          <c:showVal val="0"/>
          <c:showCatName val="0"/>
          <c:showSerName val="0"/>
          <c:showPercent val="0"/>
          <c:showBubbleSize val="0"/>
        </c:dLbls>
        <c:smooth val="0"/>
        <c:axId val="318745192"/>
        <c:axId val="318745584"/>
      </c:lineChart>
      <c:catAx>
        <c:axId val="318745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8745584"/>
        <c:crosses val="autoZero"/>
        <c:auto val="1"/>
        <c:lblAlgn val="ctr"/>
        <c:lblOffset val="100"/>
        <c:noMultiLvlLbl val="1"/>
      </c:catAx>
      <c:valAx>
        <c:axId val="318745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baseline="0" dirty="0"/>
                  <a:t>Implied Utility Coal Stockpiles (Days of Burn)</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8745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Sheet1!$B$1</c:f>
              <c:strCache>
                <c:ptCount val="1"/>
                <c:pt idx="0">
                  <c:v>East Region</c:v>
                </c:pt>
              </c:strCache>
            </c:strRef>
          </c:tx>
          <c:spPr>
            <a:solidFill>
              <a:schemeClr val="accent1"/>
            </a:solidFill>
            <a:ln>
              <a:noFill/>
            </a:ln>
            <a:effectLst/>
          </c:spPr>
          <c:cat>
            <c:numRef>
              <c:f>Sheet1!$A$2:$A$85</c:f>
              <c:numCache>
                <c:formatCode>dd\-mmm\-yy</c:formatCode>
                <c:ptCount val="84"/>
                <c:pt idx="0">
                  <c:v>40179</c:v>
                </c:pt>
                <c:pt idx="1">
                  <c:v>40214</c:v>
                </c:pt>
                <c:pt idx="2">
                  <c:v>40242</c:v>
                </c:pt>
                <c:pt idx="3">
                  <c:v>40270</c:v>
                </c:pt>
                <c:pt idx="4">
                  <c:v>40305</c:v>
                </c:pt>
                <c:pt idx="5">
                  <c:v>40333</c:v>
                </c:pt>
                <c:pt idx="6">
                  <c:v>40361</c:v>
                </c:pt>
                <c:pt idx="7">
                  <c:v>40396</c:v>
                </c:pt>
                <c:pt idx="8">
                  <c:v>40424</c:v>
                </c:pt>
                <c:pt idx="9">
                  <c:v>40452</c:v>
                </c:pt>
                <c:pt idx="10">
                  <c:v>40487</c:v>
                </c:pt>
                <c:pt idx="11">
                  <c:v>40515</c:v>
                </c:pt>
                <c:pt idx="12">
                  <c:v>40550</c:v>
                </c:pt>
                <c:pt idx="13">
                  <c:v>40578</c:v>
                </c:pt>
                <c:pt idx="14">
                  <c:v>40606</c:v>
                </c:pt>
                <c:pt idx="15">
                  <c:v>40634</c:v>
                </c:pt>
                <c:pt idx="16">
                  <c:v>40669</c:v>
                </c:pt>
                <c:pt idx="17">
                  <c:v>40697</c:v>
                </c:pt>
                <c:pt idx="18">
                  <c:v>40725</c:v>
                </c:pt>
                <c:pt idx="19">
                  <c:v>40760</c:v>
                </c:pt>
                <c:pt idx="20">
                  <c:v>40788</c:v>
                </c:pt>
                <c:pt idx="21">
                  <c:v>40823</c:v>
                </c:pt>
                <c:pt idx="22">
                  <c:v>40851</c:v>
                </c:pt>
                <c:pt idx="23">
                  <c:v>40879</c:v>
                </c:pt>
                <c:pt idx="24">
                  <c:v>40914</c:v>
                </c:pt>
                <c:pt idx="25">
                  <c:v>40942</c:v>
                </c:pt>
                <c:pt idx="26">
                  <c:v>40970</c:v>
                </c:pt>
                <c:pt idx="27">
                  <c:v>41005</c:v>
                </c:pt>
                <c:pt idx="28">
                  <c:v>41033</c:v>
                </c:pt>
                <c:pt idx="29">
                  <c:v>41061</c:v>
                </c:pt>
                <c:pt idx="30">
                  <c:v>41096</c:v>
                </c:pt>
                <c:pt idx="31">
                  <c:v>41124</c:v>
                </c:pt>
                <c:pt idx="32">
                  <c:v>41159</c:v>
                </c:pt>
                <c:pt idx="33">
                  <c:v>41187</c:v>
                </c:pt>
                <c:pt idx="34">
                  <c:v>41215</c:v>
                </c:pt>
                <c:pt idx="35">
                  <c:v>41250</c:v>
                </c:pt>
                <c:pt idx="36">
                  <c:v>41278</c:v>
                </c:pt>
                <c:pt idx="37">
                  <c:v>41306</c:v>
                </c:pt>
                <c:pt idx="38">
                  <c:v>41334</c:v>
                </c:pt>
                <c:pt idx="39">
                  <c:v>41369</c:v>
                </c:pt>
                <c:pt idx="40">
                  <c:v>41397</c:v>
                </c:pt>
                <c:pt idx="41">
                  <c:v>41432</c:v>
                </c:pt>
                <c:pt idx="42">
                  <c:v>41460</c:v>
                </c:pt>
                <c:pt idx="43">
                  <c:v>41488</c:v>
                </c:pt>
                <c:pt idx="44">
                  <c:v>41523</c:v>
                </c:pt>
                <c:pt idx="45">
                  <c:v>41551</c:v>
                </c:pt>
                <c:pt idx="46">
                  <c:v>41579</c:v>
                </c:pt>
                <c:pt idx="47">
                  <c:v>41614</c:v>
                </c:pt>
                <c:pt idx="48">
                  <c:v>41642</c:v>
                </c:pt>
                <c:pt idx="49">
                  <c:v>41677</c:v>
                </c:pt>
                <c:pt idx="50">
                  <c:v>41705</c:v>
                </c:pt>
                <c:pt idx="51">
                  <c:v>41733</c:v>
                </c:pt>
                <c:pt idx="52">
                  <c:v>41761</c:v>
                </c:pt>
                <c:pt idx="53">
                  <c:v>41796</c:v>
                </c:pt>
                <c:pt idx="54">
                  <c:v>41824</c:v>
                </c:pt>
                <c:pt idx="55">
                  <c:v>41852</c:v>
                </c:pt>
                <c:pt idx="56">
                  <c:v>41887</c:v>
                </c:pt>
                <c:pt idx="57">
                  <c:v>41915</c:v>
                </c:pt>
                <c:pt idx="58">
                  <c:v>41950</c:v>
                </c:pt>
                <c:pt idx="59">
                  <c:v>41978</c:v>
                </c:pt>
                <c:pt idx="60">
                  <c:v>42006</c:v>
                </c:pt>
                <c:pt idx="61">
                  <c:v>42041</c:v>
                </c:pt>
                <c:pt idx="62">
                  <c:v>42069</c:v>
                </c:pt>
                <c:pt idx="63">
                  <c:v>42097</c:v>
                </c:pt>
                <c:pt idx="64">
                  <c:v>42125</c:v>
                </c:pt>
                <c:pt idx="65">
                  <c:v>42160</c:v>
                </c:pt>
                <c:pt idx="66">
                  <c:v>42188</c:v>
                </c:pt>
                <c:pt idx="67">
                  <c:v>42223</c:v>
                </c:pt>
                <c:pt idx="68">
                  <c:v>42251</c:v>
                </c:pt>
                <c:pt idx="69">
                  <c:v>42279</c:v>
                </c:pt>
                <c:pt idx="70">
                  <c:v>42314</c:v>
                </c:pt>
                <c:pt idx="71">
                  <c:v>42342</c:v>
                </c:pt>
                <c:pt idx="72">
                  <c:v>42370</c:v>
                </c:pt>
                <c:pt idx="73">
                  <c:v>42405</c:v>
                </c:pt>
                <c:pt idx="74">
                  <c:v>42433</c:v>
                </c:pt>
                <c:pt idx="75">
                  <c:v>42461</c:v>
                </c:pt>
                <c:pt idx="76">
                  <c:v>42496</c:v>
                </c:pt>
                <c:pt idx="77">
                  <c:v>42524</c:v>
                </c:pt>
                <c:pt idx="78">
                  <c:v>42552</c:v>
                </c:pt>
                <c:pt idx="79">
                  <c:v>42587</c:v>
                </c:pt>
                <c:pt idx="80">
                  <c:v>42615</c:v>
                </c:pt>
                <c:pt idx="81">
                  <c:v>42650</c:v>
                </c:pt>
                <c:pt idx="82">
                  <c:v>42678</c:v>
                </c:pt>
                <c:pt idx="83" formatCode="m/d/yyyy">
                  <c:v>42706</c:v>
                </c:pt>
              </c:numCache>
            </c:numRef>
          </c:cat>
          <c:val>
            <c:numRef>
              <c:f>Sheet1!$B$2:$B$85</c:f>
              <c:numCache>
                <c:formatCode>#,##0</c:formatCode>
                <c:ptCount val="84"/>
                <c:pt idx="0">
                  <c:v>769</c:v>
                </c:pt>
                <c:pt idx="1">
                  <c:v>523</c:v>
                </c:pt>
                <c:pt idx="2">
                  <c:v>349</c:v>
                </c:pt>
                <c:pt idx="3">
                  <c:v>333</c:v>
                </c:pt>
                <c:pt idx="4">
                  <c:v>444</c:v>
                </c:pt>
                <c:pt idx="5">
                  <c:v>545</c:v>
                </c:pt>
                <c:pt idx="6">
                  <c:v>638</c:v>
                </c:pt>
                <c:pt idx="7">
                  <c:v>737</c:v>
                </c:pt>
                <c:pt idx="8">
                  <c:v>814</c:v>
                </c:pt>
                <c:pt idx="9">
                  <c:v>896</c:v>
                </c:pt>
                <c:pt idx="10">
                  <c:v>950</c:v>
                </c:pt>
                <c:pt idx="11">
                  <c:v>918</c:v>
                </c:pt>
                <c:pt idx="12">
                  <c:v>684</c:v>
                </c:pt>
                <c:pt idx="13">
                  <c:v>470</c:v>
                </c:pt>
                <c:pt idx="14">
                  <c:v>330</c:v>
                </c:pt>
                <c:pt idx="15">
                  <c:v>265</c:v>
                </c:pt>
                <c:pt idx="16">
                  <c:v>344</c:v>
                </c:pt>
                <c:pt idx="17">
                  <c:v>458</c:v>
                </c:pt>
                <c:pt idx="18">
                  <c:v>574</c:v>
                </c:pt>
                <c:pt idx="19">
                  <c:v>683</c:v>
                </c:pt>
                <c:pt idx="20">
                  <c:v>776</c:v>
                </c:pt>
                <c:pt idx="21">
                  <c:v>900</c:v>
                </c:pt>
                <c:pt idx="22">
                  <c:v>950</c:v>
                </c:pt>
                <c:pt idx="23">
                  <c:v>951</c:v>
                </c:pt>
                <c:pt idx="24">
                  <c:v>819</c:v>
                </c:pt>
                <c:pt idx="25">
                  <c:v>656</c:v>
                </c:pt>
                <c:pt idx="26">
                  <c:v>515</c:v>
                </c:pt>
                <c:pt idx="27">
                  <c:v>515</c:v>
                </c:pt>
                <c:pt idx="28">
                  <c:v>571</c:v>
                </c:pt>
                <c:pt idx="29">
                  <c:v>663</c:v>
                </c:pt>
                <c:pt idx="30">
                  <c:v>747</c:v>
                </c:pt>
                <c:pt idx="31">
                  <c:v>786</c:v>
                </c:pt>
                <c:pt idx="32">
                  <c:v>857</c:v>
                </c:pt>
                <c:pt idx="33">
                  <c:v>926</c:v>
                </c:pt>
                <c:pt idx="34">
                  <c:v>960</c:v>
                </c:pt>
                <c:pt idx="35">
                  <c:v>900</c:v>
                </c:pt>
                <c:pt idx="36">
                  <c:v>776</c:v>
                </c:pt>
                <c:pt idx="37">
                  <c:v>608</c:v>
                </c:pt>
                <c:pt idx="38">
                  <c:v>424</c:v>
                </c:pt>
                <c:pt idx="39">
                  <c:v>295</c:v>
                </c:pt>
                <c:pt idx="40">
                  <c:v>376</c:v>
                </c:pt>
                <c:pt idx="41">
                  <c:v>520</c:v>
                </c:pt>
                <c:pt idx="42">
                  <c:v>622</c:v>
                </c:pt>
                <c:pt idx="43">
                  <c:v>687</c:v>
                </c:pt>
                <c:pt idx="44">
                  <c:v>778</c:v>
                </c:pt>
                <c:pt idx="45">
                  <c:v>861</c:v>
                </c:pt>
                <c:pt idx="46">
                  <c:v>910</c:v>
                </c:pt>
                <c:pt idx="47">
                  <c:v>843</c:v>
                </c:pt>
                <c:pt idx="48">
                  <c:v>672</c:v>
                </c:pt>
                <c:pt idx="49">
                  <c:v>417</c:v>
                </c:pt>
                <c:pt idx="50">
                  <c:v>231</c:v>
                </c:pt>
                <c:pt idx="51">
                  <c:v>167</c:v>
                </c:pt>
                <c:pt idx="52">
                  <c:v>215</c:v>
                </c:pt>
                <c:pt idx="53">
                  <c:v>370</c:v>
                </c:pt>
                <c:pt idx="54">
                  <c:v>482</c:v>
                </c:pt>
                <c:pt idx="55">
                  <c:v>584</c:v>
                </c:pt>
                <c:pt idx="56">
                  <c:v>704</c:v>
                </c:pt>
                <c:pt idx="57">
                  <c:v>817</c:v>
                </c:pt>
                <c:pt idx="58">
                  <c:v>895</c:v>
                </c:pt>
                <c:pt idx="59">
                  <c:v>819</c:v>
                </c:pt>
                <c:pt idx="60">
                  <c:v>737</c:v>
                </c:pt>
                <c:pt idx="61">
                  <c:v>501</c:v>
                </c:pt>
                <c:pt idx="62">
                  <c:v>309</c:v>
                </c:pt>
                <c:pt idx="63">
                  <c:v>242</c:v>
                </c:pt>
                <c:pt idx="64">
                  <c:v>310</c:v>
                </c:pt>
                <c:pt idx="65">
                  <c:v>470</c:v>
                </c:pt>
                <c:pt idx="66">
                  <c:v>584</c:v>
                </c:pt>
                <c:pt idx="67">
                  <c:v>681</c:v>
                </c:pt>
                <c:pt idx="68">
                  <c:v>769</c:v>
                </c:pt>
                <c:pt idx="69">
                  <c:v>863</c:v>
                </c:pt>
                <c:pt idx="70">
                  <c:v>929</c:v>
                </c:pt>
                <c:pt idx="71">
                  <c:v>910</c:v>
                </c:pt>
                <c:pt idx="72">
                  <c:v>857</c:v>
                </c:pt>
                <c:pt idx="73">
                  <c:v>620</c:v>
                </c:pt>
                <c:pt idx="74">
                  <c:v>464</c:v>
                </c:pt>
                <c:pt idx="75">
                  <c:v>434</c:v>
                </c:pt>
                <c:pt idx="76">
                  <c:v>468</c:v>
                </c:pt>
                <c:pt idx="77">
                  <c:v>559</c:v>
                </c:pt>
                <c:pt idx="78">
                  <c:v>654</c:v>
                </c:pt>
                <c:pt idx="79">
                  <c:v>746</c:v>
                </c:pt>
                <c:pt idx="80">
                  <c:v>812</c:v>
                </c:pt>
                <c:pt idx="81">
                  <c:v>913</c:v>
                </c:pt>
                <c:pt idx="82">
                  <c:v>946</c:v>
                </c:pt>
                <c:pt idx="83">
                  <c:v>899</c:v>
                </c:pt>
              </c:numCache>
            </c:numRef>
          </c:val>
          <c:extLst>
            <c:ext xmlns:c16="http://schemas.microsoft.com/office/drawing/2014/chart" uri="{C3380CC4-5D6E-409C-BE32-E72D297353CC}">
              <c16:uniqueId val="{00000000-5B39-420B-8099-FC3773F7E387}"/>
            </c:ext>
          </c:extLst>
        </c:ser>
        <c:ser>
          <c:idx val="1"/>
          <c:order val="1"/>
          <c:tx>
            <c:strRef>
              <c:f>Sheet1!$C$1</c:f>
              <c:strCache>
                <c:ptCount val="1"/>
                <c:pt idx="0">
                  <c:v>Midwest Region</c:v>
                </c:pt>
              </c:strCache>
            </c:strRef>
          </c:tx>
          <c:spPr>
            <a:solidFill>
              <a:schemeClr val="accent2"/>
            </a:solidFill>
            <a:ln>
              <a:noFill/>
            </a:ln>
            <a:effectLst/>
          </c:spPr>
          <c:cat>
            <c:numRef>
              <c:f>Sheet1!$A$2:$A$85</c:f>
              <c:numCache>
                <c:formatCode>dd\-mmm\-yy</c:formatCode>
                <c:ptCount val="84"/>
                <c:pt idx="0">
                  <c:v>40179</c:v>
                </c:pt>
                <c:pt idx="1">
                  <c:v>40214</c:v>
                </c:pt>
                <c:pt idx="2">
                  <c:v>40242</c:v>
                </c:pt>
                <c:pt idx="3">
                  <c:v>40270</c:v>
                </c:pt>
                <c:pt idx="4">
                  <c:v>40305</c:v>
                </c:pt>
                <c:pt idx="5">
                  <c:v>40333</c:v>
                </c:pt>
                <c:pt idx="6">
                  <c:v>40361</c:v>
                </c:pt>
                <c:pt idx="7">
                  <c:v>40396</c:v>
                </c:pt>
                <c:pt idx="8">
                  <c:v>40424</c:v>
                </c:pt>
                <c:pt idx="9">
                  <c:v>40452</c:v>
                </c:pt>
                <c:pt idx="10">
                  <c:v>40487</c:v>
                </c:pt>
                <c:pt idx="11">
                  <c:v>40515</c:v>
                </c:pt>
                <c:pt idx="12">
                  <c:v>40550</c:v>
                </c:pt>
                <c:pt idx="13">
                  <c:v>40578</c:v>
                </c:pt>
                <c:pt idx="14">
                  <c:v>40606</c:v>
                </c:pt>
                <c:pt idx="15">
                  <c:v>40634</c:v>
                </c:pt>
                <c:pt idx="16">
                  <c:v>40669</c:v>
                </c:pt>
                <c:pt idx="17">
                  <c:v>40697</c:v>
                </c:pt>
                <c:pt idx="18">
                  <c:v>40725</c:v>
                </c:pt>
                <c:pt idx="19">
                  <c:v>40760</c:v>
                </c:pt>
                <c:pt idx="20">
                  <c:v>40788</c:v>
                </c:pt>
                <c:pt idx="21">
                  <c:v>40823</c:v>
                </c:pt>
                <c:pt idx="22">
                  <c:v>40851</c:v>
                </c:pt>
                <c:pt idx="23">
                  <c:v>40879</c:v>
                </c:pt>
                <c:pt idx="24">
                  <c:v>40914</c:v>
                </c:pt>
                <c:pt idx="25">
                  <c:v>40942</c:v>
                </c:pt>
                <c:pt idx="26">
                  <c:v>40970</c:v>
                </c:pt>
                <c:pt idx="27">
                  <c:v>41005</c:v>
                </c:pt>
                <c:pt idx="28">
                  <c:v>41033</c:v>
                </c:pt>
                <c:pt idx="29">
                  <c:v>41061</c:v>
                </c:pt>
                <c:pt idx="30">
                  <c:v>41096</c:v>
                </c:pt>
                <c:pt idx="31">
                  <c:v>41124</c:v>
                </c:pt>
                <c:pt idx="32">
                  <c:v>41159</c:v>
                </c:pt>
                <c:pt idx="33">
                  <c:v>41187</c:v>
                </c:pt>
                <c:pt idx="34">
                  <c:v>41215</c:v>
                </c:pt>
                <c:pt idx="35">
                  <c:v>41250</c:v>
                </c:pt>
                <c:pt idx="36">
                  <c:v>41278</c:v>
                </c:pt>
                <c:pt idx="37">
                  <c:v>41306</c:v>
                </c:pt>
                <c:pt idx="38">
                  <c:v>41334</c:v>
                </c:pt>
                <c:pt idx="39">
                  <c:v>41369</c:v>
                </c:pt>
                <c:pt idx="40">
                  <c:v>41397</c:v>
                </c:pt>
                <c:pt idx="41">
                  <c:v>41432</c:v>
                </c:pt>
                <c:pt idx="42">
                  <c:v>41460</c:v>
                </c:pt>
                <c:pt idx="43">
                  <c:v>41488</c:v>
                </c:pt>
                <c:pt idx="44">
                  <c:v>41523</c:v>
                </c:pt>
                <c:pt idx="45">
                  <c:v>41551</c:v>
                </c:pt>
                <c:pt idx="46">
                  <c:v>41579</c:v>
                </c:pt>
                <c:pt idx="47">
                  <c:v>41614</c:v>
                </c:pt>
                <c:pt idx="48">
                  <c:v>41642</c:v>
                </c:pt>
                <c:pt idx="49">
                  <c:v>41677</c:v>
                </c:pt>
                <c:pt idx="50">
                  <c:v>41705</c:v>
                </c:pt>
                <c:pt idx="51">
                  <c:v>41733</c:v>
                </c:pt>
                <c:pt idx="52">
                  <c:v>41761</c:v>
                </c:pt>
                <c:pt idx="53">
                  <c:v>41796</c:v>
                </c:pt>
                <c:pt idx="54">
                  <c:v>41824</c:v>
                </c:pt>
                <c:pt idx="55">
                  <c:v>41852</c:v>
                </c:pt>
                <c:pt idx="56">
                  <c:v>41887</c:v>
                </c:pt>
                <c:pt idx="57">
                  <c:v>41915</c:v>
                </c:pt>
                <c:pt idx="58">
                  <c:v>41950</c:v>
                </c:pt>
                <c:pt idx="59">
                  <c:v>41978</c:v>
                </c:pt>
                <c:pt idx="60">
                  <c:v>42006</c:v>
                </c:pt>
                <c:pt idx="61">
                  <c:v>42041</c:v>
                </c:pt>
                <c:pt idx="62">
                  <c:v>42069</c:v>
                </c:pt>
                <c:pt idx="63">
                  <c:v>42097</c:v>
                </c:pt>
                <c:pt idx="64">
                  <c:v>42125</c:v>
                </c:pt>
                <c:pt idx="65">
                  <c:v>42160</c:v>
                </c:pt>
                <c:pt idx="66">
                  <c:v>42188</c:v>
                </c:pt>
                <c:pt idx="67">
                  <c:v>42223</c:v>
                </c:pt>
                <c:pt idx="68">
                  <c:v>42251</c:v>
                </c:pt>
                <c:pt idx="69">
                  <c:v>42279</c:v>
                </c:pt>
                <c:pt idx="70">
                  <c:v>42314</c:v>
                </c:pt>
                <c:pt idx="71">
                  <c:v>42342</c:v>
                </c:pt>
                <c:pt idx="72">
                  <c:v>42370</c:v>
                </c:pt>
                <c:pt idx="73">
                  <c:v>42405</c:v>
                </c:pt>
                <c:pt idx="74">
                  <c:v>42433</c:v>
                </c:pt>
                <c:pt idx="75">
                  <c:v>42461</c:v>
                </c:pt>
                <c:pt idx="76">
                  <c:v>42496</c:v>
                </c:pt>
                <c:pt idx="77">
                  <c:v>42524</c:v>
                </c:pt>
                <c:pt idx="78">
                  <c:v>42552</c:v>
                </c:pt>
                <c:pt idx="79">
                  <c:v>42587</c:v>
                </c:pt>
                <c:pt idx="80">
                  <c:v>42615</c:v>
                </c:pt>
                <c:pt idx="81">
                  <c:v>42650</c:v>
                </c:pt>
                <c:pt idx="82">
                  <c:v>42678</c:v>
                </c:pt>
                <c:pt idx="83" formatCode="m/d/yyyy">
                  <c:v>42706</c:v>
                </c:pt>
              </c:numCache>
            </c:numRef>
          </c:cat>
          <c:val>
            <c:numRef>
              <c:f>Sheet1!$C$2:$C$85</c:f>
              <c:numCache>
                <c:formatCode>#,##0</c:formatCode>
                <c:ptCount val="84"/>
                <c:pt idx="0">
                  <c:v>900</c:v>
                </c:pt>
                <c:pt idx="1">
                  <c:v>604</c:v>
                </c:pt>
                <c:pt idx="2">
                  <c:v>433</c:v>
                </c:pt>
                <c:pt idx="3">
                  <c:v>410</c:v>
                </c:pt>
                <c:pt idx="4">
                  <c:v>506</c:v>
                </c:pt>
                <c:pt idx="5">
                  <c:v>593</c:v>
                </c:pt>
                <c:pt idx="6">
                  <c:v>691</c:v>
                </c:pt>
                <c:pt idx="7">
                  <c:v>788</c:v>
                </c:pt>
                <c:pt idx="8">
                  <c:v>886</c:v>
                </c:pt>
                <c:pt idx="9">
                  <c:v>1011</c:v>
                </c:pt>
                <c:pt idx="10">
                  <c:v>1124</c:v>
                </c:pt>
                <c:pt idx="11">
                  <c:v>1071</c:v>
                </c:pt>
                <c:pt idx="12">
                  <c:v>817</c:v>
                </c:pt>
                <c:pt idx="13">
                  <c:v>578</c:v>
                </c:pt>
                <c:pt idx="14">
                  <c:v>412</c:v>
                </c:pt>
                <c:pt idx="15">
                  <c:v>346</c:v>
                </c:pt>
                <c:pt idx="16">
                  <c:v>398</c:v>
                </c:pt>
                <c:pt idx="17">
                  <c:v>494</c:v>
                </c:pt>
                <c:pt idx="18">
                  <c:v>605</c:v>
                </c:pt>
                <c:pt idx="19">
                  <c:v>724</c:v>
                </c:pt>
                <c:pt idx="20">
                  <c:v>848</c:v>
                </c:pt>
                <c:pt idx="21">
                  <c:v>1023</c:v>
                </c:pt>
                <c:pt idx="22">
                  <c:v>1122</c:v>
                </c:pt>
                <c:pt idx="23">
                  <c:v>1093</c:v>
                </c:pt>
                <c:pt idx="24">
                  <c:v>923</c:v>
                </c:pt>
                <c:pt idx="25">
                  <c:v>745</c:v>
                </c:pt>
                <c:pt idx="26">
                  <c:v>589</c:v>
                </c:pt>
                <c:pt idx="27">
                  <c:v>564</c:v>
                </c:pt>
                <c:pt idx="28">
                  <c:v>607</c:v>
                </c:pt>
                <c:pt idx="29">
                  <c:v>689</c:v>
                </c:pt>
                <c:pt idx="30">
                  <c:v>775</c:v>
                </c:pt>
                <c:pt idx="31">
                  <c:v>839</c:v>
                </c:pt>
                <c:pt idx="32">
                  <c:v>964</c:v>
                </c:pt>
                <c:pt idx="33">
                  <c:v>1067</c:v>
                </c:pt>
                <c:pt idx="34">
                  <c:v>1124</c:v>
                </c:pt>
                <c:pt idx="35">
                  <c:v>1062</c:v>
                </c:pt>
                <c:pt idx="36">
                  <c:v>901</c:v>
                </c:pt>
                <c:pt idx="37">
                  <c:v>688</c:v>
                </c:pt>
                <c:pt idx="38">
                  <c:v>493</c:v>
                </c:pt>
                <c:pt idx="39">
                  <c:v>347</c:v>
                </c:pt>
                <c:pt idx="40">
                  <c:v>376</c:v>
                </c:pt>
                <c:pt idx="41">
                  <c:v>500</c:v>
                </c:pt>
                <c:pt idx="42">
                  <c:v>616</c:v>
                </c:pt>
                <c:pt idx="43">
                  <c:v>715</c:v>
                </c:pt>
                <c:pt idx="44">
                  <c:v>861</c:v>
                </c:pt>
                <c:pt idx="45">
                  <c:v>980</c:v>
                </c:pt>
                <c:pt idx="46">
                  <c:v>1054</c:v>
                </c:pt>
                <c:pt idx="47">
                  <c:v>961</c:v>
                </c:pt>
                <c:pt idx="48">
                  <c:v>721</c:v>
                </c:pt>
                <c:pt idx="49">
                  <c:v>390</c:v>
                </c:pt>
                <c:pt idx="50">
                  <c:v>194</c:v>
                </c:pt>
                <c:pt idx="51">
                  <c:v>133</c:v>
                </c:pt>
                <c:pt idx="52">
                  <c:v>177</c:v>
                </c:pt>
                <c:pt idx="53">
                  <c:v>345</c:v>
                </c:pt>
                <c:pt idx="54">
                  <c:v>490</c:v>
                </c:pt>
                <c:pt idx="55">
                  <c:v>627</c:v>
                </c:pt>
                <c:pt idx="56">
                  <c:v>809</c:v>
                </c:pt>
                <c:pt idx="57">
                  <c:v>948</c:v>
                </c:pt>
                <c:pt idx="58">
                  <c:v>1057</c:v>
                </c:pt>
                <c:pt idx="59">
                  <c:v>951</c:v>
                </c:pt>
                <c:pt idx="60">
                  <c:v>849</c:v>
                </c:pt>
                <c:pt idx="61">
                  <c:v>572</c:v>
                </c:pt>
                <c:pt idx="62">
                  <c:v>303</c:v>
                </c:pt>
                <c:pt idx="63">
                  <c:v>256</c:v>
                </c:pt>
                <c:pt idx="64">
                  <c:v>311</c:v>
                </c:pt>
                <c:pt idx="65">
                  <c:v>464</c:v>
                </c:pt>
                <c:pt idx="66">
                  <c:v>582</c:v>
                </c:pt>
                <c:pt idx="67">
                  <c:v>713</c:v>
                </c:pt>
                <c:pt idx="68">
                  <c:v>848</c:v>
                </c:pt>
                <c:pt idx="69">
                  <c:v>984</c:v>
                </c:pt>
                <c:pt idx="70">
                  <c:v>1117</c:v>
                </c:pt>
                <c:pt idx="71">
                  <c:v>1083</c:v>
                </c:pt>
                <c:pt idx="72">
                  <c:v>983</c:v>
                </c:pt>
                <c:pt idx="73">
                  <c:v>739</c:v>
                </c:pt>
                <c:pt idx="74">
                  <c:v>587</c:v>
                </c:pt>
                <c:pt idx="75">
                  <c:v>548</c:v>
                </c:pt>
                <c:pt idx="76">
                  <c:v>582</c:v>
                </c:pt>
                <c:pt idx="77">
                  <c:v>679</c:v>
                </c:pt>
                <c:pt idx="78">
                  <c:v>764</c:v>
                </c:pt>
                <c:pt idx="79">
                  <c:v>845</c:v>
                </c:pt>
                <c:pt idx="80">
                  <c:v>928</c:v>
                </c:pt>
                <c:pt idx="81">
                  <c:v>1071</c:v>
                </c:pt>
                <c:pt idx="82">
                  <c:v>1148</c:v>
                </c:pt>
                <c:pt idx="83">
                  <c:v>1112</c:v>
                </c:pt>
              </c:numCache>
            </c:numRef>
          </c:val>
          <c:extLst>
            <c:ext xmlns:c16="http://schemas.microsoft.com/office/drawing/2014/chart" uri="{C3380CC4-5D6E-409C-BE32-E72D297353CC}">
              <c16:uniqueId val="{00000001-5B39-420B-8099-FC3773F7E387}"/>
            </c:ext>
          </c:extLst>
        </c:ser>
        <c:ser>
          <c:idx val="2"/>
          <c:order val="2"/>
          <c:tx>
            <c:strRef>
              <c:f>Sheet1!$D$1</c:f>
              <c:strCache>
                <c:ptCount val="1"/>
                <c:pt idx="0">
                  <c:v>Mountain Region</c:v>
                </c:pt>
              </c:strCache>
            </c:strRef>
          </c:tx>
          <c:spPr>
            <a:solidFill>
              <a:schemeClr val="accent3"/>
            </a:solidFill>
            <a:ln w="25400">
              <a:noFill/>
            </a:ln>
            <a:effectLst/>
          </c:spPr>
          <c:cat>
            <c:numRef>
              <c:f>Sheet1!$A$2:$A$85</c:f>
              <c:numCache>
                <c:formatCode>dd\-mmm\-yy</c:formatCode>
                <c:ptCount val="84"/>
                <c:pt idx="0">
                  <c:v>40179</c:v>
                </c:pt>
                <c:pt idx="1">
                  <c:v>40214</c:v>
                </c:pt>
                <c:pt idx="2">
                  <c:v>40242</c:v>
                </c:pt>
                <c:pt idx="3">
                  <c:v>40270</c:v>
                </c:pt>
                <c:pt idx="4">
                  <c:v>40305</c:v>
                </c:pt>
                <c:pt idx="5">
                  <c:v>40333</c:v>
                </c:pt>
                <c:pt idx="6">
                  <c:v>40361</c:v>
                </c:pt>
                <c:pt idx="7">
                  <c:v>40396</c:v>
                </c:pt>
                <c:pt idx="8">
                  <c:v>40424</c:v>
                </c:pt>
                <c:pt idx="9">
                  <c:v>40452</c:v>
                </c:pt>
                <c:pt idx="10">
                  <c:v>40487</c:v>
                </c:pt>
                <c:pt idx="11">
                  <c:v>40515</c:v>
                </c:pt>
                <c:pt idx="12">
                  <c:v>40550</c:v>
                </c:pt>
                <c:pt idx="13">
                  <c:v>40578</c:v>
                </c:pt>
                <c:pt idx="14">
                  <c:v>40606</c:v>
                </c:pt>
                <c:pt idx="15">
                  <c:v>40634</c:v>
                </c:pt>
                <c:pt idx="16">
                  <c:v>40669</c:v>
                </c:pt>
                <c:pt idx="17">
                  <c:v>40697</c:v>
                </c:pt>
                <c:pt idx="18">
                  <c:v>40725</c:v>
                </c:pt>
                <c:pt idx="19">
                  <c:v>40760</c:v>
                </c:pt>
                <c:pt idx="20">
                  <c:v>40788</c:v>
                </c:pt>
                <c:pt idx="21">
                  <c:v>40823</c:v>
                </c:pt>
                <c:pt idx="22">
                  <c:v>40851</c:v>
                </c:pt>
                <c:pt idx="23">
                  <c:v>40879</c:v>
                </c:pt>
                <c:pt idx="24">
                  <c:v>40914</c:v>
                </c:pt>
                <c:pt idx="25">
                  <c:v>40942</c:v>
                </c:pt>
                <c:pt idx="26">
                  <c:v>40970</c:v>
                </c:pt>
                <c:pt idx="27">
                  <c:v>41005</c:v>
                </c:pt>
                <c:pt idx="28">
                  <c:v>41033</c:v>
                </c:pt>
                <c:pt idx="29">
                  <c:v>41061</c:v>
                </c:pt>
                <c:pt idx="30">
                  <c:v>41096</c:v>
                </c:pt>
                <c:pt idx="31">
                  <c:v>41124</c:v>
                </c:pt>
                <c:pt idx="32">
                  <c:v>41159</c:v>
                </c:pt>
                <c:pt idx="33">
                  <c:v>41187</c:v>
                </c:pt>
                <c:pt idx="34">
                  <c:v>41215</c:v>
                </c:pt>
                <c:pt idx="35">
                  <c:v>41250</c:v>
                </c:pt>
                <c:pt idx="36">
                  <c:v>41278</c:v>
                </c:pt>
                <c:pt idx="37">
                  <c:v>41306</c:v>
                </c:pt>
                <c:pt idx="38">
                  <c:v>41334</c:v>
                </c:pt>
                <c:pt idx="39">
                  <c:v>41369</c:v>
                </c:pt>
                <c:pt idx="40">
                  <c:v>41397</c:v>
                </c:pt>
                <c:pt idx="41">
                  <c:v>41432</c:v>
                </c:pt>
                <c:pt idx="42">
                  <c:v>41460</c:v>
                </c:pt>
                <c:pt idx="43">
                  <c:v>41488</c:v>
                </c:pt>
                <c:pt idx="44">
                  <c:v>41523</c:v>
                </c:pt>
                <c:pt idx="45">
                  <c:v>41551</c:v>
                </c:pt>
                <c:pt idx="46">
                  <c:v>41579</c:v>
                </c:pt>
                <c:pt idx="47">
                  <c:v>41614</c:v>
                </c:pt>
                <c:pt idx="48">
                  <c:v>41642</c:v>
                </c:pt>
                <c:pt idx="49">
                  <c:v>41677</c:v>
                </c:pt>
                <c:pt idx="50">
                  <c:v>41705</c:v>
                </c:pt>
                <c:pt idx="51">
                  <c:v>41733</c:v>
                </c:pt>
                <c:pt idx="52">
                  <c:v>41761</c:v>
                </c:pt>
                <c:pt idx="53">
                  <c:v>41796</c:v>
                </c:pt>
                <c:pt idx="54">
                  <c:v>41824</c:v>
                </c:pt>
                <c:pt idx="55">
                  <c:v>41852</c:v>
                </c:pt>
                <c:pt idx="56">
                  <c:v>41887</c:v>
                </c:pt>
                <c:pt idx="57">
                  <c:v>41915</c:v>
                </c:pt>
                <c:pt idx="58">
                  <c:v>41950</c:v>
                </c:pt>
                <c:pt idx="59">
                  <c:v>41978</c:v>
                </c:pt>
                <c:pt idx="60">
                  <c:v>42006</c:v>
                </c:pt>
                <c:pt idx="61">
                  <c:v>42041</c:v>
                </c:pt>
                <c:pt idx="62">
                  <c:v>42069</c:v>
                </c:pt>
                <c:pt idx="63">
                  <c:v>42097</c:v>
                </c:pt>
                <c:pt idx="64">
                  <c:v>42125</c:v>
                </c:pt>
                <c:pt idx="65">
                  <c:v>42160</c:v>
                </c:pt>
                <c:pt idx="66">
                  <c:v>42188</c:v>
                </c:pt>
                <c:pt idx="67">
                  <c:v>42223</c:v>
                </c:pt>
                <c:pt idx="68">
                  <c:v>42251</c:v>
                </c:pt>
                <c:pt idx="69">
                  <c:v>42279</c:v>
                </c:pt>
                <c:pt idx="70">
                  <c:v>42314</c:v>
                </c:pt>
                <c:pt idx="71">
                  <c:v>42342</c:v>
                </c:pt>
                <c:pt idx="72">
                  <c:v>42370</c:v>
                </c:pt>
                <c:pt idx="73">
                  <c:v>42405</c:v>
                </c:pt>
                <c:pt idx="74">
                  <c:v>42433</c:v>
                </c:pt>
                <c:pt idx="75">
                  <c:v>42461</c:v>
                </c:pt>
                <c:pt idx="76">
                  <c:v>42496</c:v>
                </c:pt>
                <c:pt idx="77">
                  <c:v>42524</c:v>
                </c:pt>
                <c:pt idx="78">
                  <c:v>42552</c:v>
                </c:pt>
                <c:pt idx="79">
                  <c:v>42587</c:v>
                </c:pt>
                <c:pt idx="80">
                  <c:v>42615</c:v>
                </c:pt>
                <c:pt idx="81">
                  <c:v>42650</c:v>
                </c:pt>
                <c:pt idx="82">
                  <c:v>42678</c:v>
                </c:pt>
                <c:pt idx="83" formatCode="m/d/yyyy">
                  <c:v>42706</c:v>
                </c:pt>
              </c:numCache>
            </c:numRef>
          </c:cat>
          <c:val>
            <c:numRef>
              <c:f>Sheet1!$D$2:$D$85</c:f>
              <c:numCache>
                <c:formatCode>#,##0</c:formatCode>
                <c:ptCount val="84"/>
                <c:pt idx="0">
                  <c:v>195</c:v>
                </c:pt>
                <c:pt idx="1">
                  <c:v>157</c:v>
                </c:pt>
                <c:pt idx="2">
                  <c:v>129</c:v>
                </c:pt>
                <c:pt idx="3">
                  <c:v>126</c:v>
                </c:pt>
                <c:pt idx="4">
                  <c:v>142</c:v>
                </c:pt>
                <c:pt idx="5">
                  <c:v>165</c:v>
                </c:pt>
                <c:pt idx="6">
                  <c:v>182</c:v>
                </c:pt>
                <c:pt idx="7">
                  <c:v>199</c:v>
                </c:pt>
                <c:pt idx="8">
                  <c:v>212</c:v>
                </c:pt>
                <c:pt idx="9">
                  <c:v>230</c:v>
                </c:pt>
                <c:pt idx="10">
                  <c:v>236</c:v>
                </c:pt>
                <c:pt idx="11">
                  <c:v>222</c:v>
                </c:pt>
                <c:pt idx="12">
                  <c:v>181</c:v>
                </c:pt>
                <c:pt idx="13">
                  <c:v>145</c:v>
                </c:pt>
                <c:pt idx="14">
                  <c:v>118</c:v>
                </c:pt>
                <c:pt idx="15">
                  <c:v>110</c:v>
                </c:pt>
                <c:pt idx="16">
                  <c:v>106</c:v>
                </c:pt>
                <c:pt idx="17">
                  <c:v>120</c:v>
                </c:pt>
                <c:pt idx="18">
                  <c:v>142</c:v>
                </c:pt>
                <c:pt idx="19">
                  <c:v>155</c:v>
                </c:pt>
                <c:pt idx="20">
                  <c:v>171</c:v>
                </c:pt>
                <c:pt idx="21">
                  <c:v>194</c:v>
                </c:pt>
                <c:pt idx="22">
                  <c:v>201</c:v>
                </c:pt>
                <c:pt idx="23">
                  <c:v>203</c:v>
                </c:pt>
                <c:pt idx="24">
                  <c:v>180</c:v>
                </c:pt>
                <c:pt idx="25">
                  <c:v>157</c:v>
                </c:pt>
                <c:pt idx="26">
                  <c:v>137</c:v>
                </c:pt>
                <c:pt idx="27">
                  <c:v>137</c:v>
                </c:pt>
                <c:pt idx="28">
                  <c:v>144</c:v>
                </c:pt>
                <c:pt idx="29">
                  <c:v>155</c:v>
                </c:pt>
                <c:pt idx="30">
                  <c:v>174</c:v>
                </c:pt>
                <c:pt idx="31">
                  <c:v>187</c:v>
                </c:pt>
                <c:pt idx="32">
                  <c:v>204</c:v>
                </c:pt>
                <c:pt idx="33">
                  <c:v>220</c:v>
                </c:pt>
                <c:pt idx="34">
                  <c:v>230</c:v>
                </c:pt>
                <c:pt idx="35">
                  <c:v>228</c:v>
                </c:pt>
                <c:pt idx="36">
                  <c:v>197</c:v>
                </c:pt>
                <c:pt idx="37">
                  <c:v>165</c:v>
                </c:pt>
                <c:pt idx="38">
                  <c:v>139</c:v>
                </c:pt>
                <c:pt idx="39">
                  <c:v>123</c:v>
                </c:pt>
                <c:pt idx="40">
                  <c:v>118</c:v>
                </c:pt>
                <c:pt idx="41">
                  <c:v>137</c:v>
                </c:pt>
                <c:pt idx="42">
                  <c:v>152</c:v>
                </c:pt>
                <c:pt idx="43">
                  <c:v>164</c:v>
                </c:pt>
                <c:pt idx="44">
                  <c:v>184</c:v>
                </c:pt>
                <c:pt idx="45">
                  <c:v>202</c:v>
                </c:pt>
                <c:pt idx="46">
                  <c:v>213</c:v>
                </c:pt>
                <c:pt idx="47">
                  <c:v>200</c:v>
                </c:pt>
                <c:pt idx="48">
                  <c:v>169</c:v>
                </c:pt>
                <c:pt idx="49">
                  <c:v>124</c:v>
                </c:pt>
                <c:pt idx="50">
                  <c:v>94</c:v>
                </c:pt>
                <c:pt idx="51">
                  <c:v>82</c:v>
                </c:pt>
                <c:pt idx="52">
                  <c:v>83</c:v>
                </c:pt>
                <c:pt idx="53">
                  <c:v>104</c:v>
                </c:pt>
                <c:pt idx="54">
                  <c:v>127</c:v>
                </c:pt>
                <c:pt idx="55">
                  <c:v>145</c:v>
                </c:pt>
                <c:pt idx="56">
                  <c:v>164</c:v>
                </c:pt>
                <c:pt idx="57">
                  <c:v>176</c:v>
                </c:pt>
                <c:pt idx="58">
                  <c:v>191</c:v>
                </c:pt>
                <c:pt idx="59">
                  <c:v>173</c:v>
                </c:pt>
                <c:pt idx="60">
                  <c:v>152</c:v>
                </c:pt>
                <c:pt idx="61">
                  <c:v>130</c:v>
                </c:pt>
                <c:pt idx="62">
                  <c:v>111</c:v>
                </c:pt>
                <c:pt idx="63">
                  <c:v>117</c:v>
                </c:pt>
                <c:pt idx="64">
                  <c:v>119</c:v>
                </c:pt>
                <c:pt idx="65">
                  <c:v>142</c:v>
                </c:pt>
                <c:pt idx="66">
                  <c:v>158</c:v>
                </c:pt>
                <c:pt idx="67">
                  <c:v>176</c:v>
                </c:pt>
                <c:pt idx="68">
                  <c:v>191</c:v>
                </c:pt>
                <c:pt idx="69">
                  <c:v>206</c:v>
                </c:pt>
                <c:pt idx="70">
                  <c:v>217</c:v>
                </c:pt>
                <c:pt idx="71">
                  <c:v>203</c:v>
                </c:pt>
                <c:pt idx="72">
                  <c:v>185</c:v>
                </c:pt>
                <c:pt idx="73">
                  <c:v>151</c:v>
                </c:pt>
                <c:pt idx="74">
                  <c:v>146</c:v>
                </c:pt>
                <c:pt idx="75">
                  <c:v>149</c:v>
                </c:pt>
                <c:pt idx="76">
                  <c:v>161</c:v>
                </c:pt>
                <c:pt idx="77">
                  <c:v>183</c:v>
                </c:pt>
                <c:pt idx="78">
                  <c:v>202</c:v>
                </c:pt>
                <c:pt idx="79">
                  <c:v>215</c:v>
                </c:pt>
                <c:pt idx="80">
                  <c:v>224</c:v>
                </c:pt>
                <c:pt idx="81">
                  <c:v>240</c:v>
                </c:pt>
                <c:pt idx="82">
                  <c:v>253</c:v>
                </c:pt>
                <c:pt idx="83">
                  <c:v>256</c:v>
                </c:pt>
              </c:numCache>
            </c:numRef>
          </c:val>
          <c:extLst>
            <c:ext xmlns:c16="http://schemas.microsoft.com/office/drawing/2014/chart" uri="{C3380CC4-5D6E-409C-BE32-E72D297353CC}">
              <c16:uniqueId val="{00000002-5B39-420B-8099-FC3773F7E387}"/>
            </c:ext>
          </c:extLst>
        </c:ser>
        <c:ser>
          <c:idx val="3"/>
          <c:order val="3"/>
          <c:tx>
            <c:strRef>
              <c:f>Sheet1!$E$1</c:f>
              <c:strCache>
                <c:ptCount val="1"/>
                <c:pt idx="0">
                  <c:v>Pacific Region</c:v>
                </c:pt>
              </c:strCache>
            </c:strRef>
          </c:tx>
          <c:spPr>
            <a:solidFill>
              <a:schemeClr val="accent4"/>
            </a:solidFill>
            <a:ln w="25400">
              <a:noFill/>
            </a:ln>
            <a:effectLst/>
          </c:spPr>
          <c:cat>
            <c:numRef>
              <c:f>Sheet1!$A$2:$A$85</c:f>
              <c:numCache>
                <c:formatCode>dd\-mmm\-yy</c:formatCode>
                <c:ptCount val="84"/>
                <c:pt idx="0">
                  <c:v>40179</c:v>
                </c:pt>
                <c:pt idx="1">
                  <c:v>40214</c:v>
                </c:pt>
                <c:pt idx="2">
                  <c:v>40242</c:v>
                </c:pt>
                <c:pt idx="3">
                  <c:v>40270</c:v>
                </c:pt>
                <c:pt idx="4">
                  <c:v>40305</c:v>
                </c:pt>
                <c:pt idx="5">
                  <c:v>40333</c:v>
                </c:pt>
                <c:pt idx="6">
                  <c:v>40361</c:v>
                </c:pt>
                <c:pt idx="7">
                  <c:v>40396</c:v>
                </c:pt>
                <c:pt idx="8">
                  <c:v>40424</c:v>
                </c:pt>
                <c:pt idx="9">
                  <c:v>40452</c:v>
                </c:pt>
                <c:pt idx="10">
                  <c:v>40487</c:v>
                </c:pt>
                <c:pt idx="11">
                  <c:v>40515</c:v>
                </c:pt>
                <c:pt idx="12">
                  <c:v>40550</c:v>
                </c:pt>
                <c:pt idx="13">
                  <c:v>40578</c:v>
                </c:pt>
                <c:pt idx="14">
                  <c:v>40606</c:v>
                </c:pt>
                <c:pt idx="15">
                  <c:v>40634</c:v>
                </c:pt>
                <c:pt idx="16">
                  <c:v>40669</c:v>
                </c:pt>
                <c:pt idx="17">
                  <c:v>40697</c:v>
                </c:pt>
                <c:pt idx="18">
                  <c:v>40725</c:v>
                </c:pt>
                <c:pt idx="19">
                  <c:v>40760</c:v>
                </c:pt>
                <c:pt idx="20">
                  <c:v>40788</c:v>
                </c:pt>
                <c:pt idx="21">
                  <c:v>40823</c:v>
                </c:pt>
                <c:pt idx="22">
                  <c:v>40851</c:v>
                </c:pt>
                <c:pt idx="23">
                  <c:v>40879</c:v>
                </c:pt>
                <c:pt idx="24">
                  <c:v>40914</c:v>
                </c:pt>
                <c:pt idx="25">
                  <c:v>40942</c:v>
                </c:pt>
                <c:pt idx="26">
                  <c:v>40970</c:v>
                </c:pt>
                <c:pt idx="27">
                  <c:v>41005</c:v>
                </c:pt>
                <c:pt idx="28">
                  <c:v>41033</c:v>
                </c:pt>
                <c:pt idx="29">
                  <c:v>41061</c:v>
                </c:pt>
                <c:pt idx="30">
                  <c:v>41096</c:v>
                </c:pt>
                <c:pt idx="31">
                  <c:v>41124</c:v>
                </c:pt>
                <c:pt idx="32">
                  <c:v>41159</c:v>
                </c:pt>
                <c:pt idx="33">
                  <c:v>41187</c:v>
                </c:pt>
                <c:pt idx="34">
                  <c:v>41215</c:v>
                </c:pt>
                <c:pt idx="35">
                  <c:v>41250</c:v>
                </c:pt>
                <c:pt idx="36">
                  <c:v>41278</c:v>
                </c:pt>
                <c:pt idx="37">
                  <c:v>41306</c:v>
                </c:pt>
                <c:pt idx="38">
                  <c:v>41334</c:v>
                </c:pt>
                <c:pt idx="39">
                  <c:v>41369</c:v>
                </c:pt>
                <c:pt idx="40">
                  <c:v>41397</c:v>
                </c:pt>
                <c:pt idx="41">
                  <c:v>41432</c:v>
                </c:pt>
                <c:pt idx="42">
                  <c:v>41460</c:v>
                </c:pt>
                <c:pt idx="43">
                  <c:v>41488</c:v>
                </c:pt>
                <c:pt idx="44">
                  <c:v>41523</c:v>
                </c:pt>
                <c:pt idx="45">
                  <c:v>41551</c:v>
                </c:pt>
                <c:pt idx="46">
                  <c:v>41579</c:v>
                </c:pt>
                <c:pt idx="47">
                  <c:v>41614</c:v>
                </c:pt>
                <c:pt idx="48">
                  <c:v>41642</c:v>
                </c:pt>
                <c:pt idx="49">
                  <c:v>41677</c:v>
                </c:pt>
                <c:pt idx="50">
                  <c:v>41705</c:v>
                </c:pt>
                <c:pt idx="51">
                  <c:v>41733</c:v>
                </c:pt>
                <c:pt idx="52">
                  <c:v>41761</c:v>
                </c:pt>
                <c:pt idx="53">
                  <c:v>41796</c:v>
                </c:pt>
                <c:pt idx="54">
                  <c:v>41824</c:v>
                </c:pt>
                <c:pt idx="55">
                  <c:v>41852</c:v>
                </c:pt>
                <c:pt idx="56">
                  <c:v>41887</c:v>
                </c:pt>
                <c:pt idx="57">
                  <c:v>41915</c:v>
                </c:pt>
                <c:pt idx="58">
                  <c:v>41950</c:v>
                </c:pt>
                <c:pt idx="59">
                  <c:v>41978</c:v>
                </c:pt>
                <c:pt idx="60">
                  <c:v>42006</c:v>
                </c:pt>
                <c:pt idx="61">
                  <c:v>42041</c:v>
                </c:pt>
                <c:pt idx="62">
                  <c:v>42069</c:v>
                </c:pt>
                <c:pt idx="63">
                  <c:v>42097</c:v>
                </c:pt>
                <c:pt idx="64">
                  <c:v>42125</c:v>
                </c:pt>
                <c:pt idx="65">
                  <c:v>42160</c:v>
                </c:pt>
                <c:pt idx="66">
                  <c:v>42188</c:v>
                </c:pt>
                <c:pt idx="67">
                  <c:v>42223</c:v>
                </c:pt>
                <c:pt idx="68">
                  <c:v>42251</c:v>
                </c:pt>
                <c:pt idx="69">
                  <c:v>42279</c:v>
                </c:pt>
                <c:pt idx="70">
                  <c:v>42314</c:v>
                </c:pt>
                <c:pt idx="71">
                  <c:v>42342</c:v>
                </c:pt>
                <c:pt idx="72">
                  <c:v>42370</c:v>
                </c:pt>
                <c:pt idx="73">
                  <c:v>42405</c:v>
                </c:pt>
                <c:pt idx="74">
                  <c:v>42433</c:v>
                </c:pt>
                <c:pt idx="75">
                  <c:v>42461</c:v>
                </c:pt>
                <c:pt idx="76">
                  <c:v>42496</c:v>
                </c:pt>
                <c:pt idx="77">
                  <c:v>42524</c:v>
                </c:pt>
                <c:pt idx="78">
                  <c:v>42552</c:v>
                </c:pt>
                <c:pt idx="79">
                  <c:v>42587</c:v>
                </c:pt>
                <c:pt idx="80">
                  <c:v>42615</c:v>
                </c:pt>
                <c:pt idx="81">
                  <c:v>42650</c:v>
                </c:pt>
                <c:pt idx="82">
                  <c:v>42678</c:v>
                </c:pt>
                <c:pt idx="83" formatCode="m/d/yyyy">
                  <c:v>42706</c:v>
                </c:pt>
              </c:numCache>
            </c:numRef>
          </c:cat>
          <c:val>
            <c:numRef>
              <c:f>Sheet1!$E$2:$E$85</c:f>
              <c:numCache>
                <c:formatCode>#,##0</c:formatCode>
                <c:ptCount val="84"/>
                <c:pt idx="0">
                  <c:v>268</c:v>
                </c:pt>
                <c:pt idx="1">
                  <c:v>211</c:v>
                </c:pt>
                <c:pt idx="2">
                  <c:v>182</c:v>
                </c:pt>
                <c:pt idx="3">
                  <c:v>189</c:v>
                </c:pt>
                <c:pt idx="4">
                  <c:v>230</c:v>
                </c:pt>
                <c:pt idx="5">
                  <c:v>279</c:v>
                </c:pt>
                <c:pt idx="6">
                  <c:v>311</c:v>
                </c:pt>
                <c:pt idx="7">
                  <c:v>314</c:v>
                </c:pt>
                <c:pt idx="8">
                  <c:v>303</c:v>
                </c:pt>
                <c:pt idx="9">
                  <c:v>307</c:v>
                </c:pt>
                <c:pt idx="10">
                  <c:v>327</c:v>
                </c:pt>
                <c:pt idx="11">
                  <c:v>298</c:v>
                </c:pt>
                <c:pt idx="12">
                  <c:v>248</c:v>
                </c:pt>
                <c:pt idx="13">
                  <c:v>187</c:v>
                </c:pt>
                <c:pt idx="14">
                  <c:v>136</c:v>
                </c:pt>
                <c:pt idx="15">
                  <c:v>142</c:v>
                </c:pt>
                <c:pt idx="16">
                  <c:v>168</c:v>
                </c:pt>
                <c:pt idx="17">
                  <c:v>206</c:v>
                </c:pt>
                <c:pt idx="18">
                  <c:v>248</c:v>
                </c:pt>
                <c:pt idx="19">
                  <c:v>288</c:v>
                </c:pt>
                <c:pt idx="20">
                  <c:v>298</c:v>
                </c:pt>
                <c:pt idx="21">
                  <c:v>330</c:v>
                </c:pt>
                <c:pt idx="22">
                  <c:v>353</c:v>
                </c:pt>
                <c:pt idx="23">
                  <c:v>359</c:v>
                </c:pt>
                <c:pt idx="24">
                  <c:v>308</c:v>
                </c:pt>
                <c:pt idx="25">
                  <c:v>275</c:v>
                </c:pt>
                <c:pt idx="26">
                  <c:v>258</c:v>
                </c:pt>
                <c:pt idx="27">
                  <c:v>261</c:v>
                </c:pt>
                <c:pt idx="28">
                  <c:v>283</c:v>
                </c:pt>
                <c:pt idx="29">
                  <c:v>318</c:v>
                </c:pt>
                <c:pt idx="30">
                  <c:v>360</c:v>
                </c:pt>
                <c:pt idx="31">
                  <c:v>361</c:v>
                </c:pt>
                <c:pt idx="32">
                  <c:v>341</c:v>
                </c:pt>
                <c:pt idx="33">
                  <c:v>348</c:v>
                </c:pt>
                <c:pt idx="34">
                  <c:v>375</c:v>
                </c:pt>
                <c:pt idx="35">
                  <c:v>376</c:v>
                </c:pt>
                <c:pt idx="36">
                  <c:v>333</c:v>
                </c:pt>
                <c:pt idx="37">
                  <c:v>269</c:v>
                </c:pt>
                <c:pt idx="38">
                  <c:v>247</c:v>
                </c:pt>
                <c:pt idx="39">
                  <c:v>256</c:v>
                </c:pt>
                <c:pt idx="40">
                  <c:v>268</c:v>
                </c:pt>
                <c:pt idx="41">
                  <c:v>313</c:v>
                </c:pt>
                <c:pt idx="42">
                  <c:v>334</c:v>
                </c:pt>
                <c:pt idx="43">
                  <c:v>359</c:v>
                </c:pt>
                <c:pt idx="44">
                  <c:v>362</c:v>
                </c:pt>
                <c:pt idx="45">
                  <c:v>378</c:v>
                </c:pt>
                <c:pt idx="46">
                  <c:v>386</c:v>
                </c:pt>
                <c:pt idx="47">
                  <c:v>350</c:v>
                </c:pt>
                <c:pt idx="48">
                  <c:v>269</c:v>
                </c:pt>
                <c:pt idx="49">
                  <c:v>169</c:v>
                </c:pt>
                <c:pt idx="50">
                  <c:v>103</c:v>
                </c:pt>
                <c:pt idx="51">
                  <c:v>105</c:v>
                </c:pt>
                <c:pt idx="52">
                  <c:v>145</c:v>
                </c:pt>
                <c:pt idx="53">
                  <c:v>207</c:v>
                </c:pt>
                <c:pt idx="54">
                  <c:v>250</c:v>
                </c:pt>
                <c:pt idx="55">
                  <c:v>274</c:v>
                </c:pt>
                <c:pt idx="56">
                  <c:v>306</c:v>
                </c:pt>
                <c:pt idx="57">
                  <c:v>322</c:v>
                </c:pt>
                <c:pt idx="58">
                  <c:v>349</c:v>
                </c:pt>
                <c:pt idx="59">
                  <c:v>333</c:v>
                </c:pt>
                <c:pt idx="60">
                  <c:v>312</c:v>
                </c:pt>
                <c:pt idx="61">
                  <c:v>275</c:v>
                </c:pt>
                <c:pt idx="62">
                  <c:v>260</c:v>
                </c:pt>
                <c:pt idx="63">
                  <c:v>273</c:v>
                </c:pt>
                <c:pt idx="64">
                  <c:v>287</c:v>
                </c:pt>
                <c:pt idx="65">
                  <c:v>322</c:v>
                </c:pt>
                <c:pt idx="66">
                  <c:v>329</c:v>
                </c:pt>
                <c:pt idx="67">
                  <c:v>344</c:v>
                </c:pt>
                <c:pt idx="68">
                  <c:v>349</c:v>
                </c:pt>
                <c:pt idx="69">
                  <c:v>359</c:v>
                </c:pt>
                <c:pt idx="70">
                  <c:v>382</c:v>
                </c:pt>
                <c:pt idx="71">
                  <c:v>361</c:v>
                </c:pt>
                <c:pt idx="72">
                  <c:v>313</c:v>
                </c:pt>
                <c:pt idx="73">
                  <c:v>258</c:v>
                </c:pt>
                <c:pt idx="74">
                  <c:v>258</c:v>
                </c:pt>
                <c:pt idx="75">
                  <c:v>265</c:v>
                </c:pt>
                <c:pt idx="76">
                  <c:v>288</c:v>
                </c:pt>
                <c:pt idx="77">
                  <c:v>307</c:v>
                </c:pt>
                <c:pt idx="78">
                  <c:v>313</c:v>
                </c:pt>
                <c:pt idx="79">
                  <c:v>314</c:v>
                </c:pt>
                <c:pt idx="80">
                  <c:v>313</c:v>
                </c:pt>
                <c:pt idx="81">
                  <c:v>323</c:v>
                </c:pt>
                <c:pt idx="82">
                  <c:v>327</c:v>
                </c:pt>
                <c:pt idx="83">
                  <c:v>323</c:v>
                </c:pt>
              </c:numCache>
            </c:numRef>
          </c:val>
          <c:extLst>
            <c:ext xmlns:c16="http://schemas.microsoft.com/office/drawing/2014/chart" uri="{C3380CC4-5D6E-409C-BE32-E72D297353CC}">
              <c16:uniqueId val="{00000003-5B39-420B-8099-FC3773F7E387}"/>
            </c:ext>
          </c:extLst>
        </c:ser>
        <c:ser>
          <c:idx val="4"/>
          <c:order val="4"/>
          <c:tx>
            <c:strRef>
              <c:f>Sheet1!$F$1</c:f>
              <c:strCache>
                <c:ptCount val="1"/>
                <c:pt idx="0">
                  <c:v>South Central Region</c:v>
                </c:pt>
              </c:strCache>
            </c:strRef>
          </c:tx>
          <c:spPr>
            <a:solidFill>
              <a:schemeClr val="accent5"/>
            </a:solidFill>
            <a:ln w="25400">
              <a:noFill/>
            </a:ln>
            <a:effectLst/>
          </c:spPr>
          <c:cat>
            <c:numRef>
              <c:f>Sheet1!$A$2:$A$85</c:f>
              <c:numCache>
                <c:formatCode>dd\-mmm\-yy</c:formatCode>
                <c:ptCount val="84"/>
                <c:pt idx="0">
                  <c:v>40179</c:v>
                </c:pt>
                <c:pt idx="1">
                  <c:v>40214</c:v>
                </c:pt>
                <c:pt idx="2">
                  <c:v>40242</c:v>
                </c:pt>
                <c:pt idx="3">
                  <c:v>40270</c:v>
                </c:pt>
                <c:pt idx="4">
                  <c:v>40305</c:v>
                </c:pt>
                <c:pt idx="5">
                  <c:v>40333</c:v>
                </c:pt>
                <c:pt idx="6">
                  <c:v>40361</c:v>
                </c:pt>
                <c:pt idx="7">
                  <c:v>40396</c:v>
                </c:pt>
                <c:pt idx="8">
                  <c:v>40424</c:v>
                </c:pt>
                <c:pt idx="9">
                  <c:v>40452</c:v>
                </c:pt>
                <c:pt idx="10">
                  <c:v>40487</c:v>
                </c:pt>
                <c:pt idx="11">
                  <c:v>40515</c:v>
                </c:pt>
                <c:pt idx="12">
                  <c:v>40550</c:v>
                </c:pt>
                <c:pt idx="13">
                  <c:v>40578</c:v>
                </c:pt>
                <c:pt idx="14">
                  <c:v>40606</c:v>
                </c:pt>
                <c:pt idx="15">
                  <c:v>40634</c:v>
                </c:pt>
                <c:pt idx="16">
                  <c:v>40669</c:v>
                </c:pt>
                <c:pt idx="17">
                  <c:v>40697</c:v>
                </c:pt>
                <c:pt idx="18">
                  <c:v>40725</c:v>
                </c:pt>
                <c:pt idx="19">
                  <c:v>40760</c:v>
                </c:pt>
                <c:pt idx="20">
                  <c:v>40788</c:v>
                </c:pt>
                <c:pt idx="21">
                  <c:v>40823</c:v>
                </c:pt>
                <c:pt idx="22">
                  <c:v>40851</c:v>
                </c:pt>
                <c:pt idx="23">
                  <c:v>40879</c:v>
                </c:pt>
                <c:pt idx="24">
                  <c:v>40914</c:v>
                </c:pt>
                <c:pt idx="25">
                  <c:v>40942</c:v>
                </c:pt>
                <c:pt idx="26">
                  <c:v>40970</c:v>
                </c:pt>
                <c:pt idx="27">
                  <c:v>41005</c:v>
                </c:pt>
                <c:pt idx="28">
                  <c:v>41033</c:v>
                </c:pt>
                <c:pt idx="29">
                  <c:v>41061</c:v>
                </c:pt>
                <c:pt idx="30">
                  <c:v>41096</c:v>
                </c:pt>
                <c:pt idx="31">
                  <c:v>41124</c:v>
                </c:pt>
                <c:pt idx="32">
                  <c:v>41159</c:v>
                </c:pt>
                <c:pt idx="33">
                  <c:v>41187</c:v>
                </c:pt>
                <c:pt idx="34">
                  <c:v>41215</c:v>
                </c:pt>
                <c:pt idx="35">
                  <c:v>41250</c:v>
                </c:pt>
                <c:pt idx="36">
                  <c:v>41278</c:v>
                </c:pt>
                <c:pt idx="37">
                  <c:v>41306</c:v>
                </c:pt>
                <c:pt idx="38">
                  <c:v>41334</c:v>
                </c:pt>
                <c:pt idx="39">
                  <c:v>41369</c:v>
                </c:pt>
                <c:pt idx="40">
                  <c:v>41397</c:v>
                </c:pt>
                <c:pt idx="41">
                  <c:v>41432</c:v>
                </c:pt>
                <c:pt idx="42">
                  <c:v>41460</c:v>
                </c:pt>
                <c:pt idx="43">
                  <c:v>41488</c:v>
                </c:pt>
                <c:pt idx="44">
                  <c:v>41523</c:v>
                </c:pt>
                <c:pt idx="45">
                  <c:v>41551</c:v>
                </c:pt>
                <c:pt idx="46">
                  <c:v>41579</c:v>
                </c:pt>
                <c:pt idx="47">
                  <c:v>41614</c:v>
                </c:pt>
                <c:pt idx="48">
                  <c:v>41642</c:v>
                </c:pt>
                <c:pt idx="49">
                  <c:v>41677</c:v>
                </c:pt>
                <c:pt idx="50">
                  <c:v>41705</c:v>
                </c:pt>
                <c:pt idx="51">
                  <c:v>41733</c:v>
                </c:pt>
                <c:pt idx="52">
                  <c:v>41761</c:v>
                </c:pt>
                <c:pt idx="53">
                  <c:v>41796</c:v>
                </c:pt>
                <c:pt idx="54">
                  <c:v>41824</c:v>
                </c:pt>
                <c:pt idx="55">
                  <c:v>41852</c:v>
                </c:pt>
                <c:pt idx="56">
                  <c:v>41887</c:v>
                </c:pt>
                <c:pt idx="57">
                  <c:v>41915</c:v>
                </c:pt>
                <c:pt idx="58">
                  <c:v>41950</c:v>
                </c:pt>
                <c:pt idx="59">
                  <c:v>41978</c:v>
                </c:pt>
                <c:pt idx="60">
                  <c:v>42006</c:v>
                </c:pt>
                <c:pt idx="61">
                  <c:v>42041</c:v>
                </c:pt>
                <c:pt idx="62">
                  <c:v>42069</c:v>
                </c:pt>
                <c:pt idx="63">
                  <c:v>42097</c:v>
                </c:pt>
                <c:pt idx="64">
                  <c:v>42125</c:v>
                </c:pt>
                <c:pt idx="65">
                  <c:v>42160</c:v>
                </c:pt>
                <c:pt idx="66">
                  <c:v>42188</c:v>
                </c:pt>
                <c:pt idx="67">
                  <c:v>42223</c:v>
                </c:pt>
                <c:pt idx="68">
                  <c:v>42251</c:v>
                </c:pt>
                <c:pt idx="69">
                  <c:v>42279</c:v>
                </c:pt>
                <c:pt idx="70">
                  <c:v>42314</c:v>
                </c:pt>
                <c:pt idx="71">
                  <c:v>42342</c:v>
                </c:pt>
                <c:pt idx="72">
                  <c:v>42370</c:v>
                </c:pt>
                <c:pt idx="73">
                  <c:v>42405</c:v>
                </c:pt>
                <c:pt idx="74">
                  <c:v>42433</c:v>
                </c:pt>
                <c:pt idx="75">
                  <c:v>42461</c:v>
                </c:pt>
                <c:pt idx="76">
                  <c:v>42496</c:v>
                </c:pt>
                <c:pt idx="77">
                  <c:v>42524</c:v>
                </c:pt>
                <c:pt idx="78">
                  <c:v>42552</c:v>
                </c:pt>
                <c:pt idx="79">
                  <c:v>42587</c:v>
                </c:pt>
                <c:pt idx="80">
                  <c:v>42615</c:v>
                </c:pt>
                <c:pt idx="81">
                  <c:v>42650</c:v>
                </c:pt>
                <c:pt idx="82">
                  <c:v>42678</c:v>
                </c:pt>
                <c:pt idx="83" formatCode="m/d/yyyy">
                  <c:v>42706</c:v>
                </c:pt>
              </c:numCache>
            </c:numRef>
          </c:cat>
          <c:val>
            <c:numRef>
              <c:f>Sheet1!$F$2:$F$85</c:f>
              <c:numCache>
                <c:formatCode>#,##0</c:formatCode>
                <c:ptCount val="84"/>
                <c:pt idx="0">
                  <c:v>985</c:v>
                </c:pt>
                <c:pt idx="1">
                  <c:v>719</c:v>
                </c:pt>
                <c:pt idx="2">
                  <c:v>535</c:v>
                </c:pt>
                <c:pt idx="3">
                  <c:v>612</c:v>
                </c:pt>
                <c:pt idx="4">
                  <c:v>770</c:v>
                </c:pt>
                <c:pt idx="5">
                  <c:v>874</c:v>
                </c:pt>
                <c:pt idx="6">
                  <c:v>938</c:v>
                </c:pt>
                <c:pt idx="7">
                  <c:v>946</c:v>
                </c:pt>
                <c:pt idx="8">
                  <c:v>948</c:v>
                </c:pt>
                <c:pt idx="9">
                  <c:v>1055</c:v>
                </c:pt>
                <c:pt idx="10">
                  <c:v>1203</c:v>
                </c:pt>
                <c:pt idx="11">
                  <c:v>1208</c:v>
                </c:pt>
                <c:pt idx="12">
                  <c:v>1030</c:v>
                </c:pt>
                <c:pt idx="13">
                  <c:v>763</c:v>
                </c:pt>
                <c:pt idx="14">
                  <c:v>676</c:v>
                </c:pt>
                <c:pt idx="15">
                  <c:v>716</c:v>
                </c:pt>
                <c:pt idx="16">
                  <c:v>812</c:v>
                </c:pt>
                <c:pt idx="17">
                  <c:v>910</c:v>
                </c:pt>
                <c:pt idx="18">
                  <c:v>957</c:v>
                </c:pt>
                <c:pt idx="19">
                  <c:v>933</c:v>
                </c:pt>
                <c:pt idx="20">
                  <c:v>932</c:v>
                </c:pt>
                <c:pt idx="21">
                  <c:v>1074</c:v>
                </c:pt>
                <c:pt idx="22">
                  <c:v>1204</c:v>
                </c:pt>
                <c:pt idx="23">
                  <c:v>1224</c:v>
                </c:pt>
                <c:pt idx="24">
                  <c:v>1147</c:v>
                </c:pt>
                <c:pt idx="25">
                  <c:v>1056</c:v>
                </c:pt>
                <c:pt idx="26">
                  <c:v>934</c:v>
                </c:pt>
                <c:pt idx="27">
                  <c:v>1001</c:v>
                </c:pt>
                <c:pt idx="28">
                  <c:v>1001</c:v>
                </c:pt>
                <c:pt idx="29">
                  <c:v>1053</c:v>
                </c:pt>
                <c:pt idx="30">
                  <c:v>1079</c:v>
                </c:pt>
                <c:pt idx="31">
                  <c:v>1067</c:v>
                </c:pt>
                <c:pt idx="32">
                  <c:v>1062</c:v>
                </c:pt>
                <c:pt idx="33">
                  <c:v>1164</c:v>
                </c:pt>
                <c:pt idx="34">
                  <c:v>1240</c:v>
                </c:pt>
                <c:pt idx="35">
                  <c:v>1240</c:v>
                </c:pt>
                <c:pt idx="36">
                  <c:v>1111</c:v>
                </c:pt>
                <c:pt idx="37">
                  <c:v>954</c:v>
                </c:pt>
                <c:pt idx="38">
                  <c:v>780</c:v>
                </c:pt>
                <c:pt idx="39">
                  <c:v>654</c:v>
                </c:pt>
                <c:pt idx="40">
                  <c:v>728</c:v>
                </c:pt>
                <c:pt idx="41">
                  <c:v>877</c:v>
                </c:pt>
                <c:pt idx="42">
                  <c:v>963</c:v>
                </c:pt>
                <c:pt idx="43">
                  <c:v>1015</c:v>
                </c:pt>
                <c:pt idx="44">
                  <c:v>1067</c:v>
                </c:pt>
                <c:pt idx="45">
                  <c:v>1156</c:v>
                </c:pt>
                <c:pt idx="46">
                  <c:v>1252</c:v>
                </c:pt>
                <c:pt idx="47">
                  <c:v>1179</c:v>
                </c:pt>
                <c:pt idx="48">
                  <c:v>986</c:v>
                </c:pt>
                <c:pt idx="49">
                  <c:v>593</c:v>
                </c:pt>
                <c:pt idx="50">
                  <c:v>381</c:v>
                </c:pt>
                <c:pt idx="51">
                  <c:v>341</c:v>
                </c:pt>
                <c:pt idx="52">
                  <c:v>434</c:v>
                </c:pt>
                <c:pt idx="53">
                  <c:v>581</c:v>
                </c:pt>
                <c:pt idx="54">
                  <c:v>674</c:v>
                </c:pt>
                <c:pt idx="55">
                  <c:v>758</c:v>
                </c:pt>
                <c:pt idx="56">
                  <c:v>817</c:v>
                </c:pt>
                <c:pt idx="57">
                  <c:v>942</c:v>
                </c:pt>
                <c:pt idx="58">
                  <c:v>1119</c:v>
                </c:pt>
                <c:pt idx="59">
                  <c:v>1083</c:v>
                </c:pt>
                <c:pt idx="60">
                  <c:v>1040</c:v>
                </c:pt>
                <c:pt idx="61">
                  <c:v>791</c:v>
                </c:pt>
                <c:pt idx="62">
                  <c:v>528</c:v>
                </c:pt>
                <c:pt idx="63">
                  <c:v>588</c:v>
                </c:pt>
                <c:pt idx="64">
                  <c:v>758</c:v>
                </c:pt>
                <c:pt idx="65">
                  <c:v>946</c:v>
                </c:pt>
                <c:pt idx="66">
                  <c:v>1013</c:v>
                </c:pt>
                <c:pt idx="67">
                  <c:v>1061</c:v>
                </c:pt>
                <c:pt idx="68">
                  <c:v>1105</c:v>
                </c:pt>
                <c:pt idx="69">
                  <c:v>1222</c:v>
                </c:pt>
                <c:pt idx="70">
                  <c:v>1340</c:v>
                </c:pt>
                <c:pt idx="71">
                  <c:v>1323</c:v>
                </c:pt>
                <c:pt idx="72">
                  <c:v>1305</c:v>
                </c:pt>
                <c:pt idx="73">
                  <c:v>1096</c:v>
                </c:pt>
                <c:pt idx="74">
                  <c:v>1024</c:v>
                </c:pt>
                <c:pt idx="75">
                  <c:v>1084</c:v>
                </c:pt>
                <c:pt idx="76">
                  <c:v>1182</c:v>
                </c:pt>
                <c:pt idx="77">
                  <c:v>1244</c:v>
                </c:pt>
                <c:pt idx="78">
                  <c:v>1246</c:v>
                </c:pt>
                <c:pt idx="79">
                  <c:v>1197</c:v>
                </c:pt>
                <c:pt idx="80">
                  <c:v>1160</c:v>
                </c:pt>
                <c:pt idx="81">
                  <c:v>1212</c:v>
                </c:pt>
                <c:pt idx="82">
                  <c:v>1343</c:v>
                </c:pt>
                <c:pt idx="83">
                  <c:v>1363</c:v>
                </c:pt>
              </c:numCache>
            </c:numRef>
          </c:val>
          <c:extLst>
            <c:ext xmlns:c16="http://schemas.microsoft.com/office/drawing/2014/chart" uri="{C3380CC4-5D6E-409C-BE32-E72D297353CC}">
              <c16:uniqueId val="{00000004-5B39-420B-8099-FC3773F7E387}"/>
            </c:ext>
          </c:extLst>
        </c:ser>
        <c:dLbls>
          <c:showLegendKey val="0"/>
          <c:showVal val="0"/>
          <c:showCatName val="0"/>
          <c:showSerName val="0"/>
          <c:showPercent val="0"/>
          <c:showBubbleSize val="0"/>
        </c:dLbls>
        <c:axId val="318746368"/>
        <c:axId val="318746760"/>
      </c:areaChart>
      <c:dateAx>
        <c:axId val="318746368"/>
        <c:scaling>
          <c:orientation val="minMax"/>
        </c:scaling>
        <c:delete val="0"/>
        <c:axPos val="b"/>
        <c:numFmt formatCode="[$-409]mmm\-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8746760"/>
        <c:crosses val="autoZero"/>
        <c:auto val="1"/>
        <c:lblOffset val="100"/>
        <c:baseTimeUnit val="months"/>
      </c:dateAx>
      <c:valAx>
        <c:axId val="3187467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Estimated</a:t>
                </a:r>
                <a:r>
                  <a:rPr lang="en-US" baseline="0" dirty="0"/>
                  <a:t> Natural Gas Storage (</a:t>
                </a:r>
                <a:r>
                  <a:rPr lang="en-US" baseline="0" dirty="0" err="1"/>
                  <a:t>Bcf</a:t>
                </a:r>
                <a:r>
                  <a:rPr lang="en-US" baseline="0" dirty="0"/>
                  <a:t>)</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874636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Sheet1!$B$1</c:f>
              <c:strCache>
                <c:ptCount val="1"/>
                <c:pt idx="0">
                  <c:v>Midwest</c:v>
                </c:pt>
              </c:strCache>
            </c:strRef>
          </c:tx>
          <c:spPr>
            <a:solidFill>
              <a:schemeClr val="accent1"/>
            </a:solidFill>
            <a:ln>
              <a:noFill/>
            </a:ln>
            <a:effectLst/>
          </c:spPr>
          <c:cat>
            <c:strRef>
              <c:f>Sheet1!$A$2:$A$84</c:f>
              <c:strCache>
                <c:ptCount val="83"/>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pt idx="82">
                  <c:v>2016-11</c:v>
                </c:pt>
              </c:strCache>
            </c:strRef>
          </c:cat>
          <c:val>
            <c:numRef>
              <c:f>Sheet1!$B$2:$B$84</c:f>
              <c:numCache>
                <c:formatCode>General</c:formatCode>
                <c:ptCount val="83"/>
                <c:pt idx="0">
                  <c:v>3773000</c:v>
                </c:pt>
                <c:pt idx="1">
                  <c:v>3767000</c:v>
                </c:pt>
                <c:pt idx="2">
                  <c:v>3751000</c:v>
                </c:pt>
                <c:pt idx="3">
                  <c:v>3740000</c:v>
                </c:pt>
                <c:pt idx="4">
                  <c:v>3662000</c:v>
                </c:pt>
                <c:pt idx="5">
                  <c:v>3650000</c:v>
                </c:pt>
                <c:pt idx="6">
                  <c:v>3608000</c:v>
                </c:pt>
                <c:pt idx="7">
                  <c:v>3557000</c:v>
                </c:pt>
                <c:pt idx="8">
                  <c:v>3539000</c:v>
                </c:pt>
                <c:pt idx="9">
                  <c:v>3591000</c:v>
                </c:pt>
                <c:pt idx="10">
                  <c:v>3601000</c:v>
                </c:pt>
                <c:pt idx="11">
                  <c:v>3578000</c:v>
                </c:pt>
                <c:pt idx="12">
                  <c:v>3509000</c:v>
                </c:pt>
                <c:pt idx="13">
                  <c:v>3512000</c:v>
                </c:pt>
                <c:pt idx="14">
                  <c:v>3484000</c:v>
                </c:pt>
                <c:pt idx="15">
                  <c:v>3430000</c:v>
                </c:pt>
                <c:pt idx="16">
                  <c:v>3387000</c:v>
                </c:pt>
                <c:pt idx="17">
                  <c:v>3428000</c:v>
                </c:pt>
                <c:pt idx="18">
                  <c:v>3287000</c:v>
                </c:pt>
                <c:pt idx="19">
                  <c:v>3211000</c:v>
                </c:pt>
                <c:pt idx="20">
                  <c:v>3147000</c:v>
                </c:pt>
                <c:pt idx="21">
                  <c:v>3110000</c:v>
                </c:pt>
                <c:pt idx="22">
                  <c:v>3051000</c:v>
                </c:pt>
                <c:pt idx="23">
                  <c:v>2957000</c:v>
                </c:pt>
                <c:pt idx="24">
                  <c:v>2918000</c:v>
                </c:pt>
                <c:pt idx="25">
                  <c:v>2900000</c:v>
                </c:pt>
                <c:pt idx="26">
                  <c:v>2871000</c:v>
                </c:pt>
                <c:pt idx="27">
                  <c:v>2893000</c:v>
                </c:pt>
                <c:pt idx="28">
                  <c:v>2896000</c:v>
                </c:pt>
                <c:pt idx="29">
                  <c:v>2844000</c:v>
                </c:pt>
                <c:pt idx="30">
                  <c:v>2719000</c:v>
                </c:pt>
                <c:pt idx="31">
                  <c:v>2578000</c:v>
                </c:pt>
                <c:pt idx="32">
                  <c:v>2449000</c:v>
                </c:pt>
                <c:pt idx="33">
                  <c:v>2424000</c:v>
                </c:pt>
                <c:pt idx="34">
                  <c:v>2384000</c:v>
                </c:pt>
                <c:pt idx="35">
                  <c:v>2332000</c:v>
                </c:pt>
                <c:pt idx="36">
                  <c:v>2286000</c:v>
                </c:pt>
                <c:pt idx="37">
                  <c:v>2268000</c:v>
                </c:pt>
                <c:pt idx="38">
                  <c:v>2269000</c:v>
                </c:pt>
                <c:pt idx="39">
                  <c:v>2278000</c:v>
                </c:pt>
                <c:pt idx="40">
                  <c:v>2261000</c:v>
                </c:pt>
                <c:pt idx="41">
                  <c:v>2199000</c:v>
                </c:pt>
                <c:pt idx="42">
                  <c:v>2214000</c:v>
                </c:pt>
                <c:pt idx="43">
                  <c:v>2208000</c:v>
                </c:pt>
                <c:pt idx="44">
                  <c:v>2241000</c:v>
                </c:pt>
                <c:pt idx="45">
                  <c:v>2204000</c:v>
                </c:pt>
                <c:pt idx="46">
                  <c:v>2250000</c:v>
                </c:pt>
                <c:pt idx="47">
                  <c:v>2370000</c:v>
                </c:pt>
                <c:pt idx="48">
                  <c:v>2427000</c:v>
                </c:pt>
                <c:pt idx="49">
                  <c:v>2436000</c:v>
                </c:pt>
                <c:pt idx="50">
                  <c:v>2425000</c:v>
                </c:pt>
                <c:pt idx="51">
                  <c:v>2483000</c:v>
                </c:pt>
                <c:pt idx="52">
                  <c:v>2598000</c:v>
                </c:pt>
                <c:pt idx="53">
                  <c:v>2685000</c:v>
                </c:pt>
                <c:pt idx="54">
                  <c:v>2646000</c:v>
                </c:pt>
                <c:pt idx="55">
                  <c:v>2639000</c:v>
                </c:pt>
                <c:pt idx="56">
                  <c:v>2709000</c:v>
                </c:pt>
                <c:pt idx="57">
                  <c:v>2792000</c:v>
                </c:pt>
                <c:pt idx="58">
                  <c:v>2891000</c:v>
                </c:pt>
                <c:pt idx="59">
                  <c:v>2951000</c:v>
                </c:pt>
                <c:pt idx="60">
                  <c:v>3014000</c:v>
                </c:pt>
                <c:pt idx="61">
                  <c:v>3001000</c:v>
                </c:pt>
                <c:pt idx="62">
                  <c:v>2984000</c:v>
                </c:pt>
                <c:pt idx="63">
                  <c:v>2976000</c:v>
                </c:pt>
                <c:pt idx="64">
                  <c:v>2924000</c:v>
                </c:pt>
                <c:pt idx="65">
                  <c:v>2926000</c:v>
                </c:pt>
                <c:pt idx="66">
                  <c:v>2895000</c:v>
                </c:pt>
                <c:pt idx="67">
                  <c:v>2864000</c:v>
                </c:pt>
                <c:pt idx="68">
                  <c:v>2848000</c:v>
                </c:pt>
                <c:pt idx="69">
                  <c:v>2930000</c:v>
                </c:pt>
                <c:pt idx="70">
                  <c:v>2930000</c:v>
                </c:pt>
                <c:pt idx="71">
                  <c:v>2226000</c:v>
                </c:pt>
                <c:pt idx="72">
                  <c:v>2266000</c:v>
                </c:pt>
                <c:pt idx="73">
                  <c:v>2237000</c:v>
                </c:pt>
                <c:pt idx="74">
                  <c:v>2205000</c:v>
                </c:pt>
                <c:pt idx="75">
                  <c:v>2170000</c:v>
                </c:pt>
                <c:pt idx="76">
                  <c:v>2125000</c:v>
                </c:pt>
                <c:pt idx="77">
                  <c:v>2097000</c:v>
                </c:pt>
                <c:pt idx="78">
                  <c:v>2064000</c:v>
                </c:pt>
                <c:pt idx="79">
                  <c:v>2054000</c:v>
                </c:pt>
                <c:pt idx="80">
                  <c:v>2071000</c:v>
                </c:pt>
                <c:pt idx="81">
                  <c:v>2068000</c:v>
                </c:pt>
                <c:pt idx="82">
                  <c:v>2025000</c:v>
                </c:pt>
              </c:numCache>
            </c:numRef>
          </c:val>
          <c:extLst>
            <c:ext xmlns:c16="http://schemas.microsoft.com/office/drawing/2014/chart" uri="{C3380CC4-5D6E-409C-BE32-E72D297353CC}">
              <c16:uniqueId val="{00000000-3B08-4A70-B3CA-E845F129B88A}"/>
            </c:ext>
          </c:extLst>
        </c:ser>
        <c:ser>
          <c:idx val="1"/>
          <c:order val="1"/>
          <c:tx>
            <c:strRef>
              <c:f>Sheet1!$C$1</c:f>
              <c:strCache>
                <c:ptCount val="1"/>
                <c:pt idx="0">
                  <c:v>Northeast</c:v>
                </c:pt>
              </c:strCache>
            </c:strRef>
          </c:tx>
          <c:spPr>
            <a:solidFill>
              <a:schemeClr val="accent2"/>
            </a:solidFill>
            <a:ln>
              <a:noFill/>
            </a:ln>
            <a:effectLst/>
          </c:spPr>
          <c:cat>
            <c:strRef>
              <c:f>Sheet1!$A$2:$A$84</c:f>
              <c:strCache>
                <c:ptCount val="83"/>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pt idx="82">
                  <c:v>2016-11</c:v>
                </c:pt>
              </c:strCache>
            </c:strRef>
          </c:cat>
          <c:val>
            <c:numRef>
              <c:f>Sheet1!$C$2:$C$84</c:f>
              <c:numCache>
                <c:formatCode>General</c:formatCode>
                <c:ptCount val="83"/>
                <c:pt idx="0">
                  <c:v>12451000</c:v>
                </c:pt>
                <c:pt idx="1">
                  <c:v>12398000</c:v>
                </c:pt>
                <c:pt idx="2">
                  <c:v>12533000</c:v>
                </c:pt>
                <c:pt idx="3">
                  <c:v>12508000</c:v>
                </c:pt>
                <c:pt idx="4">
                  <c:v>12373000</c:v>
                </c:pt>
                <c:pt idx="5">
                  <c:v>12010000</c:v>
                </c:pt>
                <c:pt idx="6">
                  <c:v>11126000</c:v>
                </c:pt>
                <c:pt idx="7">
                  <c:v>10780000</c:v>
                </c:pt>
                <c:pt idx="8">
                  <c:v>10929000</c:v>
                </c:pt>
                <c:pt idx="9">
                  <c:v>11540000</c:v>
                </c:pt>
                <c:pt idx="10">
                  <c:v>11341000</c:v>
                </c:pt>
                <c:pt idx="11">
                  <c:v>11119000</c:v>
                </c:pt>
                <c:pt idx="12">
                  <c:v>10456000</c:v>
                </c:pt>
                <c:pt idx="13">
                  <c:v>10043000</c:v>
                </c:pt>
                <c:pt idx="14">
                  <c:v>10071000</c:v>
                </c:pt>
                <c:pt idx="15">
                  <c:v>9845000</c:v>
                </c:pt>
                <c:pt idx="16">
                  <c:v>9755000</c:v>
                </c:pt>
                <c:pt idx="17">
                  <c:v>9757000</c:v>
                </c:pt>
                <c:pt idx="18">
                  <c:v>9569000</c:v>
                </c:pt>
                <c:pt idx="19">
                  <c:v>9438000</c:v>
                </c:pt>
                <c:pt idx="20">
                  <c:v>9317000</c:v>
                </c:pt>
                <c:pt idx="21">
                  <c:v>9595000</c:v>
                </c:pt>
                <c:pt idx="22">
                  <c:v>9539000</c:v>
                </c:pt>
                <c:pt idx="23">
                  <c:v>9270000</c:v>
                </c:pt>
                <c:pt idx="24">
                  <c:v>9160000</c:v>
                </c:pt>
                <c:pt idx="25">
                  <c:v>9225000</c:v>
                </c:pt>
                <c:pt idx="26">
                  <c:v>9187000</c:v>
                </c:pt>
                <c:pt idx="27">
                  <c:v>9002000</c:v>
                </c:pt>
                <c:pt idx="28">
                  <c:v>8809000</c:v>
                </c:pt>
                <c:pt idx="29">
                  <c:v>8663000</c:v>
                </c:pt>
                <c:pt idx="30">
                  <c:v>8107000</c:v>
                </c:pt>
                <c:pt idx="31">
                  <c:v>7799000</c:v>
                </c:pt>
                <c:pt idx="32">
                  <c:v>7568000</c:v>
                </c:pt>
                <c:pt idx="33">
                  <c:v>7589000</c:v>
                </c:pt>
                <c:pt idx="34">
                  <c:v>7546000</c:v>
                </c:pt>
                <c:pt idx="35">
                  <c:v>7979000</c:v>
                </c:pt>
                <c:pt idx="36">
                  <c:v>7274000</c:v>
                </c:pt>
                <c:pt idx="37">
                  <c:v>7276000</c:v>
                </c:pt>
                <c:pt idx="38">
                  <c:v>7742000</c:v>
                </c:pt>
                <c:pt idx="39">
                  <c:v>7655000</c:v>
                </c:pt>
                <c:pt idx="40">
                  <c:v>7656000</c:v>
                </c:pt>
                <c:pt idx="41">
                  <c:v>7591000</c:v>
                </c:pt>
                <c:pt idx="42">
                  <c:v>7319000</c:v>
                </c:pt>
                <c:pt idx="43">
                  <c:v>7774000</c:v>
                </c:pt>
                <c:pt idx="44">
                  <c:v>8190000</c:v>
                </c:pt>
                <c:pt idx="45">
                  <c:v>8599000</c:v>
                </c:pt>
                <c:pt idx="46">
                  <c:v>9339000</c:v>
                </c:pt>
                <c:pt idx="47">
                  <c:v>8555000</c:v>
                </c:pt>
                <c:pt idx="48">
                  <c:v>5314000</c:v>
                </c:pt>
                <c:pt idx="49">
                  <c:v>5335000</c:v>
                </c:pt>
                <c:pt idx="50">
                  <c:v>5207000</c:v>
                </c:pt>
                <c:pt idx="51">
                  <c:v>6169000</c:v>
                </c:pt>
                <c:pt idx="52">
                  <c:v>6378000</c:v>
                </c:pt>
                <c:pt idx="53">
                  <c:v>6578000</c:v>
                </c:pt>
                <c:pt idx="54">
                  <c:v>6732000</c:v>
                </c:pt>
                <c:pt idx="55">
                  <c:v>7014000</c:v>
                </c:pt>
                <c:pt idx="56">
                  <c:v>7459000</c:v>
                </c:pt>
                <c:pt idx="57">
                  <c:v>8000000</c:v>
                </c:pt>
                <c:pt idx="58">
                  <c:v>9582000</c:v>
                </c:pt>
                <c:pt idx="59">
                  <c:v>9232000</c:v>
                </c:pt>
                <c:pt idx="60">
                  <c:v>9159000</c:v>
                </c:pt>
                <c:pt idx="61">
                  <c:v>6340000</c:v>
                </c:pt>
                <c:pt idx="62">
                  <c:v>6809000</c:v>
                </c:pt>
                <c:pt idx="63">
                  <c:v>6825000</c:v>
                </c:pt>
                <c:pt idx="64">
                  <c:v>7272000</c:v>
                </c:pt>
                <c:pt idx="65">
                  <c:v>7342000</c:v>
                </c:pt>
                <c:pt idx="66">
                  <c:v>7296000</c:v>
                </c:pt>
                <c:pt idx="67">
                  <c:v>7503000</c:v>
                </c:pt>
                <c:pt idx="68">
                  <c:v>8063000</c:v>
                </c:pt>
                <c:pt idx="69">
                  <c:v>8806000</c:v>
                </c:pt>
                <c:pt idx="70">
                  <c:v>9750000</c:v>
                </c:pt>
                <c:pt idx="71">
                  <c:v>9733000</c:v>
                </c:pt>
                <c:pt idx="72">
                  <c:v>9534000</c:v>
                </c:pt>
                <c:pt idx="73">
                  <c:v>9207000</c:v>
                </c:pt>
                <c:pt idx="74">
                  <c:v>9151000</c:v>
                </c:pt>
                <c:pt idx="75">
                  <c:v>9084000</c:v>
                </c:pt>
                <c:pt idx="76">
                  <c:v>9178000</c:v>
                </c:pt>
                <c:pt idx="77">
                  <c:v>9098000</c:v>
                </c:pt>
                <c:pt idx="78">
                  <c:v>8927000</c:v>
                </c:pt>
                <c:pt idx="79">
                  <c:v>12761000</c:v>
                </c:pt>
                <c:pt idx="80">
                  <c:v>12701000</c:v>
                </c:pt>
                <c:pt idx="81">
                  <c:v>12819000</c:v>
                </c:pt>
                <c:pt idx="82">
                  <c:v>8995000</c:v>
                </c:pt>
              </c:numCache>
            </c:numRef>
          </c:val>
          <c:extLst>
            <c:ext xmlns:c16="http://schemas.microsoft.com/office/drawing/2014/chart" uri="{C3380CC4-5D6E-409C-BE32-E72D297353CC}">
              <c16:uniqueId val="{00000001-3B08-4A70-B3CA-E845F129B88A}"/>
            </c:ext>
          </c:extLst>
        </c:ser>
        <c:ser>
          <c:idx val="2"/>
          <c:order val="2"/>
          <c:tx>
            <c:strRef>
              <c:f>Sheet1!$D$1</c:f>
              <c:strCache>
                <c:ptCount val="1"/>
                <c:pt idx="0">
                  <c:v>South</c:v>
                </c:pt>
              </c:strCache>
            </c:strRef>
          </c:tx>
          <c:spPr>
            <a:solidFill>
              <a:schemeClr val="accent3"/>
            </a:solidFill>
            <a:ln w="25400">
              <a:noFill/>
            </a:ln>
            <a:effectLst/>
          </c:spPr>
          <c:cat>
            <c:strRef>
              <c:f>Sheet1!$A$2:$A$84</c:f>
              <c:strCache>
                <c:ptCount val="83"/>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pt idx="82">
                  <c:v>2016-11</c:v>
                </c:pt>
              </c:strCache>
            </c:strRef>
          </c:cat>
          <c:val>
            <c:numRef>
              <c:f>Sheet1!$D$2:$D$84</c:f>
              <c:numCache>
                <c:formatCode>General</c:formatCode>
                <c:ptCount val="83"/>
                <c:pt idx="0">
                  <c:v>19462000</c:v>
                </c:pt>
                <c:pt idx="1">
                  <c:v>19979000</c:v>
                </c:pt>
                <c:pt idx="2">
                  <c:v>19464000</c:v>
                </c:pt>
                <c:pt idx="3">
                  <c:v>19216000</c:v>
                </c:pt>
                <c:pt idx="4">
                  <c:v>18889000</c:v>
                </c:pt>
                <c:pt idx="5">
                  <c:v>18362000</c:v>
                </c:pt>
                <c:pt idx="6">
                  <c:v>17995000</c:v>
                </c:pt>
                <c:pt idx="7">
                  <c:v>18288000</c:v>
                </c:pt>
                <c:pt idx="8">
                  <c:v>19149000</c:v>
                </c:pt>
                <c:pt idx="9">
                  <c:v>19052000</c:v>
                </c:pt>
                <c:pt idx="10">
                  <c:v>19264000</c:v>
                </c:pt>
                <c:pt idx="11">
                  <c:v>18131000</c:v>
                </c:pt>
                <c:pt idx="12">
                  <c:v>18118000</c:v>
                </c:pt>
                <c:pt idx="13">
                  <c:v>18088000</c:v>
                </c:pt>
                <c:pt idx="14">
                  <c:v>17596000</c:v>
                </c:pt>
                <c:pt idx="15">
                  <c:v>17656000</c:v>
                </c:pt>
                <c:pt idx="16">
                  <c:v>17810000</c:v>
                </c:pt>
                <c:pt idx="17">
                  <c:v>19186000</c:v>
                </c:pt>
                <c:pt idx="18">
                  <c:v>18945000</c:v>
                </c:pt>
                <c:pt idx="19">
                  <c:v>18837000</c:v>
                </c:pt>
                <c:pt idx="20">
                  <c:v>18936000</c:v>
                </c:pt>
                <c:pt idx="21">
                  <c:v>19098000</c:v>
                </c:pt>
                <c:pt idx="22">
                  <c:v>19314000</c:v>
                </c:pt>
                <c:pt idx="23">
                  <c:v>19332000</c:v>
                </c:pt>
                <c:pt idx="24">
                  <c:v>19236000</c:v>
                </c:pt>
                <c:pt idx="25">
                  <c:v>19013000</c:v>
                </c:pt>
                <c:pt idx="26">
                  <c:v>18999000</c:v>
                </c:pt>
                <c:pt idx="27">
                  <c:v>19063000</c:v>
                </c:pt>
                <c:pt idx="28">
                  <c:v>18884000</c:v>
                </c:pt>
                <c:pt idx="29">
                  <c:v>18521000</c:v>
                </c:pt>
                <c:pt idx="30">
                  <c:v>18939000</c:v>
                </c:pt>
                <c:pt idx="31">
                  <c:v>18116000</c:v>
                </c:pt>
                <c:pt idx="32">
                  <c:v>18168000</c:v>
                </c:pt>
                <c:pt idx="33">
                  <c:v>18150000</c:v>
                </c:pt>
                <c:pt idx="34">
                  <c:v>18135000</c:v>
                </c:pt>
                <c:pt idx="35">
                  <c:v>18485000</c:v>
                </c:pt>
                <c:pt idx="36">
                  <c:v>18363000</c:v>
                </c:pt>
                <c:pt idx="37">
                  <c:v>18121000</c:v>
                </c:pt>
                <c:pt idx="38">
                  <c:v>18329000</c:v>
                </c:pt>
                <c:pt idx="39">
                  <c:v>18130000</c:v>
                </c:pt>
                <c:pt idx="40">
                  <c:v>18153000</c:v>
                </c:pt>
                <c:pt idx="41">
                  <c:v>18146000</c:v>
                </c:pt>
                <c:pt idx="42">
                  <c:v>17859000</c:v>
                </c:pt>
                <c:pt idx="43">
                  <c:v>17643000</c:v>
                </c:pt>
                <c:pt idx="44">
                  <c:v>17265000</c:v>
                </c:pt>
                <c:pt idx="45">
                  <c:v>17255000</c:v>
                </c:pt>
                <c:pt idx="46">
                  <c:v>17302000</c:v>
                </c:pt>
                <c:pt idx="47">
                  <c:v>17156000</c:v>
                </c:pt>
                <c:pt idx="48">
                  <c:v>15103000</c:v>
                </c:pt>
                <c:pt idx="49">
                  <c:v>15849000</c:v>
                </c:pt>
                <c:pt idx="50">
                  <c:v>15752000</c:v>
                </c:pt>
                <c:pt idx="51">
                  <c:v>14796000</c:v>
                </c:pt>
                <c:pt idx="52">
                  <c:v>15613000</c:v>
                </c:pt>
                <c:pt idx="53">
                  <c:v>15751000</c:v>
                </c:pt>
                <c:pt idx="54">
                  <c:v>15369000</c:v>
                </c:pt>
                <c:pt idx="55">
                  <c:v>15457000</c:v>
                </c:pt>
                <c:pt idx="56">
                  <c:v>15542000</c:v>
                </c:pt>
                <c:pt idx="57">
                  <c:v>15687000</c:v>
                </c:pt>
                <c:pt idx="58">
                  <c:v>15879000</c:v>
                </c:pt>
                <c:pt idx="59">
                  <c:v>16231000</c:v>
                </c:pt>
                <c:pt idx="60">
                  <c:v>15949000</c:v>
                </c:pt>
                <c:pt idx="61">
                  <c:v>14795000</c:v>
                </c:pt>
                <c:pt idx="62">
                  <c:v>15147000</c:v>
                </c:pt>
                <c:pt idx="63">
                  <c:v>15150000</c:v>
                </c:pt>
                <c:pt idx="64">
                  <c:v>15047000</c:v>
                </c:pt>
                <c:pt idx="65">
                  <c:v>15625000</c:v>
                </c:pt>
                <c:pt idx="66">
                  <c:v>15384000</c:v>
                </c:pt>
                <c:pt idx="67">
                  <c:v>15419000</c:v>
                </c:pt>
                <c:pt idx="68">
                  <c:v>15968000</c:v>
                </c:pt>
                <c:pt idx="69">
                  <c:v>16187000</c:v>
                </c:pt>
                <c:pt idx="70">
                  <c:v>15726000</c:v>
                </c:pt>
                <c:pt idx="71">
                  <c:v>15916000</c:v>
                </c:pt>
                <c:pt idx="72">
                  <c:v>15587000</c:v>
                </c:pt>
                <c:pt idx="73">
                  <c:v>15519000</c:v>
                </c:pt>
                <c:pt idx="74">
                  <c:v>15465000</c:v>
                </c:pt>
                <c:pt idx="75">
                  <c:v>15677000</c:v>
                </c:pt>
                <c:pt idx="76">
                  <c:v>15924000</c:v>
                </c:pt>
                <c:pt idx="77">
                  <c:v>15854000</c:v>
                </c:pt>
                <c:pt idx="78">
                  <c:v>15606000</c:v>
                </c:pt>
                <c:pt idx="79">
                  <c:v>15383000</c:v>
                </c:pt>
                <c:pt idx="80">
                  <c:v>15321000</c:v>
                </c:pt>
                <c:pt idx="81">
                  <c:v>15223000</c:v>
                </c:pt>
                <c:pt idx="82">
                  <c:v>15374000</c:v>
                </c:pt>
              </c:numCache>
            </c:numRef>
          </c:val>
          <c:extLst>
            <c:ext xmlns:c16="http://schemas.microsoft.com/office/drawing/2014/chart" uri="{C3380CC4-5D6E-409C-BE32-E72D297353CC}">
              <c16:uniqueId val="{00000002-3B08-4A70-B3CA-E845F129B88A}"/>
            </c:ext>
          </c:extLst>
        </c:ser>
        <c:ser>
          <c:idx val="3"/>
          <c:order val="3"/>
          <c:tx>
            <c:strRef>
              <c:f>Sheet1!$E$1</c:f>
              <c:strCache>
                <c:ptCount val="1"/>
                <c:pt idx="0">
                  <c:v>West</c:v>
                </c:pt>
              </c:strCache>
            </c:strRef>
          </c:tx>
          <c:spPr>
            <a:solidFill>
              <a:schemeClr val="accent4"/>
            </a:solidFill>
            <a:ln w="25400">
              <a:noFill/>
            </a:ln>
            <a:effectLst/>
          </c:spPr>
          <c:cat>
            <c:strRef>
              <c:f>Sheet1!$A$2:$A$84</c:f>
              <c:strCache>
                <c:ptCount val="83"/>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pt idx="82">
                  <c:v>2016-11</c:v>
                </c:pt>
              </c:strCache>
            </c:strRef>
          </c:cat>
          <c:val>
            <c:numRef>
              <c:f>Sheet1!$E$2:$E$84</c:f>
              <c:numCache>
                <c:formatCode>General</c:formatCode>
                <c:ptCount val="83"/>
                <c:pt idx="0">
                  <c:v>3142000</c:v>
                </c:pt>
                <c:pt idx="1">
                  <c:v>3299000</c:v>
                </c:pt>
                <c:pt idx="2">
                  <c:v>3628000</c:v>
                </c:pt>
                <c:pt idx="3">
                  <c:v>3653000</c:v>
                </c:pt>
                <c:pt idx="4">
                  <c:v>3620000</c:v>
                </c:pt>
                <c:pt idx="5">
                  <c:v>3717000</c:v>
                </c:pt>
                <c:pt idx="6">
                  <c:v>3943000</c:v>
                </c:pt>
                <c:pt idx="7">
                  <c:v>3804000</c:v>
                </c:pt>
                <c:pt idx="8">
                  <c:v>3750000</c:v>
                </c:pt>
                <c:pt idx="9">
                  <c:v>3872000</c:v>
                </c:pt>
                <c:pt idx="10">
                  <c:v>3815000</c:v>
                </c:pt>
                <c:pt idx="11">
                  <c:v>3897000</c:v>
                </c:pt>
                <c:pt idx="12">
                  <c:v>3829000</c:v>
                </c:pt>
                <c:pt idx="13">
                  <c:v>3730000</c:v>
                </c:pt>
                <c:pt idx="14">
                  <c:v>3667000</c:v>
                </c:pt>
                <c:pt idx="15">
                  <c:v>3487000</c:v>
                </c:pt>
                <c:pt idx="16">
                  <c:v>3356000</c:v>
                </c:pt>
                <c:pt idx="17">
                  <c:v>3463000</c:v>
                </c:pt>
                <c:pt idx="18">
                  <c:v>3561000</c:v>
                </c:pt>
                <c:pt idx="19">
                  <c:v>3585000</c:v>
                </c:pt>
                <c:pt idx="20">
                  <c:v>3647000</c:v>
                </c:pt>
                <c:pt idx="21">
                  <c:v>3926000</c:v>
                </c:pt>
                <c:pt idx="22">
                  <c:v>4028000</c:v>
                </c:pt>
                <c:pt idx="23">
                  <c:v>3798000</c:v>
                </c:pt>
                <c:pt idx="24">
                  <c:v>3757000</c:v>
                </c:pt>
                <c:pt idx="25">
                  <c:v>3664000</c:v>
                </c:pt>
                <c:pt idx="26">
                  <c:v>3946000</c:v>
                </c:pt>
                <c:pt idx="27">
                  <c:v>3877000</c:v>
                </c:pt>
                <c:pt idx="28">
                  <c:v>3788000</c:v>
                </c:pt>
                <c:pt idx="29">
                  <c:v>4178000</c:v>
                </c:pt>
                <c:pt idx="30">
                  <c:v>4145000</c:v>
                </c:pt>
                <c:pt idx="31">
                  <c:v>4460000</c:v>
                </c:pt>
                <c:pt idx="32">
                  <c:v>4483000</c:v>
                </c:pt>
                <c:pt idx="33">
                  <c:v>4423000</c:v>
                </c:pt>
                <c:pt idx="34">
                  <c:v>4393000</c:v>
                </c:pt>
                <c:pt idx="35">
                  <c:v>3924000</c:v>
                </c:pt>
                <c:pt idx="36">
                  <c:v>3832000</c:v>
                </c:pt>
                <c:pt idx="37">
                  <c:v>3984000</c:v>
                </c:pt>
                <c:pt idx="38">
                  <c:v>4271000</c:v>
                </c:pt>
                <c:pt idx="39">
                  <c:v>3960000</c:v>
                </c:pt>
                <c:pt idx="40">
                  <c:v>3867000</c:v>
                </c:pt>
                <c:pt idx="41">
                  <c:v>3785000</c:v>
                </c:pt>
                <c:pt idx="42">
                  <c:v>3810000</c:v>
                </c:pt>
                <c:pt idx="43">
                  <c:v>4072000</c:v>
                </c:pt>
                <c:pt idx="44">
                  <c:v>4045000</c:v>
                </c:pt>
                <c:pt idx="45">
                  <c:v>4002000</c:v>
                </c:pt>
                <c:pt idx="46">
                  <c:v>4064000</c:v>
                </c:pt>
                <c:pt idx="47">
                  <c:v>3980000</c:v>
                </c:pt>
                <c:pt idx="48">
                  <c:v>3452000</c:v>
                </c:pt>
                <c:pt idx="49">
                  <c:v>3286000</c:v>
                </c:pt>
                <c:pt idx="50">
                  <c:v>3806000</c:v>
                </c:pt>
                <c:pt idx="51">
                  <c:v>3878000</c:v>
                </c:pt>
                <c:pt idx="52">
                  <c:v>3714000</c:v>
                </c:pt>
                <c:pt idx="53">
                  <c:v>3716000</c:v>
                </c:pt>
                <c:pt idx="54">
                  <c:v>3448000</c:v>
                </c:pt>
                <c:pt idx="55">
                  <c:v>3379000</c:v>
                </c:pt>
                <c:pt idx="56">
                  <c:v>3175000</c:v>
                </c:pt>
                <c:pt idx="57">
                  <c:v>3323000</c:v>
                </c:pt>
                <c:pt idx="58">
                  <c:v>3318000</c:v>
                </c:pt>
                <c:pt idx="59">
                  <c:v>3116000</c:v>
                </c:pt>
                <c:pt idx="60">
                  <c:v>2998000</c:v>
                </c:pt>
                <c:pt idx="61">
                  <c:v>3258000</c:v>
                </c:pt>
                <c:pt idx="62">
                  <c:v>3510000</c:v>
                </c:pt>
                <c:pt idx="63">
                  <c:v>3587000</c:v>
                </c:pt>
                <c:pt idx="64">
                  <c:v>3542000</c:v>
                </c:pt>
                <c:pt idx="65">
                  <c:v>3533000</c:v>
                </c:pt>
                <c:pt idx="66">
                  <c:v>3338000</c:v>
                </c:pt>
                <c:pt idx="67">
                  <c:v>3118000</c:v>
                </c:pt>
                <c:pt idx="68">
                  <c:v>3282000</c:v>
                </c:pt>
                <c:pt idx="69">
                  <c:v>3363000</c:v>
                </c:pt>
                <c:pt idx="70">
                  <c:v>3431000</c:v>
                </c:pt>
                <c:pt idx="71">
                  <c:v>3352000</c:v>
                </c:pt>
                <c:pt idx="72">
                  <c:v>3278000</c:v>
                </c:pt>
                <c:pt idx="73">
                  <c:v>3140000</c:v>
                </c:pt>
                <c:pt idx="74">
                  <c:v>3100000</c:v>
                </c:pt>
                <c:pt idx="75">
                  <c:v>3122000</c:v>
                </c:pt>
                <c:pt idx="76">
                  <c:v>3093000</c:v>
                </c:pt>
                <c:pt idx="77">
                  <c:v>3065000</c:v>
                </c:pt>
                <c:pt idx="78">
                  <c:v>3052000</c:v>
                </c:pt>
                <c:pt idx="79">
                  <c:v>2981000</c:v>
                </c:pt>
                <c:pt idx="80">
                  <c:v>3044000</c:v>
                </c:pt>
                <c:pt idx="81">
                  <c:v>2935000</c:v>
                </c:pt>
                <c:pt idx="82">
                  <c:v>2912000</c:v>
                </c:pt>
              </c:numCache>
            </c:numRef>
          </c:val>
          <c:extLst>
            <c:ext xmlns:c16="http://schemas.microsoft.com/office/drawing/2014/chart" uri="{C3380CC4-5D6E-409C-BE32-E72D297353CC}">
              <c16:uniqueId val="{00000003-3B08-4A70-B3CA-E845F129B88A}"/>
            </c:ext>
          </c:extLst>
        </c:ser>
        <c:dLbls>
          <c:showLegendKey val="0"/>
          <c:showVal val="0"/>
          <c:showCatName val="0"/>
          <c:showSerName val="0"/>
          <c:showPercent val="0"/>
          <c:showBubbleSize val="0"/>
        </c:dLbls>
        <c:axId val="318747544"/>
        <c:axId val="318747936"/>
      </c:areaChart>
      <c:catAx>
        <c:axId val="31874754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8747936"/>
        <c:crosses val="autoZero"/>
        <c:auto val="1"/>
        <c:lblAlgn val="ctr"/>
        <c:lblOffset val="100"/>
        <c:noMultiLvlLbl val="0"/>
      </c:catAx>
      <c:valAx>
        <c:axId val="318747936"/>
        <c:scaling>
          <c:orientation val="minMax"/>
          <c:max val="400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U.S.</a:t>
                </a:r>
                <a:r>
                  <a:rPr lang="en-US" baseline="0" dirty="0"/>
                  <a:t> Petroleum Product Stockpiles (</a:t>
                </a:r>
                <a:r>
                  <a:rPr lang="en-US" baseline="0" dirty="0" err="1"/>
                  <a:t>MMBBl</a:t>
                </a:r>
                <a:r>
                  <a:rPr lang="en-US" baseline="0" dirty="0"/>
                  <a:t>)</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8747544"/>
        <c:crosses val="autoZero"/>
        <c:crossBetween val="midCat"/>
        <c:dispUnits>
          <c:builtInUnit val="millions"/>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Coal</c:v>
                </c:pt>
              </c:strCache>
            </c:strRef>
          </c:tx>
          <c:spPr>
            <a:solidFill>
              <a:schemeClr val="accent1"/>
            </a:solidFill>
            <a:ln w="19050">
              <a:solidFill>
                <a:schemeClr val="lt1"/>
              </a:solidFill>
            </a:ln>
            <a:effectLst/>
          </c:spPr>
          <c:invertIfNegative val="0"/>
          <c:cat>
            <c:strRef>
              <c:f>Sheet1!$A$2:$A$8</c:f>
              <c:strCache>
                <c:ptCount val="7"/>
                <c:pt idx="0">
                  <c:v>Pre-1960s</c:v>
                </c:pt>
                <c:pt idx="1">
                  <c:v>1960s</c:v>
                </c:pt>
                <c:pt idx="2">
                  <c:v>1970s</c:v>
                </c:pt>
                <c:pt idx="3">
                  <c:v>1980s</c:v>
                </c:pt>
                <c:pt idx="4">
                  <c:v>1990s</c:v>
                </c:pt>
                <c:pt idx="5">
                  <c:v>2000s</c:v>
                </c:pt>
                <c:pt idx="6">
                  <c:v>2010s</c:v>
                </c:pt>
              </c:strCache>
            </c:strRef>
          </c:cat>
          <c:val>
            <c:numRef>
              <c:f>Sheet1!$B$2:$B$8</c:f>
              <c:numCache>
                <c:formatCode>General</c:formatCode>
                <c:ptCount val="7"/>
                <c:pt idx="0">
                  <c:v>17787.999999999989</c:v>
                </c:pt>
                <c:pt idx="1">
                  <c:v>41585.499999999993</c:v>
                </c:pt>
                <c:pt idx="2">
                  <c:v>114591.59999999996</c:v>
                </c:pt>
                <c:pt idx="3">
                  <c:v>75913.100000000006</c:v>
                </c:pt>
                <c:pt idx="4">
                  <c:v>11482.099999999997</c:v>
                </c:pt>
                <c:pt idx="5">
                  <c:v>7803</c:v>
                </c:pt>
                <c:pt idx="6">
                  <c:v>16687.78</c:v>
                </c:pt>
              </c:numCache>
            </c:numRef>
          </c:val>
          <c:extLst>
            <c:ext xmlns:c16="http://schemas.microsoft.com/office/drawing/2014/chart" uri="{C3380CC4-5D6E-409C-BE32-E72D297353CC}">
              <c16:uniqueId val="{00000000-42D4-43A4-BB11-C738C30ABE41}"/>
            </c:ext>
          </c:extLst>
        </c:ser>
        <c:ser>
          <c:idx val="1"/>
          <c:order val="1"/>
          <c:tx>
            <c:strRef>
              <c:f>Sheet1!$C$1</c:f>
              <c:strCache>
                <c:ptCount val="1"/>
                <c:pt idx="0">
                  <c:v>Gas</c:v>
                </c:pt>
              </c:strCache>
            </c:strRef>
          </c:tx>
          <c:spPr>
            <a:solidFill>
              <a:schemeClr val="accent2"/>
            </a:solidFill>
            <a:ln w="19050">
              <a:solidFill>
                <a:schemeClr val="lt1"/>
              </a:solidFill>
            </a:ln>
            <a:effectLst/>
          </c:spPr>
          <c:invertIfNegative val="0"/>
          <c:cat>
            <c:strRef>
              <c:f>Sheet1!$A$2:$A$8</c:f>
              <c:strCache>
                <c:ptCount val="7"/>
                <c:pt idx="0">
                  <c:v>Pre-1960s</c:v>
                </c:pt>
                <c:pt idx="1">
                  <c:v>1960s</c:v>
                </c:pt>
                <c:pt idx="2">
                  <c:v>1970s</c:v>
                </c:pt>
                <c:pt idx="3">
                  <c:v>1980s</c:v>
                </c:pt>
                <c:pt idx="4">
                  <c:v>1990s</c:v>
                </c:pt>
                <c:pt idx="5">
                  <c:v>2000s</c:v>
                </c:pt>
                <c:pt idx="6">
                  <c:v>2010s</c:v>
                </c:pt>
              </c:strCache>
            </c:strRef>
          </c:cat>
          <c:val>
            <c:numRef>
              <c:f>Sheet1!$C$2:$C$8</c:f>
              <c:numCache>
                <c:formatCode>General</c:formatCode>
                <c:ptCount val="7"/>
                <c:pt idx="0">
                  <c:v>14707.100000000009</c:v>
                </c:pt>
                <c:pt idx="1">
                  <c:v>33791.799999999981</c:v>
                </c:pt>
                <c:pt idx="2">
                  <c:v>57273.9</c:v>
                </c:pt>
                <c:pt idx="3">
                  <c:v>15677.51</c:v>
                </c:pt>
                <c:pt idx="4">
                  <c:v>53228.4</c:v>
                </c:pt>
                <c:pt idx="5">
                  <c:v>271623.64</c:v>
                </c:pt>
                <c:pt idx="6">
                  <c:v>63098.510000000097</c:v>
                </c:pt>
              </c:numCache>
            </c:numRef>
          </c:val>
          <c:extLst>
            <c:ext xmlns:c16="http://schemas.microsoft.com/office/drawing/2014/chart" uri="{C3380CC4-5D6E-409C-BE32-E72D297353CC}">
              <c16:uniqueId val="{00000001-42D4-43A4-BB11-C738C30ABE41}"/>
            </c:ext>
          </c:extLst>
        </c:ser>
        <c:ser>
          <c:idx val="2"/>
          <c:order val="2"/>
          <c:tx>
            <c:strRef>
              <c:f>Sheet1!$D$1</c:f>
              <c:strCache>
                <c:ptCount val="1"/>
                <c:pt idx="0">
                  <c:v>Wind</c:v>
                </c:pt>
              </c:strCache>
            </c:strRef>
          </c:tx>
          <c:spPr>
            <a:solidFill>
              <a:schemeClr val="accent3"/>
            </a:solidFill>
            <a:ln w="19050">
              <a:solidFill>
                <a:schemeClr val="lt1"/>
              </a:solidFill>
            </a:ln>
            <a:effectLst/>
          </c:spPr>
          <c:invertIfNegative val="0"/>
          <c:cat>
            <c:strRef>
              <c:f>Sheet1!$A$2:$A$8</c:f>
              <c:strCache>
                <c:ptCount val="7"/>
                <c:pt idx="0">
                  <c:v>Pre-1960s</c:v>
                </c:pt>
                <c:pt idx="1">
                  <c:v>1960s</c:v>
                </c:pt>
                <c:pt idx="2">
                  <c:v>1970s</c:v>
                </c:pt>
                <c:pt idx="3">
                  <c:v>1980s</c:v>
                </c:pt>
                <c:pt idx="4">
                  <c:v>1990s</c:v>
                </c:pt>
                <c:pt idx="5">
                  <c:v>2000s</c:v>
                </c:pt>
                <c:pt idx="6">
                  <c:v>2010s</c:v>
                </c:pt>
              </c:strCache>
            </c:strRef>
          </c:cat>
          <c:val>
            <c:numRef>
              <c:f>Sheet1!$D$2:$D$8</c:f>
              <c:numCache>
                <c:formatCode>General</c:formatCode>
                <c:ptCount val="7"/>
                <c:pt idx="2">
                  <c:v>1.2975928117938231</c:v>
                </c:pt>
                <c:pt idx="3">
                  <c:v>76.908719164962875</c:v>
                </c:pt>
                <c:pt idx="4">
                  <c:v>202.38705348995251</c:v>
                </c:pt>
                <c:pt idx="5">
                  <c:v>5823.8842111761332</c:v>
                </c:pt>
                <c:pt idx="6">
                  <c:v>7775.2529253238627</c:v>
                </c:pt>
              </c:numCache>
            </c:numRef>
          </c:val>
          <c:extLst>
            <c:ext xmlns:c16="http://schemas.microsoft.com/office/drawing/2014/chart" uri="{C3380CC4-5D6E-409C-BE32-E72D297353CC}">
              <c16:uniqueId val="{00000002-42D4-43A4-BB11-C738C30ABE41}"/>
            </c:ext>
          </c:extLst>
        </c:ser>
        <c:ser>
          <c:idx val="3"/>
          <c:order val="3"/>
          <c:tx>
            <c:strRef>
              <c:f>Sheet1!$E$1</c:f>
              <c:strCache>
                <c:ptCount val="1"/>
                <c:pt idx="0">
                  <c:v>Nuclear</c:v>
                </c:pt>
              </c:strCache>
            </c:strRef>
          </c:tx>
          <c:spPr>
            <a:solidFill>
              <a:schemeClr val="accent4"/>
            </a:solidFill>
            <a:ln w="19050">
              <a:solidFill>
                <a:schemeClr val="lt1"/>
              </a:solidFill>
            </a:ln>
            <a:effectLst/>
          </c:spPr>
          <c:invertIfNegative val="0"/>
          <c:cat>
            <c:strRef>
              <c:f>Sheet1!$A$2:$A$8</c:f>
              <c:strCache>
                <c:ptCount val="7"/>
                <c:pt idx="0">
                  <c:v>Pre-1960s</c:v>
                </c:pt>
                <c:pt idx="1">
                  <c:v>1960s</c:v>
                </c:pt>
                <c:pt idx="2">
                  <c:v>1970s</c:v>
                </c:pt>
                <c:pt idx="3">
                  <c:v>1980s</c:v>
                </c:pt>
                <c:pt idx="4">
                  <c:v>1990s</c:v>
                </c:pt>
                <c:pt idx="5">
                  <c:v>2000s</c:v>
                </c:pt>
                <c:pt idx="6">
                  <c:v>2010s</c:v>
                </c:pt>
              </c:strCache>
            </c:strRef>
          </c:cat>
          <c:val>
            <c:numRef>
              <c:f>Sheet1!$E$2:$E$8</c:f>
              <c:numCache>
                <c:formatCode>General</c:formatCode>
                <c:ptCount val="7"/>
                <c:pt idx="1">
                  <c:v>1191.8</c:v>
                </c:pt>
                <c:pt idx="2">
                  <c:v>43445.700000000004</c:v>
                </c:pt>
                <c:pt idx="3">
                  <c:v>52640.5</c:v>
                </c:pt>
                <c:pt idx="4">
                  <c:v>6080.4</c:v>
                </c:pt>
                <c:pt idx="6">
                  <c:v>1150</c:v>
                </c:pt>
              </c:numCache>
            </c:numRef>
          </c:val>
          <c:extLst>
            <c:ext xmlns:c16="http://schemas.microsoft.com/office/drawing/2014/chart" uri="{C3380CC4-5D6E-409C-BE32-E72D297353CC}">
              <c16:uniqueId val="{00000003-42D4-43A4-BB11-C738C30ABE41}"/>
            </c:ext>
          </c:extLst>
        </c:ser>
        <c:ser>
          <c:idx val="4"/>
          <c:order val="4"/>
          <c:tx>
            <c:strRef>
              <c:f>Sheet1!$F$1</c:f>
              <c:strCache>
                <c:ptCount val="1"/>
                <c:pt idx="0">
                  <c:v>Solar</c:v>
                </c:pt>
              </c:strCache>
            </c:strRef>
          </c:tx>
          <c:spPr>
            <a:solidFill>
              <a:schemeClr val="accent5"/>
            </a:solidFill>
            <a:ln w="19050">
              <a:solidFill>
                <a:schemeClr val="lt1"/>
              </a:solidFill>
            </a:ln>
            <a:effectLst/>
          </c:spPr>
          <c:invertIfNegative val="0"/>
          <c:cat>
            <c:strRef>
              <c:f>Sheet1!$A$2:$A$8</c:f>
              <c:strCache>
                <c:ptCount val="7"/>
                <c:pt idx="0">
                  <c:v>Pre-1960s</c:v>
                </c:pt>
                <c:pt idx="1">
                  <c:v>1960s</c:v>
                </c:pt>
                <c:pt idx="2">
                  <c:v>1970s</c:v>
                </c:pt>
                <c:pt idx="3">
                  <c:v>1980s</c:v>
                </c:pt>
                <c:pt idx="4">
                  <c:v>1990s</c:v>
                </c:pt>
                <c:pt idx="5">
                  <c:v>2000s</c:v>
                </c:pt>
                <c:pt idx="6">
                  <c:v>2010s</c:v>
                </c:pt>
              </c:strCache>
            </c:strRef>
          </c:cat>
          <c:val>
            <c:numRef>
              <c:f>Sheet1!$F$2:$F$8</c:f>
              <c:numCache>
                <c:formatCode>General</c:formatCode>
                <c:ptCount val="7"/>
                <c:pt idx="3">
                  <c:v>64.87231106390665</c:v>
                </c:pt>
                <c:pt idx="4">
                  <c:v>21.751148041972126</c:v>
                </c:pt>
                <c:pt idx="5">
                  <c:v>97.645715583094145</c:v>
                </c:pt>
                <c:pt idx="6">
                  <c:v>7965.866458159393</c:v>
                </c:pt>
              </c:numCache>
            </c:numRef>
          </c:val>
          <c:extLst>
            <c:ext xmlns:c16="http://schemas.microsoft.com/office/drawing/2014/chart" uri="{C3380CC4-5D6E-409C-BE32-E72D297353CC}">
              <c16:uniqueId val="{00000004-42D4-43A4-BB11-C738C30ABE41}"/>
            </c:ext>
          </c:extLst>
        </c:ser>
        <c:ser>
          <c:idx val="5"/>
          <c:order val="5"/>
          <c:tx>
            <c:strRef>
              <c:f>Sheet1!$G$1</c:f>
              <c:strCache>
                <c:ptCount val="1"/>
                <c:pt idx="0">
                  <c:v>Hydro</c:v>
                </c:pt>
              </c:strCache>
            </c:strRef>
          </c:tx>
          <c:spPr>
            <a:solidFill>
              <a:schemeClr val="accent6"/>
            </a:solidFill>
            <a:ln w="19050">
              <a:solidFill>
                <a:schemeClr val="lt1"/>
              </a:solidFill>
            </a:ln>
            <a:effectLst/>
          </c:spPr>
          <c:invertIfNegative val="0"/>
          <c:cat>
            <c:strRef>
              <c:f>Sheet1!$A$2:$A$8</c:f>
              <c:strCache>
                <c:ptCount val="7"/>
                <c:pt idx="0">
                  <c:v>Pre-1960s</c:v>
                </c:pt>
                <c:pt idx="1">
                  <c:v>1960s</c:v>
                </c:pt>
                <c:pt idx="2">
                  <c:v>1970s</c:v>
                </c:pt>
                <c:pt idx="3">
                  <c:v>1980s</c:v>
                </c:pt>
                <c:pt idx="4">
                  <c:v>1990s</c:v>
                </c:pt>
                <c:pt idx="5">
                  <c:v>2000s</c:v>
                </c:pt>
                <c:pt idx="6">
                  <c:v>2010s</c:v>
                </c:pt>
              </c:strCache>
            </c:strRef>
          </c:cat>
          <c:val>
            <c:numRef>
              <c:f>Sheet1!$G$2:$G$8</c:f>
              <c:numCache>
                <c:formatCode>General</c:formatCode>
                <c:ptCount val="7"/>
                <c:pt idx="0">
                  <c:v>12628.684599999999</c:v>
                </c:pt>
                <c:pt idx="1">
                  <c:v>8966.0286999999826</c:v>
                </c:pt>
                <c:pt idx="2">
                  <c:v>8480.2149999999929</c:v>
                </c:pt>
                <c:pt idx="3">
                  <c:v>4328.0601999999963</c:v>
                </c:pt>
                <c:pt idx="4">
                  <c:v>1455.3246999999999</c:v>
                </c:pt>
                <c:pt idx="5">
                  <c:v>304.14370000000014</c:v>
                </c:pt>
                <c:pt idx="6">
                  <c:v>684.28539999999941</c:v>
                </c:pt>
              </c:numCache>
            </c:numRef>
          </c:val>
          <c:extLst>
            <c:ext xmlns:c16="http://schemas.microsoft.com/office/drawing/2014/chart" uri="{C3380CC4-5D6E-409C-BE32-E72D297353CC}">
              <c16:uniqueId val="{00000005-42D4-43A4-BB11-C738C30ABE41}"/>
            </c:ext>
          </c:extLst>
        </c:ser>
        <c:ser>
          <c:idx val="6"/>
          <c:order val="6"/>
          <c:tx>
            <c:strRef>
              <c:f>Sheet1!$H$1</c:f>
              <c:strCache>
                <c:ptCount val="1"/>
                <c:pt idx="0">
                  <c:v>Energy Storage</c:v>
                </c:pt>
              </c:strCache>
            </c:strRef>
          </c:tx>
          <c:spPr>
            <a:solidFill>
              <a:schemeClr val="accent1">
                <a:lumMod val="60000"/>
              </a:schemeClr>
            </a:solidFill>
            <a:ln w="19050">
              <a:solidFill>
                <a:schemeClr val="lt1"/>
              </a:solidFill>
            </a:ln>
            <a:effectLst/>
          </c:spPr>
          <c:invertIfNegative val="0"/>
          <c:cat>
            <c:strRef>
              <c:f>Sheet1!$A$2:$A$8</c:f>
              <c:strCache>
                <c:ptCount val="7"/>
                <c:pt idx="0">
                  <c:v>Pre-1960s</c:v>
                </c:pt>
                <c:pt idx="1">
                  <c:v>1960s</c:v>
                </c:pt>
                <c:pt idx="2">
                  <c:v>1970s</c:v>
                </c:pt>
                <c:pt idx="3">
                  <c:v>1980s</c:v>
                </c:pt>
                <c:pt idx="4">
                  <c:v>1990s</c:v>
                </c:pt>
                <c:pt idx="5">
                  <c:v>2000s</c:v>
                </c:pt>
                <c:pt idx="6">
                  <c:v>2010s</c:v>
                </c:pt>
              </c:strCache>
            </c:strRef>
          </c:cat>
          <c:val>
            <c:numRef>
              <c:f>Sheet1!$H$2:$H$8</c:f>
              <c:numCache>
                <c:formatCode>General</c:formatCode>
                <c:ptCount val="7"/>
                <c:pt idx="4">
                  <c:v>1</c:v>
                </c:pt>
                <c:pt idx="5">
                  <c:v>43.2</c:v>
                </c:pt>
                <c:pt idx="6">
                  <c:v>483.10000000000014</c:v>
                </c:pt>
              </c:numCache>
            </c:numRef>
          </c:val>
          <c:extLst>
            <c:ext xmlns:c16="http://schemas.microsoft.com/office/drawing/2014/chart" uri="{C3380CC4-5D6E-409C-BE32-E72D297353CC}">
              <c16:uniqueId val="{00000006-42D4-43A4-BB11-C738C30ABE41}"/>
            </c:ext>
          </c:extLst>
        </c:ser>
        <c:ser>
          <c:idx val="7"/>
          <c:order val="7"/>
          <c:tx>
            <c:strRef>
              <c:f>Sheet1!$I$1</c:f>
              <c:strCache>
                <c:ptCount val="1"/>
                <c:pt idx="0">
                  <c:v>Other</c:v>
                </c:pt>
              </c:strCache>
            </c:strRef>
          </c:tx>
          <c:spPr>
            <a:solidFill>
              <a:schemeClr val="accent2">
                <a:lumMod val="60000"/>
              </a:schemeClr>
            </a:solidFill>
            <a:ln w="19050">
              <a:solidFill>
                <a:schemeClr val="lt1"/>
              </a:solidFill>
            </a:ln>
            <a:effectLst/>
          </c:spPr>
          <c:invertIfNegative val="0"/>
          <c:cat>
            <c:strRef>
              <c:f>Sheet1!$A$2:$A$8</c:f>
              <c:strCache>
                <c:ptCount val="7"/>
                <c:pt idx="0">
                  <c:v>Pre-1960s</c:v>
                </c:pt>
                <c:pt idx="1">
                  <c:v>1960s</c:v>
                </c:pt>
                <c:pt idx="2">
                  <c:v>1970s</c:v>
                </c:pt>
                <c:pt idx="3">
                  <c:v>1980s</c:v>
                </c:pt>
                <c:pt idx="4">
                  <c:v>1990s</c:v>
                </c:pt>
                <c:pt idx="5">
                  <c:v>2000s</c:v>
                </c:pt>
                <c:pt idx="6">
                  <c:v>2010s</c:v>
                </c:pt>
              </c:strCache>
            </c:strRef>
          </c:cat>
          <c:val>
            <c:numRef>
              <c:f>Sheet1!$I$2:$I$8</c:f>
              <c:numCache>
                <c:formatCode>General</c:formatCode>
                <c:ptCount val="7"/>
                <c:pt idx="0">
                  <c:v>2279.1699999999987</c:v>
                </c:pt>
                <c:pt idx="1">
                  <c:v>6203.89</c:v>
                </c:pt>
                <c:pt idx="2">
                  <c:v>24409.210000000003</c:v>
                </c:pt>
                <c:pt idx="3">
                  <c:v>11784.610000000008</c:v>
                </c:pt>
                <c:pt idx="4">
                  <c:v>7902.8700000000417</c:v>
                </c:pt>
                <c:pt idx="5">
                  <c:v>5961.9900000000716</c:v>
                </c:pt>
                <c:pt idx="6">
                  <c:v>4552.420000000011</c:v>
                </c:pt>
              </c:numCache>
            </c:numRef>
          </c:val>
          <c:extLst>
            <c:ext xmlns:c16="http://schemas.microsoft.com/office/drawing/2014/chart" uri="{C3380CC4-5D6E-409C-BE32-E72D297353CC}">
              <c16:uniqueId val="{00000001-0921-4F3F-A26F-2BE4427909D4}"/>
            </c:ext>
          </c:extLst>
        </c:ser>
        <c:dLbls>
          <c:showLegendKey val="0"/>
          <c:showVal val="0"/>
          <c:showCatName val="0"/>
          <c:showSerName val="0"/>
          <c:showPercent val="0"/>
          <c:showBubbleSize val="0"/>
        </c:dLbls>
        <c:gapWidth val="150"/>
        <c:axId val="285072712"/>
        <c:axId val="285073104"/>
      </c:barChart>
      <c:catAx>
        <c:axId val="285072712"/>
        <c:scaling>
          <c:orientation val="minMax"/>
        </c:scaling>
        <c:delete val="0"/>
        <c:axPos val="b"/>
        <c:title>
          <c:tx>
            <c:rich>
              <a:bodyPr rot="0" spcFirstLastPara="1" vertOverflow="ellipsis" vert="horz" wrap="square" anchor="ctr" anchorCtr="1"/>
              <a:lstStyle/>
              <a:p>
                <a:pPr>
                  <a:defRPr lang="en-US" sz="1800" b="0" i="0" u="none" strike="noStrike" kern="1200" baseline="0">
                    <a:solidFill>
                      <a:schemeClr val="tx1"/>
                    </a:solidFill>
                    <a:latin typeface="+mn-lt"/>
                    <a:ea typeface="+mn-ea"/>
                    <a:cs typeface="+mn-cs"/>
                  </a:defRPr>
                </a:pPr>
                <a:r>
                  <a:rPr lang="en-US"/>
                  <a:t>Generation Vintage</a:t>
                </a:r>
              </a:p>
            </c:rich>
          </c:tx>
          <c:overlay val="0"/>
          <c:spPr>
            <a:noFill/>
            <a:ln>
              <a:noFill/>
            </a:ln>
            <a:effectLst/>
          </c:spPr>
          <c:txPr>
            <a:bodyPr rot="0" spcFirstLastPara="1" vertOverflow="ellipsis" vert="horz" wrap="square" anchor="ctr" anchorCtr="1"/>
            <a:lstStyle/>
            <a:p>
              <a:pPr>
                <a:defRPr lang="en-US" sz="18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800" b="0" i="0" u="none" strike="noStrike" kern="1200" baseline="0">
                <a:solidFill>
                  <a:schemeClr val="tx1"/>
                </a:solidFill>
                <a:latin typeface="+mn-lt"/>
                <a:ea typeface="+mn-ea"/>
                <a:cs typeface="+mn-cs"/>
              </a:defRPr>
            </a:pPr>
            <a:endParaRPr lang="en-US"/>
          </a:p>
        </c:txPr>
        <c:crossAx val="285073104"/>
        <c:crosses val="autoZero"/>
        <c:auto val="1"/>
        <c:lblAlgn val="ctr"/>
        <c:lblOffset val="100"/>
        <c:noMultiLvlLbl val="0"/>
      </c:catAx>
      <c:valAx>
        <c:axId val="2850731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1800" b="0" i="0" u="none" strike="noStrike" kern="1200" baseline="0">
                    <a:solidFill>
                      <a:schemeClr val="tx1"/>
                    </a:solidFill>
                    <a:latin typeface="+mn-lt"/>
                    <a:ea typeface="+mn-ea"/>
                    <a:cs typeface="+mn-cs"/>
                  </a:defRPr>
                </a:pPr>
                <a:r>
                  <a:rPr lang="en-US" b="1" dirty="0"/>
                  <a:t>Creditable Capacity (GW)</a:t>
                </a:r>
              </a:p>
            </c:rich>
          </c:tx>
          <c:overlay val="0"/>
          <c:spPr>
            <a:noFill/>
            <a:ln>
              <a:noFill/>
            </a:ln>
            <a:effectLst/>
          </c:spPr>
          <c:txPr>
            <a:bodyPr rot="-5400000" spcFirstLastPara="1" vertOverflow="ellipsis" vert="horz" wrap="square" anchor="ctr" anchorCtr="1"/>
            <a:lstStyle/>
            <a:p>
              <a:pPr>
                <a:defRPr lang="en-US" sz="18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lang="en-US" sz="1800" b="0" i="0" u="none" strike="noStrike" kern="1200" baseline="0">
                <a:solidFill>
                  <a:schemeClr val="tx1"/>
                </a:solidFill>
                <a:latin typeface="+mn-lt"/>
                <a:ea typeface="+mn-ea"/>
                <a:cs typeface="+mn-cs"/>
              </a:defRPr>
            </a:pPr>
            <a:endParaRPr lang="en-US"/>
          </a:p>
        </c:txPr>
        <c:crossAx val="285072712"/>
        <c:crosses val="autoZero"/>
        <c:crossBetween val="between"/>
        <c:dispUnits>
          <c:builtInUnit val="thousands"/>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US"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lang="en-US" sz="1800" b="0" i="0" u="none" strike="noStrike" kern="1200" baseline="0">
          <a:solidFill>
            <a:schemeClr val="tx1"/>
          </a:solidFill>
          <a:latin typeface="+mn-lt"/>
          <a:ea typeface="+mn-ea"/>
          <a:cs typeface="+mn-cs"/>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Coal</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Sheet1!$A$2:$A$17</c:f>
              <c:numCache>
                <c:formatCode>General</c:formatCode>
                <c:ptCount val="16"/>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2030</c:v>
                </c:pt>
                <c:pt idx="14">
                  <c:v>2036</c:v>
                </c:pt>
                <c:pt idx="15">
                  <c:v>2050</c:v>
                </c:pt>
              </c:numCache>
            </c:numRef>
          </c:cat>
          <c:val>
            <c:numRef>
              <c:f>Sheet1!$B$2:$B$17</c:f>
              <c:numCache>
                <c:formatCode>General</c:formatCode>
                <c:ptCount val="16"/>
                <c:pt idx="1">
                  <c:v>850</c:v>
                </c:pt>
                <c:pt idx="2">
                  <c:v>912</c:v>
                </c:pt>
                <c:pt idx="3">
                  <c:v>350</c:v>
                </c:pt>
                <c:pt idx="4">
                  <c:v>400</c:v>
                </c:pt>
              </c:numCache>
            </c:numRef>
          </c:val>
          <c:extLst>
            <c:ext xmlns:c16="http://schemas.microsoft.com/office/drawing/2014/chart" uri="{C3380CC4-5D6E-409C-BE32-E72D297353CC}">
              <c16:uniqueId val="{00000000-1C21-4ED4-B56A-3A4C25444265}"/>
            </c:ext>
          </c:extLst>
        </c:ser>
        <c:ser>
          <c:idx val="1"/>
          <c:order val="1"/>
          <c:tx>
            <c:strRef>
              <c:f>Sheet1!$C$1</c:f>
              <c:strCache>
                <c:ptCount val="1"/>
                <c:pt idx="0">
                  <c:v>NG</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Sheet1!$A$2:$A$17</c:f>
              <c:numCache>
                <c:formatCode>General</c:formatCode>
                <c:ptCount val="16"/>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2030</c:v>
                </c:pt>
                <c:pt idx="14">
                  <c:v>2036</c:v>
                </c:pt>
                <c:pt idx="15">
                  <c:v>2050</c:v>
                </c:pt>
              </c:numCache>
            </c:numRef>
          </c:cat>
          <c:val>
            <c:numRef>
              <c:f>Sheet1!$C$2:$C$17</c:f>
              <c:numCache>
                <c:formatCode>General</c:formatCode>
                <c:ptCount val="16"/>
                <c:pt idx="0">
                  <c:v>9949.5999999999967</c:v>
                </c:pt>
                <c:pt idx="1">
                  <c:v>25340.040000000005</c:v>
                </c:pt>
                <c:pt idx="2">
                  <c:v>32395.900000000009</c:v>
                </c:pt>
                <c:pt idx="3">
                  <c:v>25171.899999999998</c:v>
                </c:pt>
                <c:pt idx="4">
                  <c:v>19919.2</c:v>
                </c:pt>
                <c:pt idx="5">
                  <c:v>7874</c:v>
                </c:pt>
                <c:pt idx="6">
                  <c:v>2252.5</c:v>
                </c:pt>
                <c:pt idx="7">
                  <c:v>648</c:v>
                </c:pt>
                <c:pt idx="9">
                  <c:v>1200</c:v>
                </c:pt>
              </c:numCache>
            </c:numRef>
          </c:val>
          <c:extLst>
            <c:ext xmlns:c16="http://schemas.microsoft.com/office/drawing/2014/chart" uri="{C3380CC4-5D6E-409C-BE32-E72D297353CC}">
              <c16:uniqueId val="{00000001-1C21-4ED4-B56A-3A4C25444265}"/>
            </c:ext>
          </c:extLst>
        </c:ser>
        <c:ser>
          <c:idx val="2"/>
          <c:order val="2"/>
          <c:tx>
            <c:strRef>
              <c:f>Sheet1!$D$1</c:f>
              <c:strCache>
                <c:ptCount val="1"/>
                <c:pt idx="0">
                  <c:v>Wind</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Sheet1!$A$2:$A$17</c:f>
              <c:numCache>
                <c:formatCode>General</c:formatCode>
                <c:ptCount val="16"/>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2030</c:v>
                </c:pt>
                <c:pt idx="14">
                  <c:v>2036</c:v>
                </c:pt>
                <c:pt idx="15">
                  <c:v>2050</c:v>
                </c:pt>
              </c:numCache>
            </c:numRef>
          </c:cat>
          <c:val>
            <c:numRef>
              <c:f>Sheet1!$D$2:$D$17</c:f>
              <c:numCache>
                <c:formatCode>General</c:formatCode>
                <c:ptCount val="16"/>
                <c:pt idx="0">
                  <c:v>8708.34</c:v>
                </c:pt>
                <c:pt idx="1">
                  <c:v>22498.200000000004</c:v>
                </c:pt>
                <c:pt idx="2">
                  <c:v>18852.2</c:v>
                </c:pt>
                <c:pt idx="3">
                  <c:v>11331.699999999999</c:v>
                </c:pt>
                <c:pt idx="4">
                  <c:v>11822.8</c:v>
                </c:pt>
                <c:pt idx="5">
                  <c:v>3004.4</c:v>
                </c:pt>
                <c:pt idx="6">
                  <c:v>2219</c:v>
                </c:pt>
                <c:pt idx="7">
                  <c:v>1500</c:v>
                </c:pt>
                <c:pt idx="9">
                  <c:v>765</c:v>
                </c:pt>
                <c:pt idx="15" formatCode="0.0">
                  <c:v>2100</c:v>
                </c:pt>
              </c:numCache>
            </c:numRef>
          </c:val>
          <c:extLst>
            <c:ext xmlns:c16="http://schemas.microsoft.com/office/drawing/2014/chart" uri="{C3380CC4-5D6E-409C-BE32-E72D297353CC}">
              <c16:uniqueId val="{00000002-1C21-4ED4-B56A-3A4C25444265}"/>
            </c:ext>
          </c:extLst>
        </c:ser>
        <c:ser>
          <c:idx val="3"/>
          <c:order val="3"/>
          <c:tx>
            <c:strRef>
              <c:f>Sheet1!$E$1</c:f>
              <c:strCache>
                <c:ptCount val="1"/>
                <c:pt idx="0">
                  <c:v>Nuclear</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Sheet1!$A$2:$A$17</c:f>
              <c:numCache>
                <c:formatCode>General</c:formatCode>
                <c:ptCount val="16"/>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2030</c:v>
                </c:pt>
                <c:pt idx="14">
                  <c:v>2036</c:v>
                </c:pt>
                <c:pt idx="15">
                  <c:v>2050</c:v>
                </c:pt>
              </c:numCache>
            </c:numRef>
          </c:cat>
          <c:val>
            <c:numRef>
              <c:f>Sheet1!$E$2:$E$17</c:f>
              <c:numCache>
                <c:formatCode>General</c:formatCode>
                <c:ptCount val="16"/>
                <c:pt idx="0">
                  <c:v>1150</c:v>
                </c:pt>
                <c:pt idx="1">
                  <c:v>1550</c:v>
                </c:pt>
                <c:pt idx="3">
                  <c:v>2227</c:v>
                </c:pt>
                <c:pt idx="4">
                  <c:v>3527</c:v>
                </c:pt>
                <c:pt idx="5">
                  <c:v>1660</c:v>
                </c:pt>
                <c:pt idx="7">
                  <c:v>1600</c:v>
                </c:pt>
                <c:pt idx="8">
                  <c:v>50</c:v>
                </c:pt>
                <c:pt idx="9">
                  <c:v>2860</c:v>
                </c:pt>
                <c:pt idx="10">
                  <c:v>1667</c:v>
                </c:pt>
                <c:pt idx="11">
                  <c:v>2800</c:v>
                </c:pt>
                <c:pt idx="12">
                  <c:v>6470</c:v>
                </c:pt>
                <c:pt idx="13">
                  <c:v>2360</c:v>
                </c:pt>
                <c:pt idx="14">
                  <c:v>1170</c:v>
                </c:pt>
              </c:numCache>
            </c:numRef>
          </c:val>
          <c:extLst>
            <c:ext xmlns:c16="http://schemas.microsoft.com/office/drawing/2014/chart" uri="{C3380CC4-5D6E-409C-BE32-E72D297353CC}">
              <c16:uniqueId val="{00000003-1C21-4ED4-B56A-3A4C25444265}"/>
            </c:ext>
          </c:extLst>
        </c:ser>
        <c:ser>
          <c:idx val="4"/>
          <c:order val="4"/>
          <c:tx>
            <c:strRef>
              <c:f>Sheet1!$F$1</c:f>
              <c:strCache>
                <c:ptCount val="1"/>
                <c:pt idx="0">
                  <c:v>Solar</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Sheet1!$A$2:$A$17</c:f>
              <c:numCache>
                <c:formatCode>General</c:formatCode>
                <c:ptCount val="16"/>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2030</c:v>
                </c:pt>
                <c:pt idx="14">
                  <c:v>2036</c:v>
                </c:pt>
                <c:pt idx="15">
                  <c:v>2050</c:v>
                </c:pt>
              </c:numCache>
            </c:numRef>
          </c:cat>
          <c:val>
            <c:numRef>
              <c:f>Sheet1!$F$2:$F$17</c:f>
              <c:numCache>
                <c:formatCode>General</c:formatCode>
                <c:ptCount val="16"/>
                <c:pt idx="0">
                  <c:v>9442.4700000000012</c:v>
                </c:pt>
                <c:pt idx="1">
                  <c:v>9102.2799999999988</c:v>
                </c:pt>
                <c:pt idx="2">
                  <c:v>5212.8899999999994</c:v>
                </c:pt>
                <c:pt idx="3">
                  <c:v>2081.2000000000003</c:v>
                </c:pt>
                <c:pt idx="4">
                  <c:v>3131.6000000000004</c:v>
                </c:pt>
                <c:pt idx="5">
                  <c:v>100</c:v>
                </c:pt>
                <c:pt idx="9">
                  <c:v>2378</c:v>
                </c:pt>
              </c:numCache>
            </c:numRef>
          </c:val>
          <c:extLst>
            <c:ext xmlns:c16="http://schemas.microsoft.com/office/drawing/2014/chart" uri="{C3380CC4-5D6E-409C-BE32-E72D297353CC}">
              <c16:uniqueId val="{00000004-1C21-4ED4-B56A-3A4C25444265}"/>
            </c:ext>
          </c:extLst>
        </c:ser>
        <c:ser>
          <c:idx val="5"/>
          <c:order val="5"/>
          <c:tx>
            <c:strRef>
              <c:f>Sheet1!$G$1</c:f>
              <c:strCache>
                <c:ptCount val="1"/>
                <c:pt idx="0">
                  <c:v>Hydro</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Sheet1!$A$2:$A$17</c:f>
              <c:numCache>
                <c:formatCode>General</c:formatCode>
                <c:ptCount val="16"/>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2030</c:v>
                </c:pt>
                <c:pt idx="14">
                  <c:v>2036</c:v>
                </c:pt>
                <c:pt idx="15">
                  <c:v>2050</c:v>
                </c:pt>
              </c:numCache>
            </c:numRef>
          </c:cat>
          <c:val>
            <c:numRef>
              <c:f>Sheet1!$G$2:$G$17</c:f>
              <c:numCache>
                <c:formatCode>General</c:formatCode>
                <c:ptCount val="16"/>
                <c:pt idx="0">
                  <c:v>403.10000000000008</c:v>
                </c:pt>
                <c:pt idx="1">
                  <c:v>2444.4699999999993</c:v>
                </c:pt>
                <c:pt idx="2">
                  <c:v>1450.3200000000002</c:v>
                </c:pt>
                <c:pt idx="3">
                  <c:v>3908.5</c:v>
                </c:pt>
                <c:pt idx="4">
                  <c:v>1706.98</c:v>
                </c:pt>
                <c:pt idx="5">
                  <c:v>2774.4999999999995</c:v>
                </c:pt>
                <c:pt idx="6">
                  <c:v>790.6</c:v>
                </c:pt>
                <c:pt idx="7">
                  <c:v>495.6</c:v>
                </c:pt>
                <c:pt idx="8">
                  <c:v>395.6</c:v>
                </c:pt>
                <c:pt idx="9">
                  <c:v>1995.6</c:v>
                </c:pt>
                <c:pt idx="10">
                  <c:v>95.6</c:v>
                </c:pt>
              </c:numCache>
            </c:numRef>
          </c:val>
          <c:extLst>
            <c:ext xmlns:c16="http://schemas.microsoft.com/office/drawing/2014/chart" uri="{C3380CC4-5D6E-409C-BE32-E72D297353CC}">
              <c16:uniqueId val="{00000005-1C21-4ED4-B56A-3A4C25444265}"/>
            </c:ext>
          </c:extLst>
        </c:ser>
        <c:ser>
          <c:idx val="6"/>
          <c:order val="6"/>
          <c:tx>
            <c:strRef>
              <c:f>Sheet1!$H$1</c:f>
              <c:strCache>
                <c:ptCount val="1"/>
                <c:pt idx="0">
                  <c:v>Energy Storage</c:v>
                </c:pt>
              </c:strCache>
            </c:strRef>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Sheet1!$A$2:$A$17</c:f>
              <c:numCache>
                <c:formatCode>General</c:formatCode>
                <c:ptCount val="16"/>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2030</c:v>
                </c:pt>
                <c:pt idx="14">
                  <c:v>2036</c:v>
                </c:pt>
                <c:pt idx="15">
                  <c:v>2050</c:v>
                </c:pt>
              </c:numCache>
            </c:numRef>
          </c:cat>
          <c:val>
            <c:numRef>
              <c:f>Sheet1!$H$2:$H$17</c:f>
              <c:numCache>
                <c:formatCode>General</c:formatCode>
                <c:ptCount val="16"/>
                <c:pt idx="0">
                  <c:v>107</c:v>
                </c:pt>
                <c:pt idx="1">
                  <c:v>418.2</c:v>
                </c:pt>
                <c:pt idx="2">
                  <c:v>25</c:v>
                </c:pt>
                <c:pt idx="3">
                  <c:v>70</c:v>
                </c:pt>
                <c:pt idx="4">
                  <c:v>637.98</c:v>
                </c:pt>
                <c:pt idx="5">
                  <c:v>185</c:v>
                </c:pt>
                <c:pt idx="8">
                  <c:v>900</c:v>
                </c:pt>
              </c:numCache>
            </c:numRef>
          </c:val>
          <c:extLst>
            <c:ext xmlns:c16="http://schemas.microsoft.com/office/drawing/2014/chart" uri="{C3380CC4-5D6E-409C-BE32-E72D297353CC}">
              <c16:uniqueId val="{00000006-1C21-4ED4-B56A-3A4C25444265}"/>
            </c:ext>
          </c:extLst>
        </c:ser>
        <c:ser>
          <c:idx val="7"/>
          <c:order val="7"/>
          <c:tx>
            <c:strRef>
              <c:f>Sheet1!$I$1</c:f>
              <c:strCache>
                <c:ptCount val="1"/>
                <c:pt idx="0">
                  <c:v>Other</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Sheet1!$A$2:$A$17</c:f>
              <c:numCache>
                <c:formatCode>General</c:formatCode>
                <c:ptCount val="16"/>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2030</c:v>
                </c:pt>
                <c:pt idx="14">
                  <c:v>2036</c:v>
                </c:pt>
                <c:pt idx="15">
                  <c:v>2050</c:v>
                </c:pt>
              </c:numCache>
            </c:numRef>
          </c:cat>
          <c:val>
            <c:numRef>
              <c:f>Sheet1!$I$2:$I$17</c:f>
              <c:numCache>
                <c:formatCode>General</c:formatCode>
                <c:ptCount val="16"/>
                <c:pt idx="0">
                  <c:v>165.00000000000003</c:v>
                </c:pt>
                <c:pt idx="1">
                  <c:v>671.16</c:v>
                </c:pt>
                <c:pt idx="2">
                  <c:v>795.24</c:v>
                </c:pt>
                <c:pt idx="3">
                  <c:v>376.6</c:v>
                </c:pt>
                <c:pt idx="4">
                  <c:v>822.69999999999993</c:v>
                </c:pt>
                <c:pt idx="5">
                  <c:v>70</c:v>
                </c:pt>
                <c:pt idx="6">
                  <c:v>49.9</c:v>
                </c:pt>
                <c:pt idx="7">
                  <c:v>0</c:v>
                </c:pt>
                <c:pt idx="8">
                  <c:v>0</c:v>
                </c:pt>
                <c:pt idx="9">
                  <c:v>0</c:v>
                </c:pt>
                <c:pt idx="10">
                  <c:v>0</c:v>
                </c:pt>
                <c:pt idx="11">
                  <c:v>0</c:v>
                </c:pt>
                <c:pt idx="12">
                  <c:v>0</c:v>
                </c:pt>
                <c:pt idx="13">
                  <c:v>0</c:v>
                </c:pt>
                <c:pt idx="14">
                  <c:v>0</c:v>
                </c:pt>
                <c:pt idx="15">
                  <c:v>0</c:v>
                </c:pt>
              </c:numCache>
            </c:numRef>
          </c:val>
          <c:extLst>
            <c:ext xmlns:c16="http://schemas.microsoft.com/office/drawing/2014/chart" uri="{C3380CC4-5D6E-409C-BE32-E72D297353CC}">
              <c16:uniqueId val="{00000007-1C21-4ED4-B56A-3A4C25444265}"/>
            </c:ext>
          </c:extLst>
        </c:ser>
        <c:dLbls>
          <c:showLegendKey val="0"/>
          <c:showVal val="0"/>
          <c:showCatName val="0"/>
          <c:showSerName val="0"/>
          <c:showPercent val="0"/>
          <c:showBubbleSize val="0"/>
        </c:dLbls>
        <c:gapWidth val="150"/>
        <c:axId val="285073888"/>
        <c:axId val="285074280"/>
      </c:barChart>
      <c:catAx>
        <c:axId val="285073888"/>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dirty="0"/>
                  <a:t>Proposed Online Year</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285074280"/>
        <c:crosses val="autoZero"/>
        <c:auto val="1"/>
        <c:lblAlgn val="ctr"/>
        <c:lblOffset val="100"/>
        <c:noMultiLvlLbl val="0"/>
      </c:catAx>
      <c:valAx>
        <c:axId val="285074280"/>
        <c:scaling>
          <c:orientation val="minMax"/>
          <c:max val="30000"/>
        </c:scaling>
        <c:delete val="0"/>
        <c:axPos val="l"/>
        <c:majorGridlines>
          <c:spPr>
            <a:ln w="6350" cap="flat" cmpd="sng" algn="ctr">
              <a:solidFill>
                <a:schemeClr val="tx1">
                  <a:tint val="75000"/>
                </a:schemeClr>
              </a:solidFill>
              <a:prstDash val="solid"/>
              <a:round/>
            </a:ln>
            <a:effectLst/>
          </c:spPr>
        </c:majorGridlines>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dirty="0"/>
                  <a:t>Proposed Nameplate Capacity (GW)</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85073888"/>
        <c:crosses val="autoZero"/>
        <c:crossBetween val="between"/>
        <c:dispUnits>
          <c:builtInUnit val="thousands"/>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Coal</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Sheet1!$A$2:$A$17</c:f>
              <c:numCache>
                <c:formatCode>General</c:formatCode>
                <c:ptCount val="16"/>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2030</c:v>
                </c:pt>
                <c:pt idx="14">
                  <c:v>2036</c:v>
                </c:pt>
                <c:pt idx="15">
                  <c:v>2050</c:v>
                </c:pt>
              </c:numCache>
            </c:numRef>
          </c:cat>
          <c:val>
            <c:numRef>
              <c:f>Sheet1!$B$2:$B$17</c:f>
              <c:numCache>
                <c:formatCode>General</c:formatCode>
                <c:ptCount val="16"/>
                <c:pt idx="1">
                  <c:v>850</c:v>
                </c:pt>
                <c:pt idx="2">
                  <c:v>912</c:v>
                </c:pt>
                <c:pt idx="3">
                  <c:v>350</c:v>
                </c:pt>
                <c:pt idx="4">
                  <c:v>400</c:v>
                </c:pt>
              </c:numCache>
            </c:numRef>
          </c:val>
          <c:extLst>
            <c:ext xmlns:c16="http://schemas.microsoft.com/office/drawing/2014/chart" uri="{C3380CC4-5D6E-409C-BE32-E72D297353CC}">
              <c16:uniqueId val="{00000000-E98A-4139-A38F-20EF1BD75F7D}"/>
            </c:ext>
          </c:extLst>
        </c:ser>
        <c:ser>
          <c:idx val="1"/>
          <c:order val="1"/>
          <c:tx>
            <c:strRef>
              <c:f>Sheet1!$C$1</c:f>
              <c:strCache>
                <c:ptCount val="1"/>
                <c:pt idx="0">
                  <c:v>NG</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Sheet1!$A$2:$A$17</c:f>
              <c:numCache>
                <c:formatCode>General</c:formatCode>
                <c:ptCount val="16"/>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2030</c:v>
                </c:pt>
                <c:pt idx="14">
                  <c:v>2036</c:v>
                </c:pt>
                <c:pt idx="15">
                  <c:v>2050</c:v>
                </c:pt>
              </c:numCache>
            </c:numRef>
          </c:cat>
          <c:val>
            <c:numRef>
              <c:f>Sheet1!$C$2:$C$17</c:f>
              <c:numCache>
                <c:formatCode>General</c:formatCode>
                <c:ptCount val="16"/>
                <c:pt idx="0">
                  <c:v>9949.5999999999967</c:v>
                </c:pt>
                <c:pt idx="1">
                  <c:v>25340.040000000005</c:v>
                </c:pt>
                <c:pt idx="2">
                  <c:v>32395.900000000009</c:v>
                </c:pt>
                <c:pt idx="3">
                  <c:v>25171.899999999998</c:v>
                </c:pt>
                <c:pt idx="4">
                  <c:v>19919.2</c:v>
                </c:pt>
                <c:pt idx="5">
                  <c:v>7874</c:v>
                </c:pt>
                <c:pt idx="6">
                  <c:v>2252.5</c:v>
                </c:pt>
                <c:pt idx="7">
                  <c:v>648</c:v>
                </c:pt>
                <c:pt idx="9">
                  <c:v>1200</c:v>
                </c:pt>
              </c:numCache>
            </c:numRef>
          </c:val>
          <c:extLst>
            <c:ext xmlns:c16="http://schemas.microsoft.com/office/drawing/2014/chart" uri="{C3380CC4-5D6E-409C-BE32-E72D297353CC}">
              <c16:uniqueId val="{00000001-E98A-4139-A38F-20EF1BD75F7D}"/>
            </c:ext>
          </c:extLst>
        </c:ser>
        <c:ser>
          <c:idx val="2"/>
          <c:order val="2"/>
          <c:tx>
            <c:strRef>
              <c:f>Sheet1!$D$1</c:f>
              <c:strCache>
                <c:ptCount val="1"/>
                <c:pt idx="0">
                  <c:v>Wind</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Sheet1!$A$2:$A$17</c:f>
              <c:numCache>
                <c:formatCode>General</c:formatCode>
                <c:ptCount val="16"/>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2030</c:v>
                </c:pt>
                <c:pt idx="14">
                  <c:v>2036</c:v>
                </c:pt>
                <c:pt idx="15">
                  <c:v>2050</c:v>
                </c:pt>
              </c:numCache>
            </c:numRef>
          </c:cat>
          <c:val>
            <c:numRef>
              <c:f>Sheet1!$D$2:$D$17</c:f>
              <c:numCache>
                <c:formatCode>General</c:formatCode>
                <c:ptCount val="16"/>
                <c:pt idx="0">
                  <c:v>1273.5544356123939</c:v>
                </c:pt>
                <c:pt idx="1">
                  <c:v>3286.4718366946163</c:v>
                </c:pt>
                <c:pt idx="2">
                  <c:v>2808.1195680048604</c:v>
                </c:pt>
                <c:pt idx="3">
                  <c:v>1660.0136079451613</c:v>
                </c:pt>
                <c:pt idx="4">
                  <c:v>1753.6025497758112</c:v>
                </c:pt>
                <c:pt idx="5">
                  <c:v>516.05824358829818</c:v>
                </c:pt>
                <c:pt idx="6">
                  <c:v>389.17855491082747</c:v>
                </c:pt>
                <c:pt idx="7">
                  <c:v>208.15318751553835</c:v>
                </c:pt>
                <c:pt idx="9">
                  <c:v>60.161121274077253</c:v>
                </c:pt>
                <c:pt idx="15" formatCode="0.0">
                  <c:v>407.39737111277338</c:v>
                </c:pt>
              </c:numCache>
            </c:numRef>
          </c:val>
          <c:extLst>
            <c:ext xmlns:c16="http://schemas.microsoft.com/office/drawing/2014/chart" uri="{C3380CC4-5D6E-409C-BE32-E72D297353CC}">
              <c16:uniqueId val="{00000002-E98A-4139-A38F-20EF1BD75F7D}"/>
            </c:ext>
          </c:extLst>
        </c:ser>
        <c:ser>
          <c:idx val="3"/>
          <c:order val="3"/>
          <c:tx>
            <c:strRef>
              <c:f>Sheet1!$E$1</c:f>
              <c:strCache>
                <c:ptCount val="1"/>
                <c:pt idx="0">
                  <c:v>Nuclear</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Sheet1!$A$2:$A$17</c:f>
              <c:numCache>
                <c:formatCode>General</c:formatCode>
                <c:ptCount val="16"/>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2030</c:v>
                </c:pt>
                <c:pt idx="14">
                  <c:v>2036</c:v>
                </c:pt>
                <c:pt idx="15">
                  <c:v>2050</c:v>
                </c:pt>
              </c:numCache>
            </c:numRef>
          </c:cat>
          <c:val>
            <c:numRef>
              <c:f>Sheet1!$E$2:$E$17</c:f>
              <c:numCache>
                <c:formatCode>General</c:formatCode>
                <c:ptCount val="16"/>
                <c:pt idx="0">
                  <c:v>1150</c:v>
                </c:pt>
                <c:pt idx="1">
                  <c:v>1550</c:v>
                </c:pt>
                <c:pt idx="3">
                  <c:v>2227</c:v>
                </c:pt>
                <c:pt idx="4">
                  <c:v>3527</c:v>
                </c:pt>
                <c:pt idx="5">
                  <c:v>1660</c:v>
                </c:pt>
                <c:pt idx="7">
                  <c:v>1600</c:v>
                </c:pt>
                <c:pt idx="8">
                  <c:v>50</c:v>
                </c:pt>
                <c:pt idx="9">
                  <c:v>2860</c:v>
                </c:pt>
                <c:pt idx="10">
                  <c:v>1667</c:v>
                </c:pt>
                <c:pt idx="11">
                  <c:v>2800</c:v>
                </c:pt>
                <c:pt idx="12">
                  <c:v>6470</c:v>
                </c:pt>
                <c:pt idx="13">
                  <c:v>2360</c:v>
                </c:pt>
                <c:pt idx="14">
                  <c:v>1170</c:v>
                </c:pt>
              </c:numCache>
            </c:numRef>
          </c:val>
          <c:extLst>
            <c:ext xmlns:c16="http://schemas.microsoft.com/office/drawing/2014/chart" uri="{C3380CC4-5D6E-409C-BE32-E72D297353CC}">
              <c16:uniqueId val="{00000003-E98A-4139-A38F-20EF1BD75F7D}"/>
            </c:ext>
          </c:extLst>
        </c:ser>
        <c:ser>
          <c:idx val="4"/>
          <c:order val="4"/>
          <c:tx>
            <c:strRef>
              <c:f>Sheet1!$F$1</c:f>
              <c:strCache>
                <c:ptCount val="1"/>
                <c:pt idx="0">
                  <c:v>Solar</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Sheet1!$A$2:$A$17</c:f>
              <c:numCache>
                <c:formatCode>General</c:formatCode>
                <c:ptCount val="16"/>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2030</c:v>
                </c:pt>
                <c:pt idx="14">
                  <c:v>2036</c:v>
                </c:pt>
                <c:pt idx="15">
                  <c:v>2050</c:v>
                </c:pt>
              </c:numCache>
            </c:numRef>
          </c:cat>
          <c:val>
            <c:numRef>
              <c:f>Sheet1!$F$2:$F$17</c:f>
              <c:numCache>
                <c:formatCode>General</c:formatCode>
                <c:ptCount val="16"/>
                <c:pt idx="0">
                  <c:v>4026.009349189907</c:v>
                </c:pt>
                <c:pt idx="1">
                  <c:v>4646.4937260233364</c:v>
                </c:pt>
                <c:pt idx="2">
                  <c:v>2091.4963143084087</c:v>
                </c:pt>
                <c:pt idx="3">
                  <c:v>1034.3253199346493</c:v>
                </c:pt>
                <c:pt idx="4">
                  <c:v>924.7481900668962</c:v>
                </c:pt>
                <c:pt idx="5">
                  <c:v>11.502609992542878</c:v>
                </c:pt>
                <c:pt idx="9">
                  <c:v>553.72465116279068</c:v>
                </c:pt>
              </c:numCache>
            </c:numRef>
          </c:val>
          <c:extLst>
            <c:ext xmlns:c16="http://schemas.microsoft.com/office/drawing/2014/chart" uri="{C3380CC4-5D6E-409C-BE32-E72D297353CC}">
              <c16:uniqueId val="{00000004-E98A-4139-A38F-20EF1BD75F7D}"/>
            </c:ext>
          </c:extLst>
        </c:ser>
        <c:ser>
          <c:idx val="5"/>
          <c:order val="5"/>
          <c:tx>
            <c:strRef>
              <c:f>Sheet1!$G$1</c:f>
              <c:strCache>
                <c:ptCount val="1"/>
                <c:pt idx="0">
                  <c:v>Hydro</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Sheet1!$A$2:$A$17</c:f>
              <c:numCache>
                <c:formatCode>General</c:formatCode>
                <c:ptCount val="16"/>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2030</c:v>
                </c:pt>
                <c:pt idx="14">
                  <c:v>2036</c:v>
                </c:pt>
                <c:pt idx="15">
                  <c:v>2050</c:v>
                </c:pt>
              </c:numCache>
            </c:numRef>
          </c:cat>
          <c:val>
            <c:numRef>
              <c:f>Sheet1!$G$2:$G$17</c:f>
              <c:numCache>
                <c:formatCode>General</c:formatCode>
                <c:ptCount val="16"/>
                <c:pt idx="0">
                  <c:v>149.14700000000022</c:v>
                </c:pt>
                <c:pt idx="1">
                  <c:v>904.45390000000145</c:v>
                </c:pt>
                <c:pt idx="2">
                  <c:v>536.61839999999995</c:v>
                </c:pt>
                <c:pt idx="3">
                  <c:v>1446.1450000000002</c:v>
                </c:pt>
                <c:pt idx="4">
                  <c:v>631.58259999999984</c:v>
                </c:pt>
                <c:pt idx="5">
                  <c:v>1026.5649999999998</c:v>
                </c:pt>
                <c:pt idx="6">
                  <c:v>292.52200000000005</c:v>
                </c:pt>
                <c:pt idx="7">
                  <c:v>183.37200000000001</c:v>
                </c:pt>
                <c:pt idx="8">
                  <c:v>146.37200000000001</c:v>
                </c:pt>
                <c:pt idx="9">
                  <c:v>738.37199999999996</c:v>
                </c:pt>
                <c:pt idx="10">
                  <c:v>35.372</c:v>
                </c:pt>
              </c:numCache>
            </c:numRef>
          </c:val>
          <c:extLst>
            <c:ext xmlns:c16="http://schemas.microsoft.com/office/drawing/2014/chart" uri="{C3380CC4-5D6E-409C-BE32-E72D297353CC}">
              <c16:uniqueId val="{00000005-E98A-4139-A38F-20EF1BD75F7D}"/>
            </c:ext>
          </c:extLst>
        </c:ser>
        <c:ser>
          <c:idx val="6"/>
          <c:order val="6"/>
          <c:tx>
            <c:strRef>
              <c:f>Sheet1!$H$1</c:f>
              <c:strCache>
                <c:ptCount val="1"/>
                <c:pt idx="0">
                  <c:v>Energy Storage</c:v>
                </c:pt>
              </c:strCache>
            </c:strRef>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Sheet1!$A$2:$A$17</c:f>
              <c:numCache>
                <c:formatCode>General</c:formatCode>
                <c:ptCount val="16"/>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2030</c:v>
                </c:pt>
                <c:pt idx="14">
                  <c:v>2036</c:v>
                </c:pt>
                <c:pt idx="15">
                  <c:v>2050</c:v>
                </c:pt>
              </c:numCache>
            </c:numRef>
          </c:cat>
          <c:val>
            <c:numRef>
              <c:f>Sheet1!$H$2:$H$17</c:f>
              <c:numCache>
                <c:formatCode>General</c:formatCode>
                <c:ptCount val="16"/>
                <c:pt idx="0">
                  <c:v>107</c:v>
                </c:pt>
                <c:pt idx="1">
                  <c:v>408.08386697349789</c:v>
                </c:pt>
                <c:pt idx="2">
                  <c:v>25</c:v>
                </c:pt>
                <c:pt idx="3">
                  <c:v>70</c:v>
                </c:pt>
                <c:pt idx="4">
                  <c:v>637.98</c:v>
                </c:pt>
                <c:pt idx="5">
                  <c:v>185</c:v>
                </c:pt>
                <c:pt idx="8">
                  <c:v>900</c:v>
                </c:pt>
              </c:numCache>
            </c:numRef>
          </c:val>
          <c:extLst>
            <c:ext xmlns:c16="http://schemas.microsoft.com/office/drawing/2014/chart" uri="{C3380CC4-5D6E-409C-BE32-E72D297353CC}">
              <c16:uniqueId val="{00000006-E98A-4139-A38F-20EF1BD75F7D}"/>
            </c:ext>
          </c:extLst>
        </c:ser>
        <c:ser>
          <c:idx val="7"/>
          <c:order val="7"/>
          <c:tx>
            <c:strRef>
              <c:f>Sheet1!$I$1</c:f>
              <c:strCache>
                <c:ptCount val="1"/>
                <c:pt idx="0">
                  <c:v>Other</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Sheet1!$A$2:$A$17</c:f>
              <c:numCache>
                <c:formatCode>General</c:formatCode>
                <c:ptCount val="16"/>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2030</c:v>
                </c:pt>
                <c:pt idx="14">
                  <c:v>2036</c:v>
                </c:pt>
                <c:pt idx="15">
                  <c:v>2050</c:v>
                </c:pt>
              </c:numCache>
            </c:numRef>
          </c:cat>
          <c:val>
            <c:numRef>
              <c:f>Sheet1!$I$2:$I$17</c:f>
              <c:numCache>
                <c:formatCode>General</c:formatCode>
                <c:ptCount val="16"/>
                <c:pt idx="0">
                  <c:v>165.00000000000003</c:v>
                </c:pt>
                <c:pt idx="1">
                  <c:v>671.16</c:v>
                </c:pt>
                <c:pt idx="2">
                  <c:v>795.24</c:v>
                </c:pt>
                <c:pt idx="3">
                  <c:v>376.6</c:v>
                </c:pt>
                <c:pt idx="4">
                  <c:v>822.69999999999993</c:v>
                </c:pt>
                <c:pt idx="5">
                  <c:v>70</c:v>
                </c:pt>
                <c:pt idx="6">
                  <c:v>49.9</c:v>
                </c:pt>
                <c:pt idx="7">
                  <c:v>0</c:v>
                </c:pt>
                <c:pt idx="8">
                  <c:v>0</c:v>
                </c:pt>
                <c:pt idx="9">
                  <c:v>0</c:v>
                </c:pt>
                <c:pt idx="10">
                  <c:v>0</c:v>
                </c:pt>
                <c:pt idx="11">
                  <c:v>0</c:v>
                </c:pt>
                <c:pt idx="12">
                  <c:v>0</c:v>
                </c:pt>
                <c:pt idx="13">
                  <c:v>0</c:v>
                </c:pt>
                <c:pt idx="14">
                  <c:v>0</c:v>
                </c:pt>
                <c:pt idx="15">
                  <c:v>0</c:v>
                </c:pt>
              </c:numCache>
            </c:numRef>
          </c:val>
          <c:extLst>
            <c:ext xmlns:c16="http://schemas.microsoft.com/office/drawing/2014/chart" uri="{C3380CC4-5D6E-409C-BE32-E72D297353CC}">
              <c16:uniqueId val="{00000007-E98A-4139-A38F-20EF1BD75F7D}"/>
            </c:ext>
          </c:extLst>
        </c:ser>
        <c:dLbls>
          <c:showLegendKey val="0"/>
          <c:showVal val="0"/>
          <c:showCatName val="0"/>
          <c:showSerName val="0"/>
          <c:showPercent val="0"/>
          <c:showBubbleSize val="0"/>
        </c:dLbls>
        <c:gapWidth val="150"/>
        <c:axId val="285074672"/>
        <c:axId val="285075064"/>
      </c:barChart>
      <c:catAx>
        <c:axId val="285074672"/>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dirty="0"/>
                  <a:t>Proposed Online Year</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285075064"/>
        <c:crosses val="autoZero"/>
        <c:auto val="1"/>
        <c:lblAlgn val="ctr"/>
        <c:lblOffset val="100"/>
        <c:noMultiLvlLbl val="0"/>
      </c:catAx>
      <c:valAx>
        <c:axId val="285075064"/>
        <c:scaling>
          <c:orientation val="minMax"/>
          <c:max val="30000"/>
        </c:scaling>
        <c:delete val="0"/>
        <c:axPos val="l"/>
        <c:majorGridlines>
          <c:spPr>
            <a:ln w="6350" cap="flat" cmpd="sng" algn="ctr">
              <a:solidFill>
                <a:schemeClr val="tx1">
                  <a:tint val="75000"/>
                </a:schemeClr>
              </a:solidFill>
              <a:prstDash val="solid"/>
              <a:round/>
            </a:ln>
            <a:effectLst/>
          </c:spPr>
        </c:majorGridlines>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dirty="0"/>
                  <a:t>Proposed</a:t>
                </a:r>
                <a:r>
                  <a:rPr lang="en-US" sz="1600" baseline="0" dirty="0"/>
                  <a:t> Creditable</a:t>
                </a:r>
                <a:r>
                  <a:rPr lang="en-US" sz="1600" dirty="0"/>
                  <a:t> Capacity (GW)</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85074672"/>
        <c:crosses val="autoZero"/>
        <c:crossBetween val="between"/>
        <c:dispUnits>
          <c:builtInUnit val="thousands"/>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805454503145337"/>
          <c:y val="4.3268281054517063E-2"/>
          <c:w val="0.86076699045516702"/>
          <c:h val="0.52188866332285577"/>
        </c:manualLayout>
      </c:layout>
      <c:barChart>
        <c:barDir val="col"/>
        <c:grouping val="stacked"/>
        <c:varyColors val="0"/>
        <c:ser>
          <c:idx val="0"/>
          <c:order val="0"/>
          <c:tx>
            <c:strRef>
              <c:f>Sheet1!$A$3</c:f>
              <c:strCache>
                <c:ptCount val="1"/>
                <c:pt idx="0">
                  <c:v>Completed (28.3)</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multiLvlStrRef>
              <c:f>Sheet1!$B$1:$CG$2</c:f>
              <c:multiLvlStrCache>
                <c:ptCount val="84"/>
                <c:lvl>
                  <c:pt idx="0">
                    <c:v>Gas</c:v>
                  </c:pt>
                  <c:pt idx="1">
                    <c:v>Wind</c:v>
                  </c:pt>
                  <c:pt idx="2">
                    <c:v>Nuclear</c:v>
                  </c:pt>
                  <c:pt idx="3">
                    <c:v>Solar</c:v>
                  </c:pt>
                  <c:pt idx="4">
                    <c:v>Water</c:v>
                  </c:pt>
                  <c:pt idx="5">
                    <c:v>Energy Storage</c:v>
                  </c:pt>
                  <c:pt idx="6">
                    <c:v>Other</c:v>
                  </c:pt>
                  <c:pt idx="8">
                    <c:v>Coal</c:v>
                  </c:pt>
                  <c:pt idx="9">
                    <c:v>Gas</c:v>
                  </c:pt>
                  <c:pt idx="10">
                    <c:v>Wind</c:v>
                  </c:pt>
                  <c:pt idx="11">
                    <c:v>Nuclear</c:v>
                  </c:pt>
                  <c:pt idx="12">
                    <c:v>Solar</c:v>
                  </c:pt>
                  <c:pt idx="13">
                    <c:v>Water</c:v>
                  </c:pt>
                  <c:pt idx="14">
                    <c:v>Energy Storage</c:v>
                  </c:pt>
                  <c:pt idx="15">
                    <c:v>Other</c:v>
                  </c:pt>
                  <c:pt idx="17">
                    <c:v>Coal</c:v>
                  </c:pt>
                  <c:pt idx="18">
                    <c:v>Gas</c:v>
                  </c:pt>
                  <c:pt idx="19">
                    <c:v>Wind</c:v>
                  </c:pt>
                  <c:pt idx="20">
                    <c:v>Solar</c:v>
                  </c:pt>
                  <c:pt idx="21">
                    <c:v>Water</c:v>
                  </c:pt>
                  <c:pt idx="22">
                    <c:v>Energy Storage</c:v>
                  </c:pt>
                  <c:pt idx="23">
                    <c:v>Other</c:v>
                  </c:pt>
                  <c:pt idx="25">
                    <c:v>Coal</c:v>
                  </c:pt>
                  <c:pt idx="26">
                    <c:v>Gas</c:v>
                  </c:pt>
                  <c:pt idx="27">
                    <c:v>Wind</c:v>
                  </c:pt>
                  <c:pt idx="28">
                    <c:v>Nuclear</c:v>
                  </c:pt>
                  <c:pt idx="29">
                    <c:v>Solar</c:v>
                  </c:pt>
                  <c:pt idx="30">
                    <c:v>Water</c:v>
                  </c:pt>
                  <c:pt idx="31">
                    <c:v>Energy Storage</c:v>
                  </c:pt>
                  <c:pt idx="32">
                    <c:v>Other</c:v>
                  </c:pt>
                  <c:pt idx="34">
                    <c:v>Coal</c:v>
                  </c:pt>
                  <c:pt idx="35">
                    <c:v>Gas</c:v>
                  </c:pt>
                  <c:pt idx="36">
                    <c:v>Wind</c:v>
                  </c:pt>
                  <c:pt idx="37">
                    <c:v>Nuclear</c:v>
                  </c:pt>
                  <c:pt idx="38">
                    <c:v>Solar</c:v>
                  </c:pt>
                  <c:pt idx="39">
                    <c:v>Water</c:v>
                  </c:pt>
                  <c:pt idx="40">
                    <c:v>Energy Storage</c:v>
                  </c:pt>
                  <c:pt idx="41">
                    <c:v>Other</c:v>
                  </c:pt>
                  <c:pt idx="43">
                    <c:v>Gas</c:v>
                  </c:pt>
                  <c:pt idx="44">
                    <c:v>Wind</c:v>
                  </c:pt>
                  <c:pt idx="45">
                    <c:v>Nuclear</c:v>
                  </c:pt>
                  <c:pt idx="46">
                    <c:v>Solar</c:v>
                  </c:pt>
                  <c:pt idx="47">
                    <c:v>Water</c:v>
                  </c:pt>
                  <c:pt idx="48">
                    <c:v>Energy Storage</c:v>
                  </c:pt>
                  <c:pt idx="49">
                    <c:v>Other</c:v>
                  </c:pt>
                  <c:pt idx="51">
                    <c:v>Gas</c:v>
                  </c:pt>
                  <c:pt idx="52">
                    <c:v>Wind</c:v>
                  </c:pt>
                  <c:pt idx="53">
                    <c:v>Water</c:v>
                  </c:pt>
                  <c:pt idx="54">
                    <c:v>Other</c:v>
                  </c:pt>
                  <c:pt idx="56">
                    <c:v>Gas</c:v>
                  </c:pt>
                  <c:pt idx="57">
                    <c:v>Wind</c:v>
                  </c:pt>
                  <c:pt idx="58">
                    <c:v>Nuclear</c:v>
                  </c:pt>
                  <c:pt idx="59">
                    <c:v>Water</c:v>
                  </c:pt>
                  <c:pt idx="61">
                    <c:v>Nuclear</c:v>
                  </c:pt>
                  <c:pt idx="62">
                    <c:v>Water</c:v>
                  </c:pt>
                  <c:pt idx="63">
                    <c:v>Energy Storage</c:v>
                  </c:pt>
                  <c:pt idx="65">
                    <c:v>Gas</c:v>
                  </c:pt>
                  <c:pt idx="66">
                    <c:v>Wind</c:v>
                  </c:pt>
                  <c:pt idx="67">
                    <c:v>Nuclear</c:v>
                  </c:pt>
                  <c:pt idx="68">
                    <c:v>Solar</c:v>
                  </c:pt>
                  <c:pt idx="69">
                    <c:v>Water</c:v>
                  </c:pt>
                  <c:pt idx="71">
                    <c:v>Nuclear</c:v>
                  </c:pt>
                  <c:pt idx="72">
                    <c:v>Water</c:v>
                  </c:pt>
                  <c:pt idx="74">
                    <c:v>Nuclear</c:v>
                  </c:pt>
                  <c:pt idx="76">
                    <c:v>Nuclear</c:v>
                  </c:pt>
                  <c:pt idx="78">
                    <c:v>Nuclear</c:v>
                  </c:pt>
                  <c:pt idx="80">
                    <c:v>Nuclear</c:v>
                  </c:pt>
                  <c:pt idx="82">
                    <c:v>Wind</c:v>
                  </c:pt>
                  <c:pt idx="83">
                    <c:v> </c:v>
                  </c:pt>
                </c:lvl>
                <c:lvl>
                  <c:pt idx="0">
                    <c:v>2016</c:v>
                  </c:pt>
                  <c:pt idx="8">
                    <c:v>2017</c:v>
                  </c:pt>
                  <c:pt idx="17">
                    <c:v>2018</c:v>
                  </c:pt>
                  <c:pt idx="25">
                    <c:v>2019</c:v>
                  </c:pt>
                  <c:pt idx="34">
                    <c:v>2020</c:v>
                  </c:pt>
                  <c:pt idx="43">
                    <c:v>2021</c:v>
                  </c:pt>
                  <c:pt idx="51">
                    <c:v>2022</c:v>
                  </c:pt>
                  <c:pt idx="56">
                    <c:v>2023</c:v>
                  </c:pt>
                  <c:pt idx="61">
                    <c:v>2024</c:v>
                  </c:pt>
                  <c:pt idx="65">
                    <c:v>2025</c:v>
                  </c:pt>
                  <c:pt idx="71">
                    <c:v>2026</c:v>
                  </c:pt>
                  <c:pt idx="74">
                    <c:v>'27</c:v>
                  </c:pt>
                  <c:pt idx="76">
                    <c:v>'28</c:v>
                  </c:pt>
                  <c:pt idx="78">
                    <c:v>'30</c:v>
                  </c:pt>
                  <c:pt idx="80">
                    <c:v>'36</c:v>
                  </c:pt>
                  <c:pt idx="82">
                    <c:v>'50</c:v>
                  </c:pt>
                </c:lvl>
              </c:multiLvlStrCache>
            </c:multiLvlStrRef>
          </c:cat>
          <c:val>
            <c:numRef>
              <c:f>Sheet1!$B$3:$CG$3</c:f>
              <c:numCache>
                <c:formatCode>#,##0</c:formatCode>
                <c:ptCount val="84"/>
                <c:pt idx="0">
                  <c:v>9069.9</c:v>
                </c:pt>
                <c:pt idx="1">
                  <c:v>7694.5399999999991</c:v>
                </c:pt>
                <c:pt idx="2">
                  <c:v>1150</c:v>
                </c:pt>
                <c:pt idx="3">
                  <c:v>7527.2499999999982</c:v>
                </c:pt>
                <c:pt idx="4">
                  <c:v>398.10000000000008</c:v>
                </c:pt>
                <c:pt idx="5">
                  <c:v>102</c:v>
                </c:pt>
                <c:pt idx="6">
                  <c:v>153.90000000000003</c:v>
                </c:pt>
                <c:pt idx="9">
                  <c:v>1327.6999999999994</c:v>
                </c:pt>
                <c:pt idx="10">
                  <c:v>674</c:v>
                </c:pt>
                <c:pt idx="12">
                  <c:v>187.46</c:v>
                </c:pt>
                <c:pt idx="14">
                  <c:v>32</c:v>
                </c:pt>
                <c:pt idx="15">
                  <c:v>0</c:v>
                </c:pt>
                <c:pt idx="23">
                  <c:v>0</c:v>
                </c:pt>
                <c:pt idx="32">
                  <c:v>0</c:v>
                </c:pt>
                <c:pt idx="41">
                  <c:v>0</c:v>
                </c:pt>
                <c:pt idx="49">
                  <c:v>0</c:v>
                </c:pt>
                <c:pt idx="54">
                  <c:v>0</c:v>
                </c:pt>
              </c:numCache>
            </c:numRef>
          </c:val>
          <c:extLst>
            <c:ext xmlns:c16="http://schemas.microsoft.com/office/drawing/2014/chart" uri="{C3380CC4-5D6E-409C-BE32-E72D297353CC}">
              <c16:uniqueId val="{00000000-F1B8-44F9-840D-730CC4E9F2BE}"/>
            </c:ext>
          </c:extLst>
        </c:ser>
        <c:ser>
          <c:idx val="1"/>
          <c:order val="1"/>
          <c:tx>
            <c:strRef>
              <c:f>Sheet1!$A$4</c:f>
              <c:strCache>
                <c:ptCount val="1"/>
                <c:pt idx="0">
                  <c:v>Construction Begun (48.6)</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multiLvlStrRef>
              <c:f>Sheet1!$B$1:$CG$2</c:f>
              <c:multiLvlStrCache>
                <c:ptCount val="84"/>
                <c:lvl>
                  <c:pt idx="0">
                    <c:v>Gas</c:v>
                  </c:pt>
                  <c:pt idx="1">
                    <c:v>Wind</c:v>
                  </c:pt>
                  <c:pt idx="2">
                    <c:v>Nuclear</c:v>
                  </c:pt>
                  <c:pt idx="3">
                    <c:v>Solar</c:v>
                  </c:pt>
                  <c:pt idx="4">
                    <c:v>Water</c:v>
                  </c:pt>
                  <c:pt idx="5">
                    <c:v>Energy Storage</c:v>
                  </c:pt>
                  <c:pt idx="6">
                    <c:v>Other</c:v>
                  </c:pt>
                  <c:pt idx="8">
                    <c:v>Coal</c:v>
                  </c:pt>
                  <c:pt idx="9">
                    <c:v>Gas</c:v>
                  </c:pt>
                  <c:pt idx="10">
                    <c:v>Wind</c:v>
                  </c:pt>
                  <c:pt idx="11">
                    <c:v>Nuclear</c:v>
                  </c:pt>
                  <c:pt idx="12">
                    <c:v>Solar</c:v>
                  </c:pt>
                  <c:pt idx="13">
                    <c:v>Water</c:v>
                  </c:pt>
                  <c:pt idx="14">
                    <c:v>Energy Storage</c:v>
                  </c:pt>
                  <c:pt idx="15">
                    <c:v>Other</c:v>
                  </c:pt>
                  <c:pt idx="17">
                    <c:v>Coal</c:v>
                  </c:pt>
                  <c:pt idx="18">
                    <c:v>Gas</c:v>
                  </c:pt>
                  <c:pt idx="19">
                    <c:v>Wind</c:v>
                  </c:pt>
                  <c:pt idx="20">
                    <c:v>Solar</c:v>
                  </c:pt>
                  <c:pt idx="21">
                    <c:v>Water</c:v>
                  </c:pt>
                  <c:pt idx="22">
                    <c:v>Energy Storage</c:v>
                  </c:pt>
                  <c:pt idx="23">
                    <c:v>Other</c:v>
                  </c:pt>
                  <c:pt idx="25">
                    <c:v>Coal</c:v>
                  </c:pt>
                  <c:pt idx="26">
                    <c:v>Gas</c:v>
                  </c:pt>
                  <c:pt idx="27">
                    <c:v>Wind</c:v>
                  </c:pt>
                  <c:pt idx="28">
                    <c:v>Nuclear</c:v>
                  </c:pt>
                  <c:pt idx="29">
                    <c:v>Solar</c:v>
                  </c:pt>
                  <c:pt idx="30">
                    <c:v>Water</c:v>
                  </c:pt>
                  <c:pt idx="31">
                    <c:v>Energy Storage</c:v>
                  </c:pt>
                  <c:pt idx="32">
                    <c:v>Other</c:v>
                  </c:pt>
                  <c:pt idx="34">
                    <c:v>Coal</c:v>
                  </c:pt>
                  <c:pt idx="35">
                    <c:v>Gas</c:v>
                  </c:pt>
                  <c:pt idx="36">
                    <c:v>Wind</c:v>
                  </c:pt>
                  <c:pt idx="37">
                    <c:v>Nuclear</c:v>
                  </c:pt>
                  <c:pt idx="38">
                    <c:v>Solar</c:v>
                  </c:pt>
                  <c:pt idx="39">
                    <c:v>Water</c:v>
                  </c:pt>
                  <c:pt idx="40">
                    <c:v>Energy Storage</c:v>
                  </c:pt>
                  <c:pt idx="41">
                    <c:v>Other</c:v>
                  </c:pt>
                  <c:pt idx="43">
                    <c:v>Gas</c:v>
                  </c:pt>
                  <c:pt idx="44">
                    <c:v>Wind</c:v>
                  </c:pt>
                  <c:pt idx="45">
                    <c:v>Nuclear</c:v>
                  </c:pt>
                  <c:pt idx="46">
                    <c:v>Solar</c:v>
                  </c:pt>
                  <c:pt idx="47">
                    <c:v>Water</c:v>
                  </c:pt>
                  <c:pt idx="48">
                    <c:v>Energy Storage</c:v>
                  </c:pt>
                  <c:pt idx="49">
                    <c:v>Other</c:v>
                  </c:pt>
                  <c:pt idx="51">
                    <c:v>Gas</c:v>
                  </c:pt>
                  <c:pt idx="52">
                    <c:v>Wind</c:v>
                  </c:pt>
                  <c:pt idx="53">
                    <c:v>Water</c:v>
                  </c:pt>
                  <c:pt idx="54">
                    <c:v>Other</c:v>
                  </c:pt>
                  <c:pt idx="56">
                    <c:v>Gas</c:v>
                  </c:pt>
                  <c:pt idx="57">
                    <c:v>Wind</c:v>
                  </c:pt>
                  <c:pt idx="58">
                    <c:v>Nuclear</c:v>
                  </c:pt>
                  <c:pt idx="59">
                    <c:v>Water</c:v>
                  </c:pt>
                  <c:pt idx="61">
                    <c:v>Nuclear</c:v>
                  </c:pt>
                  <c:pt idx="62">
                    <c:v>Water</c:v>
                  </c:pt>
                  <c:pt idx="63">
                    <c:v>Energy Storage</c:v>
                  </c:pt>
                  <c:pt idx="65">
                    <c:v>Gas</c:v>
                  </c:pt>
                  <c:pt idx="66">
                    <c:v>Wind</c:v>
                  </c:pt>
                  <c:pt idx="67">
                    <c:v>Nuclear</c:v>
                  </c:pt>
                  <c:pt idx="68">
                    <c:v>Solar</c:v>
                  </c:pt>
                  <c:pt idx="69">
                    <c:v>Water</c:v>
                  </c:pt>
                  <c:pt idx="71">
                    <c:v>Nuclear</c:v>
                  </c:pt>
                  <c:pt idx="72">
                    <c:v>Water</c:v>
                  </c:pt>
                  <c:pt idx="74">
                    <c:v>Nuclear</c:v>
                  </c:pt>
                  <c:pt idx="76">
                    <c:v>Nuclear</c:v>
                  </c:pt>
                  <c:pt idx="78">
                    <c:v>Nuclear</c:v>
                  </c:pt>
                  <c:pt idx="80">
                    <c:v>Nuclear</c:v>
                  </c:pt>
                  <c:pt idx="82">
                    <c:v>Wind</c:v>
                  </c:pt>
                  <c:pt idx="83">
                    <c:v> </c:v>
                  </c:pt>
                </c:lvl>
                <c:lvl>
                  <c:pt idx="0">
                    <c:v>2016</c:v>
                  </c:pt>
                  <c:pt idx="8">
                    <c:v>2017</c:v>
                  </c:pt>
                  <c:pt idx="17">
                    <c:v>2018</c:v>
                  </c:pt>
                  <c:pt idx="25">
                    <c:v>2019</c:v>
                  </c:pt>
                  <c:pt idx="34">
                    <c:v>2020</c:v>
                  </c:pt>
                  <c:pt idx="43">
                    <c:v>2021</c:v>
                  </c:pt>
                  <c:pt idx="51">
                    <c:v>2022</c:v>
                  </c:pt>
                  <c:pt idx="56">
                    <c:v>2023</c:v>
                  </c:pt>
                  <c:pt idx="61">
                    <c:v>2024</c:v>
                  </c:pt>
                  <c:pt idx="65">
                    <c:v>2025</c:v>
                  </c:pt>
                  <c:pt idx="71">
                    <c:v>2026</c:v>
                  </c:pt>
                  <c:pt idx="74">
                    <c:v>'27</c:v>
                  </c:pt>
                  <c:pt idx="76">
                    <c:v>'28</c:v>
                  </c:pt>
                  <c:pt idx="78">
                    <c:v>'30</c:v>
                  </c:pt>
                  <c:pt idx="80">
                    <c:v>'36</c:v>
                  </c:pt>
                  <c:pt idx="82">
                    <c:v>'50</c:v>
                  </c:pt>
                </c:lvl>
              </c:multiLvlStrCache>
            </c:multiLvlStrRef>
          </c:cat>
          <c:val>
            <c:numRef>
              <c:f>Sheet1!$B$4:$CG$4</c:f>
              <c:numCache>
                <c:formatCode>#,##0</c:formatCode>
                <c:ptCount val="84"/>
                <c:pt idx="0">
                  <c:v>879.69999999999982</c:v>
                </c:pt>
                <c:pt idx="1">
                  <c:v>593.79999999999995</c:v>
                </c:pt>
                <c:pt idx="3">
                  <c:v>556.33000000000015</c:v>
                </c:pt>
                <c:pt idx="6">
                  <c:v>0</c:v>
                </c:pt>
                <c:pt idx="9">
                  <c:v>13798.480000000003</c:v>
                </c:pt>
                <c:pt idx="10">
                  <c:v>5783.5</c:v>
                </c:pt>
                <c:pt idx="12">
                  <c:v>2289.2600000000007</c:v>
                </c:pt>
                <c:pt idx="13">
                  <c:v>131.32000000000016</c:v>
                </c:pt>
                <c:pt idx="14">
                  <c:v>86.7</c:v>
                </c:pt>
                <c:pt idx="15">
                  <c:v>152.60000000000002</c:v>
                </c:pt>
                <c:pt idx="17">
                  <c:v>17</c:v>
                </c:pt>
                <c:pt idx="18">
                  <c:v>13777</c:v>
                </c:pt>
                <c:pt idx="19">
                  <c:v>833</c:v>
                </c:pt>
                <c:pt idx="21">
                  <c:v>60.400000000000006</c:v>
                </c:pt>
                <c:pt idx="23">
                  <c:v>316.83999999999997</c:v>
                </c:pt>
                <c:pt idx="26">
                  <c:v>980</c:v>
                </c:pt>
                <c:pt idx="28">
                  <c:v>2227</c:v>
                </c:pt>
                <c:pt idx="32">
                  <c:v>0</c:v>
                </c:pt>
                <c:pt idx="35">
                  <c:v>3150</c:v>
                </c:pt>
                <c:pt idx="37">
                  <c:v>2227</c:v>
                </c:pt>
                <c:pt idx="38">
                  <c:v>2</c:v>
                </c:pt>
                <c:pt idx="41">
                  <c:v>0</c:v>
                </c:pt>
                <c:pt idx="49">
                  <c:v>0</c:v>
                </c:pt>
                <c:pt idx="53">
                  <c:v>695</c:v>
                </c:pt>
                <c:pt idx="54">
                  <c:v>0</c:v>
                </c:pt>
              </c:numCache>
            </c:numRef>
          </c:val>
          <c:extLst>
            <c:ext xmlns:c16="http://schemas.microsoft.com/office/drawing/2014/chart" uri="{C3380CC4-5D6E-409C-BE32-E72D297353CC}">
              <c16:uniqueId val="{00000001-F1B8-44F9-840D-730CC4E9F2BE}"/>
            </c:ext>
          </c:extLst>
        </c:ser>
        <c:ser>
          <c:idx val="2"/>
          <c:order val="2"/>
          <c:tx>
            <c:strRef>
              <c:f>Sheet1!$A$5</c:f>
              <c:strCache>
                <c:ptCount val="1"/>
                <c:pt idx="0">
                  <c:v>Advanced Development (37.9)</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multiLvlStrRef>
              <c:f>Sheet1!$B$1:$CG$2</c:f>
              <c:multiLvlStrCache>
                <c:ptCount val="84"/>
                <c:lvl>
                  <c:pt idx="0">
                    <c:v>Gas</c:v>
                  </c:pt>
                  <c:pt idx="1">
                    <c:v>Wind</c:v>
                  </c:pt>
                  <c:pt idx="2">
                    <c:v>Nuclear</c:v>
                  </c:pt>
                  <c:pt idx="3">
                    <c:v>Solar</c:v>
                  </c:pt>
                  <c:pt idx="4">
                    <c:v>Water</c:v>
                  </c:pt>
                  <c:pt idx="5">
                    <c:v>Energy Storage</c:v>
                  </c:pt>
                  <c:pt idx="6">
                    <c:v>Other</c:v>
                  </c:pt>
                  <c:pt idx="8">
                    <c:v>Coal</c:v>
                  </c:pt>
                  <c:pt idx="9">
                    <c:v>Gas</c:v>
                  </c:pt>
                  <c:pt idx="10">
                    <c:v>Wind</c:v>
                  </c:pt>
                  <c:pt idx="11">
                    <c:v>Nuclear</c:v>
                  </c:pt>
                  <c:pt idx="12">
                    <c:v>Solar</c:v>
                  </c:pt>
                  <c:pt idx="13">
                    <c:v>Water</c:v>
                  </c:pt>
                  <c:pt idx="14">
                    <c:v>Energy Storage</c:v>
                  </c:pt>
                  <c:pt idx="15">
                    <c:v>Other</c:v>
                  </c:pt>
                  <c:pt idx="17">
                    <c:v>Coal</c:v>
                  </c:pt>
                  <c:pt idx="18">
                    <c:v>Gas</c:v>
                  </c:pt>
                  <c:pt idx="19">
                    <c:v>Wind</c:v>
                  </c:pt>
                  <c:pt idx="20">
                    <c:v>Solar</c:v>
                  </c:pt>
                  <c:pt idx="21">
                    <c:v>Water</c:v>
                  </c:pt>
                  <c:pt idx="22">
                    <c:v>Energy Storage</c:v>
                  </c:pt>
                  <c:pt idx="23">
                    <c:v>Other</c:v>
                  </c:pt>
                  <c:pt idx="25">
                    <c:v>Coal</c:v>
                  </c:pt>
                  <c:pt idx="26">
                    <c:v>Gas</c:v>
                  </c:pt>
                  <c:pt idx="27">
                    <c:v>Wind</c:v>
                  </c:pt>
                  <c:pt idx="28">
                    <c:v>Nuclear</c:v>
                  </c:pt>
                  <c:pt idx="29">
                    <c:v>Solar</c:v>
                  </c:pt>
                  <c:pt idx="30">
                    <c:v>Water</c:v>
                  </c:pt>
                  <c:pt idx="31">
                    <c:v>Energy Storage</c:v>
                  </c:pt>
                  <c:pt idx="32">
                    <c:v>Other</c:v>
                  </c:pt>
                  <c:pt idx="34">
                    <c:v>Coal</c:v>
                  </c:pt>
                  <c:pt idx="35">
                    <c:v>Gas</c:v>
                  </c:pt>
                  <c:pt idx="36">
                    <c:v>Wind</c:v>
                  </c:pt>
                  <c:pt idx="37">
                    <c:v>Nuclear</c:v>
                  </c:pt>
                  <c:pt idx="38">
                    <c:v>Solar</c:v>
                  </c:pt>
                  <c:pt idx="39">
                    <c:v>Water</c:v>
                  </c:pt>
                  <c:pt idx="40">
                    <c:v>Energy Storage</c:v>
                  </c:pt>
                  <c:pt idx="41">
                    <c:v>Other</c:v>
                  </c:pt>
                  <c:pt idx="43">
                    <c:v>Gas</c:v>
                  </c:pt>
                  <c:pt idx="44">
                    <c:v>Wind</c:v>
                  </c:pt>
                  <c:pt idx="45">
                    <c:v>Nuclear</c:v>
                  </c:pt>
                  <c:pt idx="46">
                    <c:v>Solar</c:v>
                  </c:pt>
                  <c:pt idx="47">
                    <c:v>Water</c:v>
                  </c:pt>
                  <c:pt idx="48">
                    <c:v>Energy Storage</c:v>
                  </c:pt>
                  <c:pt idx="49">
                    <c:v>Other</c:v>
                  </c:pt>
                  <c:pt idx="51">
                    <c:v>Gas</c:v>
                  </c:pt>
                  <c:pt idx="52">
                    <c:v>Wind</c:v>
                  </c:pt>
                  <c:pt idx="53">
                    <c:v>Water</c:v>
                  </c:pt>
                  <c:pt idx="54">
                    <c:v>Other</c:v>
                  </c:pt>
                  <c:pt idx="56">
                    <c:v>Gas</c:v>
                  </c:pt>
                  <c:pt idx="57">
                    <c:v>Wind</c:v>
                  </c:pt>
                  <c:pt idx="58">
                    <c:v>Nuclear</c:v>
                  </c:pt>
                  <c:pt idx="59">
                    <c:v>Water</c:v>
                  </c:pt>
                  <c:pt idx="61">
                    <c:v>Nuclear</c:v>
                  </c:pt>
                  <c:pt idx="62">
                    <c:v>Water</c:v>
                  </c:pt>
                  <c:pt idx="63">
                    <c:v>Energy Storage</c:v>
                  </c:pt>
                  <c:pt idx="65">
                    <c:v>Gas</c:v>
                  </c:pt>
                  <c:pt idx="66">
                    <c:v>Wind</c:v>
                  </c:pt>
                  <c:pt idx="67">
                    <c:v>Nuclear</c:v>
                  </c:pt>
                  <c:pt idx="68">
                    <c:v>Solar</c:v>
                  </c:pt>
                  <c:pt idx="69">
                    <c:v>Water</c:v>
                  </c:pt>
                  <c:pt idx="71">
                    <c:v>Nuclear</c:v>
                  </c:pt>
                  <c:pt idx="72">
                    <c:v>Water</c:v>
                  </c:pt>
                  <c:pt idx="74">
                    <c:v>Nuclear</c:v>
                  </c:pt>
                  <c:pt idx="76">
                    <c:v>Nuclear</c:v>
                  </c:pt>
                  <c:pt idx="78">
                    <c:v>Nuclear</c:v>
                  </c:pt>
                  <c:pt idx="80">
                    <c:v>Nuclear</c:v>
                  </c:pt>
                  <c:pt idx="82">
                    <c:v>Wind</c:v>
                  </c:pt>
                  <c:pt idx="83">
                    <c:v> </c:v>
                  </c:pt>
                </c:lvl>
                <c:lvl>
                  <c:pt idx="0">
                    <c:v>2016</c:v>
                  </c:pt>
                  <c:pt idx="8">
                    <c:v>2017</c:v>
                  </c:pt>
                  <c:pt idx="17">
                    <c:v>2018</c:v>
                  </c:pt>
                  <c:pt idx="25">
                    <c:v>2019</c:v>
                  </c:pt>
                  <c:pt idx="34">
                    <c:v>2020</c:v>
                  </c:pt>
                  <c:pt idx="43">
                    <c:v>2021</c:v>
                  </c:pt>
                  <c:pt idx="51">
                    <c:v>2022</c:v>
                  </c:pt>
                  <c:pt idx="56">
                    <c:v>2023</c:v>
                  </c:pt>
                  <c:pt idx="61">
                    <c:v>2024</c:v>
                  </c:pt>
                  <c:pt idx="65">
                    <c:v>2025</c:v>
                  </c:pt>
                  <c:pt idx="71">
                    <c:v>2026</c:v>
                  </c:pt>
                  <c:pt idx="74">
                    <c:v>'27</c:v>
                  </c:pt>
                  <c:pt idx="76">
                    <c:v>'28</c:v>
                  </c:pt>
                  <c:pt idx="78">
                    <c:v>'30</c:v>
                  </c:pt>
                  <c:pt idx="80">
                    <c:v>'36</c:v>
                  </c:pt>
                  <c:pt idx="82">
                    <c:v>'50</c:v>
                  </c:pt>
                </c:lvl>
              </c:multiLvlStrCache>
            </c:multiLvlStrRef>
          </c:cat>
          <c:val>
            <c:numRef>
              <c:f>Sheet1!$B$5:$CG$5</c:f>
              <c:numCache>
                <c:formatCode>#,##0</c:formatCode>
                <c:ptCount val="84"/>
                <c:pt idx="1">
                  <c:v>100</c:v>
                </c:pt>
                <c:pt idx="3">
                  <c:v>380.63999999999993</c:v>
                </c:pt>
                <c:pt idx="6">
                  <c:v>0</c:v>
                </c:pt>
                <c:pt idx="9">
                  <c:v>1865</c:v>
                </c:pt>
                <c:pt idx="10">
                  <c:v>1859.19</c:v>
                </c:pt>
                <c:pt idx="12">
                  <c:v>2339.71</c:v>
                </c:pt>
                <c:pt idx="13">
                  <c:v>185.67</c:v>
                </c:pt>
                <c:pt idx="14">
                  <c:v>270</c:v>
                </c:pt>
                <c:pt idx="15">
                  <c:v>199.6</c:v>
                </c:pt>
                <c:pt idx="17">
                  <c:v>895</c:v>
                </c:pt>
                <c:pt idx="18">
                  <c:v>2363</c:v>
                </c:pt>
                <c:pt idx="19">
                  <c:v>1787</c:v>
                </c:pt>
                <c:pt idx="20">
                  <c:v>2603.3000000000002</c:v>
                </c:pt>
                <c:pt idx="21">
                  <c:v>180.23999999999998</c:v>
                </c:pt>
                <c:pt idx="23">
                  <c:v>145.5</c:v>
                </c:pt>
                <c:pt idx="26">
                  <c:v>7555.7</c:v>
                </c:pt>
                <c:pt idx="27">
                  <c:v>849</c:v>
                </c:pt>
                <c:pt idx="29">
                  <c:v>391.59999999999997</c:v>
                </c:pt>
                <c:pt idx="30">
                  <c:v>590.29999999999995</c:v>
                </c:pt>
                <c:pt idx="32">
                  <c:v>42</c:v>
                </c:pt>
                <c:pt idx="34">
                  <c:v>400</c:v>
                </c:pt>
                <c:pt idx="35">
                  <c:v>3370.5</c:v>
                </c:pt>
                <c:pt idx="36">
                  <c:v>913</c:v>
                </c:pt>
                <c:pt idx="38">
                  <c:v>760.8</c:v>
                </c:pt>
                <c:pt idx="40">
                  <c:v>316.68</c:v>
                </c:pt>
                <c:pt idx="41">
                  <c:v>0</c:v>
                </c:pt>
                <c:pt idx="44">
                  <c:v>194.4</c:v>
                </c:pt>
                <c:pt idx="49">
                  <c:v>0</c:v>
                </c:pt>
                <c:pt idx="51">
                  <c:v>1055</c:v>
                </c:pt>
                <c:pt idx="52">
                  <c:v>750</c:v>
                </c:pt>
                <c:pt idx="54">
                  <c:v>0</c:v>
                </c:pt>
                <c:pt idx="57">
                  <c:v>750</c:v>
                </c:pt>
                <c:pt idx="67">
                  <c:v>1260</c:v>
                </c:pt>
                <c:pt idx="71">
                  <c:v>1117</c:v>
                </c:pt>
                <c:pt idx="76">
                  <c:v>1117</c:v>
                </c:pt>
                <c:pt idx="78">
                  <c:v>1260</c:v>
                </c:pt>
              </c:numCache>
            </c:numRef>
          </c:val>
          <c:extLst>
            <c:ext xmlns:c16="http://schemas.microsoft.com/office/drawing/2014/chart" uri="{C3380CC4-5D6E-409C-BE32-E72D297353CC}">
              <c16:uniqueId val="{00000002-F1B8-44F9-840D-730CC4E9F2BE}"/>
            </c:ext>
          </c:extLst>
        </c:ser>
        <c:ser>
          <c:idx val="3"/>
          <c:order val="3"/>
          <c:tx>
            <c:strRef>
              <c:f>Sheet1!$A$6</c:f>
              <c:strCache>
                <c:ptCount val="1"/>
                <c:pt idx="0">
                  <c:v>Early Development (121.3)</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multiLvlStrRef>
              <c:f>Sheet1!$B$1:$CG$2</c:f>
              <c:multiLvlStrCache>
                <c:ptCount val="84"/>
                <c:lvl>
                  <c:pt idx="0">
                    <c:v>Gas</c:v>
                  </c:pt>
                  <c:pt idx="1">
                    <c:v>Wind</c:v>
                  </c:pt>
                  <c:pt idx="2">
                    <c:v>Nuclear</c:v>
                  </c:pt>
                  <c:pt idx="3">
                    <c:v>Solar</c:v>
                  </c:pt>
                  <c:pt idx="4">
                    <c:v>Water</c:v>
                  </c:pt>
                  <c:pt idx="5">
                    <c:v>Energy Storage</c:v>
                  </c:pt>
                  <c:pt idx="6">
                    <c:v>Other</c:v>
                  </c:pt>
                  <c:pt idx="8">
                    <c:v>Coal</c:v>
                  </c:pt>
                  <c:pt idx="9">
                    <c:v>Gas</c:v>
                  </c:pt>
                  <c:pt idx="10">
                    <c:v>Wind</c:v>
                  </c:pt>
                  <c:pt idx="11">
                    <c:v>Nuclear</c:v>
                  </c:pt>
                  <c:pt idx="12">
                    <c:v>Solar</c:v>
                  </c:pt>
                  <c:pt idx="13">
                    <c:v>Water</c:v>
                  </c:pt>
                  <c:pt idx="14">
                    <c:v>Energy Storage</c:v>
                  </c:pt>
                  <c:pt idx="15">
                    <c:v>Other</c:v>
                  </c:pt>
                  <c:pt idx="17">
                    <c:v>Coal</c:v>
                  </c:pt>
                  <c:pt idx="18">
                    <c:v>Gas</c:v>
                  </c:pt>
                  <c:pt idx="19">
                    <c:v>Wind</c:v>
                  </c:pt>
                  <c:pt idx="20">
                    <c:v>Solar</c:v>
                  </c:pt>
                  <c:pt idx="21">
                    <c:v>Water</c:v>
                  </c:pt>
                  <c:pt idx="22">
                    <c:v>Energy Storage</c:v>
                  </c:pt>
                  <c:pt idx="23">
                    <c:v>Other</c:v>
                  </c:pt>
                  <c:pt idx="25">
                    <c:v>Coal</c:v>
                  </c:pt>
                  <c:pt idx="26">
                    <c:v>Gas</c:v>
                  </c:pt>
                  <c:pt idx="27">
                    <c:v>Wind</c:v>
                  </c:pt>
                  <c:pt idx="28">
                    <c:v>Nuclear</c:v>
                  </c:pt>
                  <c:pt idx="29">
                    <c:v>Solar</c:v>
                  </c:pt>
                  <c:pt idx="30">
                    <c:v>Water</c:v>
                  </c:pt>
                  <c:pt idx="31">
                    <c:v>Energy Storage</c:v>
                  </c:pt>
                  <c:pt idx="32">
                    <c:v>Other</c:v>
                  </c:pt>
                  <c:pt idx="34">
                    <c:v>Coal</c:v>
                  </c:pt>
                  <c:pt idx="35">
                    <c:v>Gas</c:v>
                  </c:pt>
                  <c:pt idx="36">
                    <c:v>Wind</c:v>
                  </c:pt>
                  <c:pt idx="37">
                    <c:v>Nuclear</c:v>
                  </c:pt>
                  <c:pt idx="38">
                    <c:v>Solar</c:v>
                  </c:pt>
                  <c:pt idx="39">
                    <c:v>Water</c:v>
                  </c:pt>
                  <c:pt idx="40">
                    <c:v>Energy Storage</c:v>
                  </c:pt>
                  <c:pt idx="41">
                    <c:v>Other</c:v>
                  </c:pt>
                  <c:pt idx="43">
                    <c:v>Gas</c:v>
                  </c:pt>
                  <c:pt idx="44">
                    <c:v>Wind</c:v>
                  </c:pt>
                  <c:pt idx="45">
                    <c:v>Nuclear</c:v>
                  </c:pt>
                  <c:pt idx="46">
                    <c:v>Solar</c:v>
                  </c:pt>
                  <c:pt idx="47">
                    <c:v>Water</c:v>
                  </c:pt>
                  <c:pt idx="48">
                    <c:v>Energy Storage</c:v>
                  </c:pt>
                  <c:pt idx="49">
                    <c:v>Other</c:v>
                  </c:pt>
                  <c:pt idx="51">
                    <c:v>Gas</c:v>
                  </c:pt>
                  <c:pt idx="52">
                    <c:v>Wind</c:v>
                  </c:pt>
                  <c:pt idx="53">
                    <c:v>Water</c:v>
                  </c:pt>
                  <c:pt idx="54">
                    <c:v>Other</c:v>
                  </c:pt>
                  <c:pt idx="56">
                    <c:v>Gas</c:v>
                  </c:pt>
                  <c:pt idx="57">
                    <c:v>Wind</c:v>
                  </c:pt>
                  <c:pt idx="58">
                    <c:v>Nuclear</c:v>
                  </c:pt>
                  <c:pt idx="59">
                    <c:v>Water</c:v>
                  </c:pt>
                  <c:pt idx="61">
                    <c:v>Nuclear</c:v>
                  </c:pt>
                  <c:pt idx="62">
                    <c:v>Water</c:v>
                  </c:pt>
                  <c:pt idx="63">
                    <c:v>Energy Storage</c:v>
                  </c:pt>
                  <c:pt idx="65">
                    <c:v>Gas</c:v>
                  </c:pt>
                  <c:pt idx="66">
                    <c:v>Wind</c:v>
                  </c:pt>
                  <c:pt idx="67">
                    <c:v>Nuclear</c:v>
                  </c:pt>
                  <c:pt idx="68">
                    <c:v>Solar</c:v>
                  </c:pt>
                  <c:pt idx="69">
                    <c:v>Water</c:v>
                  </c:pt>
                  <c:pt idx="71">
                    <c:v>Nuclear</c:v>
                  </c:pt>
                  <c:pt idx="72">
                    <c:v>Water</c:v>
                  </c:pt>
                  <c:pt idx="74">
                    <c:v>Nuclear</c:v>
                  </c:pt>
                  <c:pt idx="76">
                    <c:v>Nuclear</c:v>
                  </c:pt>
                  <c:pt idx="78">
                    <c:v>Nuclear</c:v>
                  </c:pt>
                  <c:pt idx="80">
                    <c:v>Nuclear</c:v>
                  </c:pt>
                  <c:pt idx="82">
                    <c:v>Wind</c:v>
                  </c:pt>
                  <c:pt idx="83">
                    <c:v> </c:v>
                  </c:pt>
                </c:lvl>
                <c:lvl>
                  <c:pt idx="0">
                    <c:v>2016</c:v>
                  </c:pt>
                  <c:pt idx="8">
                    <c:v>2017</c:v>
                  </c:pt>
                  <c:pt idx="17">
                    <c:v>2018</c:v>
                  </c:pt>
                  <c:pt idx="25">
                    <c:v>2019</c:v>
                  </c:pt>
                  <c:pt idx="34">
                    <c:v>2020</c:v>
                  </c:pt>
                  <c:pt idx="43">
                    <c:v>2021</c:v>
                  </c:pt>
                  <c:pt idx="51">
                    <c:v>2022</c:v>
                  </c:pt>
                  <c:pt idx="56">
                    <c:v>2023</c:v>
                  </c:pt>
                  <c:pt idx="61">
                    <c:v>2024</c:v>
                  </c:pt>
                  <c:pt idx="65">
                    <c:v>2025</c:v>
                  </c:pt>
                  <c:pt idx="71">
                    <c:v>2026</c:v>
                  </c:pt>
                  <c:pt idx="74">
                    <c:v>'27</c:v>
                  </c:pt>
                  <c:pt idx="76">
                    <c:v>'28</c:v>
                  </c:pt>
                  <c:pt idx="78">
                    <c:v>'30</c:v>
                  </c:pt>
                  <c:pt idx="80">
                    <c:v>'36</c:v>
                  </c:pt>
                  <c:pt idx="82">
                    <c:v>'50</c:v>
                  </c:pt>
                </c:lvl>
              </c:multiLvlStrCache>
            </c:multiLvlStrRef>
          </c:cat>
          <c:val>
            <c:numRef>
              <c:f>Sheet1!$B$6:$CG$6</c:f>
              <c:numCache>
                <c:formatCode>#,##0</c:formatCode>
                <c:ptCount val="84"/>
                <c:pt idx="1">
                  <c:v>20</c:v>
                </c:pt>
                <c:pt idx="3">
                  <c:v>918.56000000000006</c:v>
                </c:pt>
                <c:pt idx="4">
                  <c:v>5</c:v>
                </c:pt>
                <c:pt idx="5">
                  <c:v>5</c:v>
                </c:pt>
                <c:pt idx="6">
                  <c:v>9.5</c:v>
                </c:pt>
                <c:pt idx="9">
                  <c:v>5271.8600000000006</c:v>
                </c:pt>
                <c:pt idx="10">
                  <c:v>9047.6099999999988</c:v>
                </c:pt>
                <c:pt idx="12">
                  <c:v>2918.6799999999994</c:v>
                </c:pt>
                <c:pt idx="13">
                  <c:v>375.17999999999995</c:v>
                </c:pt>
                <c:pt idx="14">
                  <c:v>10</c:v>
                </c:pt>
                <c:pt idx="15">
                  <c:v>307.76</c:v>
                </c:pt>
                <c:pt idx="18">
                  <c:v>12587.899999999998</c:v>
                </c:pt>
                <c:pt idx="19">
                  <c:v>8688.1999999999989</c:v>
                </c:pt>
                <c:pt idx="20">
                  <c:v>2176.0899999999997</c:v>
                </c:pt>
                <c:pt idx="21">
                  <c:v>509.68000000000006</c:v>
                </c:pt>
                <c:pt idx="22">
                  <c:v>25</c:v>
                </c:pt>
                <c:pt idx="23">
                  <c:v>290.7</c:v>
                </c:pt>
                <c:pt idx="26">
                  <c:v>15936.199999999999</c:v>
                </c:pt>
                <c:pt idx="27">
                  <c:v>6110.9</c:v>
                </c:pt>
                <c:pt idx="29">
                  <c:v>1396.2</c:v>
                </c:pt>
                <c:pt idx="30">
                  <c:v>1784.2</c:v>
                </c:pt>
                <c:pt idx="31">
                  <c:v>70</c:v>
                </c:pt>
                <c:pt idx="32">
                  <c:v>298</c:v>
                </c:pt>
                <c:pt idx="35">
                  <c:v>12015.7</c:v>
                </c:pt>
                <c:pt idx="36">
                  <c:v>3560.5</c:v>
                </c:pt>
                <c:pt idx="37">
                  <c:v>1300</c:v>
                </c:pt>
                <c:pt idx="38">
                  <c:v>1258.8</c:v>
                </c:pt>
                <c:pt idx="39">
                  <c:v>1649.3</c:v>
                </c:pt>
                <c:pt idx="40">
                  <c:v>321.3</c:v>
                </c:pt>
                <c:pt idx="41">
                  <c:v>821.9</c:v>
                </c:pt>
                <c:pt idx="43">
                  <c:v>6180</c:v>
                </c:pt>
                <c:pt idx="44">
                  <c:v>1900</c:v>
                </c:pt>
                <c:pt idx="45">
                  <c:v>1660</c:v>
                </c:pt>
                <c:pt idx="47">
                  <c:v>2197.1</c:v>
                </c:pt>
                <c:pt idx="48">
                  <c:v>185</c:v>
                </c:pt>
                <c:pt idx="49">
                  <c:v>70</c:v>
                </c:pt>
                <c:pt idx="51">
                  <c:v>853.5</c:v>
                </c:pt>
                <c:pt idx="52">
                  <c:v>1209</c:v>
                </c:pt>
                <c:pt idx="53">
                  <c:v>95.6</c:v>
                </c:pt>
                <c:pt idx="54">
                  <c:v>49.9</c:v>
                </c:pt>
                <c:pt idx="56">
                  <c:v>200</c:v>
                </c:pt>
                <c:pt idx="57">
                  <c:v>50</c:v>
                </c:pt>
                <c:pt idx="58">
                  <c:v>1600</c:v>
                </c:pt>
                <c:pt idx="59">
                  <c:v>495.6</c:v>
                </c:pt>
                <c:pt idx="61">
                  <c:v>50</c:v>
                </c:pt>
                <c:pt idx="62">
                  <c:v>395.6</c:v>
                </c:pt>
                <c:pt idx="63">
                  <c:v>900</c:v>
                </c:pt>
                <c:pt idx="65">
                  <c:v>1200</c:v>
                </c:pt>
                <c:pt idx="67">
                  <c:v>1600</c:v>
                </c:pt>
                <c:pt idx="68">
                  <c:v>2378</c:v>
                </c:pt>
                <c:pt idx="69">
                  <c:v>695.6</c:v>
                </c:pt>
                <c:pt idx="71">
                  <c:v>550</c:v>
                </c:pt>
                <c:pt idx="72">
                  <c:v>95.6</c:v>
                </c:pt>
                <c:pt idx="74">
                  <c:v>1100</c:v>
                </c:pt>
                <c:pt idx="76">
                  <c:v>3653</c:v>
                </c:pt>
                <c:pt idx="78">
                  <c:v>1100</c:v>
                </c:pt>
                <c:pt idx="80">
                  <c:v>1170</c:v>
                </c:pt>
              </c:numCache>
            </c:numRef>
          </c:val>
          <c:extLst>
            <c:ext xmlns:c16="http://schemas.microsoft.com/office/drawing/2014/chart" uri="{C3380CC4-5D6E-409C-BE32-E72D297353CC}">
              <c16:uniqueId val="{00000003-F1B8-44F9-840D-730CC4E9F2BE}"/>
            </c:ext>
          </c:extLst>
        </c:ser>
        <c:ser>
          <c:idx val="6"/>
          <c:order val="4"/>
          <c:tx>
            <c:strRef>
              <c:f>Sheet1!$A$7</c:f>
              <c:strCache>
                <c:ptCount val="1"/>
                <c:pt idx="0">
                  <c:v>Postponed (20.7)</c:v>
                </c:pt>
              </c:strCache>
            </c:strRef>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multiLvlStrRef>
              <c:f>Sheet1!$B$1:$CG$2</c:f>
              <c:multiLvlStrCache>
                <c:ptCount val="84"/>
                <c:lvl>
                  <c:pt idx="0">
                    <c:v>Gas</c:v>
                  </c:pt>
                  <c:pt idx="1">
                    <c:v>Wind</c:v>
                  </c:pt>
                  <c:pt idx="2">
                    <c:v>Nuclear</c:v>
                  </c:pt>
                  <c:pt idx="3">
                    <c:v>Solar</c:v>
                  </c:pt>
                  <c:pt idx="4">
                    <c:v>Water</c:v>
                  </c:pt>
                  <c:pt idx="5">
                    <c:v>Energy Storage</c:v>
                  </c:pt>
                  <c:pt idx="6">
                    <c:v>Other</c:v>
                  </c:pt>
                  <c:pt idx="8">
                    <c:v>Coal</c:v>
                  </c:pt>
                  <c:pt idx="9">
                    <c:v>Gas</c:v>
                  </c:pt>
                  <c:pt idx="10">
                    <c:v>Wind</c:v>
                  </c:pt>
                  <c:pt idx="11">
                    <c:v>Nuclear</c:v>
                  </c:pt>
                  <c:pt idx="12">
                    <c:v>Solar</c:v>
                  </c:pt>
                  <c:pt idx="13">
                    <c:v>Water</c:v>
                  </c:pt>
                  <c:pt idx="14">
                    <c:v>Energy Storage</c:v>
                  </c:pt>
                  <c:pt idx="15">
                    <c:v>Other</c:v>
                  </c:pt>
                  <c:pt idx="17">
                    <c:v>Coal</c:v>
                  </c:pt>
                  <c:pt idx="18">
                    <c:v>Gas</c:v>
                  </c:pt>
                  <c:pt idx="19">
                    <c:v>Wind</c:v>
                  </c:pt>
                  <c:pt idx="20">
                    <c:v>Solar</c:v>
                  </c:pt>
                  <c:pt idx="21">
                    <c:v>Water</c:v>
                  </c:pt>
                  <c:pt idx="22">
                    <c:v>Energy Storage</c:v>
                  </c:pt>
                  <c:pt idx="23">
                    <c:v>Other</c:v>
                  </c:pt>
                  <c:pt idx="25">
                    <c:v>Coal</c:v>
                  </c:pt>
                  <c:pt idx="26">
                    <c:v>Gas</c:v>
                  </c:pt>
                  <c:pt idx="27">
                    <c:v>Wind</c:v>
                  </c:pt>
                  <c:pt idx="28">
                    <c:v>Nuclear</c:v>
                  </c:pt>
                  <c:pt idx="29">
                    <c:v>Solar</c:v>
                  </c:pt>
                  <c:pt idx="30">
                    <c:v>Water</c:v>
                  </c:pt>
                  <c:pt idx="31">
                    <c:v>Energy Storage</c:v>
                  </c:pt>
                  <c:pt idx="32">
                    <c:v>Other</c:v>
                  </c:pt>
                  <c:pt idx="34">
                    <c:v>Coal</c:v>
                  </c:pt>
                  <c:pt idx="35">
                    <c:v>Gas</c:v>
                  </c:pt>
                  <c:pt idx="36">
                    <c:v>Wind</c:v>
                  </c:pt>
                  <c:pt idx="37">
                    <c:v>Nuclear</c:v>
                  </c:pt>
                  <c:pt idx="38">
                    <c:v>Solar</c:v>
                  </c:pt>
                  <c:pt idx="39">
                    <c:v>Water</c:v>
                  </c:pt>
                  <c:pt idx="40">
                    <c:v>Energy Storage</c:v>
                  </c:pt>
                  <c:pt idx="41">
                    <c:v>Other</c:v>
                  </c:pt>
                  <c:pt idx="43">
                    <c:v>Gas</c:v>
                  </c:pt>
                  <c:pt idx="44">
                    <c:v>Wind</c:v>
                  </c:pt>
                  <c:pt idx="45">
                    <c:v>Nuclear</c:v>
                  </c:pt>
                  <c:pt idx="46">
                    <c:v>Solar</c:v>
                  </c:pt>
                  <c:pt idx="47">
                    <c:v>Water</c:v>
                  </c:pt>
                  <c:pt idx="48">
                    <c:v>Energy Storage</c:v>
                  </c:pt>
                  <c:pt idx="49">
                    <c:v>Other</c:v>
                  </c:pt>
                  <c:pt idx="51">
                    <c:v>Gas</c:v>
                  </c:pt>
                  <c:pt idx="52">
                    <c:v>Wind</c:v>
                  </c:pt>
                  <c:pt idx="53">
                    <c:v>Water</c:v>
                  </c:pt>
                  <c:pt idx="54">
                    <c:v>Other</c:v>
                  </c:pt>
                  <c:pt idx="56">
                    <c:v>Gas</c:v>
                  </c:pt>
                  <c:pt idx="57">
                    <c:v>Wind</c:v>
                  </c:pt>
                  <c:pt idx="58">
                    <c:v>Nuclear</c:v>
                  </c:pt>
                  <c:pt idx="59">
                    <c:v>Water</c:v>
                  </c:pt>
                  <c:pt idx="61">
                    <c:v>Nuclear</c:v>
                  </c:pt>
                  <c:pt idx="62">
                    <c:v>Water</c:v>
                  </c:pt>
                  <c:pt idx="63">
                    <c:v>Energy Storage</c:v>
                  </c:pt>
                  <c:pt idx="65">
                    <c:v>Gas</c:v>
                  </c:pt>
                  <c:pt idx="66">
                    <c:v>Wind</c:v>
                  </c:pt>
                  <c:pt idx="67">
                    <c:v>Nuclear</c:v>
                  </c:pt>
                  <c:pt idx="68">
                    <c:v>Solar</c:v>
                  </c:pt>
                  <c:pt idx="69">
                    <c:v>Water</c:v>
                  </c:pt>
                  <c:pt idx="71">
                    <c:v>Nuclear</c:v>
                  </c:pt>
                  <c:pt idx="72">
                    <c:v>Water</c:v>
                  </c:pt>
                  <c:pt idx="74">
                    <c:v>Nuclear</c:v>
                  </c:pt>
                  <c:pt idx="76">
                    <c:v>Nuclear</c:v>
                  </c:pt>
                  <c:pt idx="78">
                    <c:v>Nuclear</c:v>
                  </c:pt>
                  <c:pt idx="80">
                    <c:v>Nuclear</c:v>
                  </c:pt>
                  <c:pt idx="82">
                    <c:v>Wind</c:v>
                  </c:pt>
                  <c:pt idx="83">
                    <c:v> </c:v>
                  </c:pt>
                </c:lvl>
                <c:lvl>
                  <c:pt idx="0">
                    <c:v>2016</c:v>
                  </c:pt>
                  <c:pt idx="8">
                    <c:v>2017</c:v>
                  </c:pt>
                  <c:pt idx="17">
                    <c:v>2018</c:v>
                  </c:pt>
                  <c:pt idx="25">
                    <c:v>2019</c:v>
                  </c:pt>
                  <c:pt idx="34">
                    <c:v>2020</c:v>
                  </c:pt>
                  <c:pt idx="43">
                    <c:v>2021</c:v>
                  </c:pt>
                  <c:pt idx="51">
                    <c:v>2022</c:v>
                  </c:pt>
                  <c:pt idx="56">
                    <c:v>2023</c:v>
                  </c:pt>
                  <c:pt idx="61">
                    <c:v>2024</c:v>
                  </c:pt>
                  <c:pt idx="65">
                    <c:v>2025</c:v>
                  </c:pt>
                  <c:pt idx="71">
                    <c:v>2026</c:v>
                  </c:pt>
                  <c:pt idx="74">
                    <c:v>'27</c:v>
                  </c:pt>
                  <c:pt idx="76">
                    <c:v>'28</c:v>
                  </c:pt>
                  <c:pt idx="78">
                    <c:v>'30</c:v>
                  </c:pt>
                  <c:pt idx="80">
                    <c:v>'36</c:v>
                  </c:pt>
                  <c:pt idx="82">
                    <c:v>'50</c:v>
                  </c:pt>
                </c:lvl>
              </c:multiLvlStrCache>
            </c:multiLvlStrRef>
          </c:cat>
          <c:val>
            <c:numRef>
              <c:f>Sheet1!$B$7:$CG$7</c:f>
              <c:numCache>
                <c:formatCode>#,##0</c:formatCode>
                <c:ptCount val="84"/>
                <c:pt idx="1">
                  <c:v>250</c:v>
                </c:pt>
                <c:pt idx="6">
                  <c:v>0</c:v>
                </c:pt>
                <c:pt idx="8">
                  <c:v>850</c:v>
                </c:pt>
                <c:pt idx="9">
                  <c:v>3077</c:v>
                </c:pt>
                <c:pt idx="10">
                  <c:v>1284.8</c:v>
                </c:pt>
                <c:pt idx="11">
                  <c:v>1550</c:v>
                </c:pt>
                <c:pt idx="12">
                  <c:v>838.98</c:v>
                </c:pt>
                <c:pt idx="13">
                  <c:v>648.90000000000009</c:v>
                </c:pt>
                <c:pt idx="15">
                  <c:v>3.2</c:v>
                </c:pt>
                <c:pt idx="18">
                  <c:v>2434</c:v>
                </c:pt>
                <c:pt idx="19">
                  <c:v>500</c:v>
                </c:pt>
                <c:pt idx="23">
                  <c:v>0</c:v>
                </c:pt>
                <c:pt idx="25">
                  <c:v>350</c:v>
                </c:pt>
                <c:pt idx="26">
                  <c:v>563</c:v>
                </c:pt>
                <c:pt idx="27">
                  <c:v>300</c:v>
                </c:pt>
                <c:pt idx="30">
                  <c:v>1509</c:v>
                </c:pt>
                <c:pt idx="32">
                  <c:v>0</c:v>
                </c:pt>
                <c:pt idx="35">
                  <c:v>823</c:v>
                </c:pt>
                <c:pt idx="36">
                  <c:v>80</c:v>
                </c:pt>
                <c:pt idx="38">
                  <c:v>300</c:v>
                </c:pt>
                <c:pt idx="39">
                  <c:v>28.180000000000003</c:v>
                </c:pt>
                <c:pt idx="41">
                  <c:v>0</c:v>
                </c:pt>
                <c:pt idx="44">
                  <c:v>910</c:v>
                </c:pt>
                <c:pt idx="46">
                  <c:v>100</c:v>
                </c:pt>
                <c:pt idx="49">
                  <c:v>0</c:v>
                </c:pt>
                <c:pt idx="52">
                  <c:v>200</c:v>
                </c:pt>
                <c:pt idx="54">
                  <c:v>0</c:v>
                </c:pt>
                <c:pt idx="57">
                  <c:v>700</c:v>
                </c:pt>
                <c:pt idx="74">
                  <c:v>1700</c:v>
                </c:pt>
                <c:pt idx="76">
                  <c:v>1700</c:v>
                </c:pt>
              </c:numCache>
            </c:numRef>
          </c:val>
          <c:extLst>
            <c:ext xmlns:c16="http://schemas.microsoft.com/office/drawing/2014/chart" uri="{C3380CC4-5D6E-409C-BE32-E72D297353CC}">
              <c16:uniqueId val="{00000004-F1B8-44F9-840D-730CC4E9F2BE}"/>
            </c:ext>
          </c:extLst>
        </c:ser>
        <c:ser>
          <c:idx val="4"/>
          <c:order val="5"/>
          <c:tx>
            <c:strRef>
              <c:f>Sheet1!$A$8</c:f>
              <c:strCache>
                <c:ptCount val="1"/>
                <c:pt idx="0">
                  <c:v>Announced (35.6)</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multiLvlStrRef>
              <c:f>Sheet1!$B$1:$CG$2</c:f>
              <c:multiLvlStrCache>
                <c:ptCount val="84"/>
                <c:lvl>
                  <c:pt idx="0">
                    <c:v>Gas</c:v>
                  </c:pt>
                  <c:pt idx="1">
                    <c:v>Wind</c:v>
                  </c:pt>
                  <c:pt idx="2">
                    <c:v>Nuclear</c:v>
                  </c:pt>
                  <c:pt idx="3">
                    <c:v>Solar</c:v>
                  </c:pt>
                  <c:pt idx="4">
                    <c:v>Water</c:v>
                  </c:pt>
                  <c:pt idx="5">
                    <c:v>Energy Storage</c:v>
                  </c:pt>
                  <c:pt idx="6">
                    <c:v>Other</c:v>
                  </c:pt>
                  <c:pt idx="8">
                    <c:v>Coal</c:v>
                  </c:pt>
                  <c:pt idx="9">
                    <c:v>Gas</c:v>
                  </c:pt>
                  <c:pt idx="10">
                    <c:v>Wind</c:v>
                  </c:pt>
                  <c:pt idx="11">
                    <c:v>Nuclear</c:v>
                  </c:pt>
                  <c:pt idx="12">
                    <c:v>Solar</c:v>
                  </c:pt>
                  <c:pt idx="13">
                    <c:v>Water</c:v>
                  </c:pt>
                  <c:pt idx="14">
                    <c:v>Energy Storage</c:v>
                  </c:pt>
                  <c:pt idx="15">
                    <c:v>Other</c:v>
                  </c:pt>
                  <c:pt idx="17">
                    <c:v>Coal</c:v>
                  </c:pt>
                  <c:pt idx="18">
                    <c:v>Gas</c:v>
                  </c:pt>
                  <c:pt idx="19">
                    <c:v>Wind</c:v>
                  </c:pt>
                  <c:pt idx="20">
                    <c:v>Solar</c:v>
                  </c:pt>
                  <c:pt idx="21">
                    <c:v>Water</c:v>
                  </c:pt>
                  <c:pt idx="22">
                    <c:v>Energy Storage</c:v>
                  </c:pt>
                  <c:pt idx="23">
                    <c:v>Other</c:v>
                  </c:pt>
                  <c:pt idx="25">
                    <c:v>Coal</c:v>
                  </c:pt>
                  <c:pt idx="26">
                    <c:v>Gas</c:v>
                  </c:pt>
                  <c:pt idx="27">
                    <c:v>Wind</c:v>
                  </c:pt>
                  <c:pt idx="28">
                    <c:v>Nuclear</c:v>
                  </c:pt>
                  <c:pt idx="29">
                    <c:v>Solar</c:v>
                  </c:pt>
                  <c:pt idx="30">
                    <c:v>Water</c:v>
                  </c:pt>
                  <c:pt idx="31">
                    <c:v>Energy Storage</c:v>
                  </c:pt>
                  <c:pt idx="32">
                    <c:v>Other</c:v>
                  </c:pt>
                  <c:pt idx="34">
                    <c:v>Coal</c:v>
                  </c:pt>
                  <c:pt idx="35">
                    <c:v>Gas</c:v>
                  </c:pt>
                  <c:pt idx="36">
                    <c:v>Wind</c:v>
                  </c:pt>
                  <c:pt idx="37">
                    <c:v>Nuclear</c:v>
                  </c:pt>
                  <c:pt idx="38">
                    <c:v>Solar</c:v>
                  </c:pt>
                  <c:pt idx="39">
                    <c:v>Water</c:v>
                  </c:pt>
                  <c:pt idx="40">
                    <c:v>Energy Storage</c:v>
                  </c:pt>
                  <c:pt idx="41">
                    <c:v>Other</c:v>
                  </c:pt>
                  <c:pt idx="43">
                    <c:v>Gas</c:v>
                  </c:pt>
                  <c:pt idx="44">
                    <c:v>Wind</c:v>
                  </c:pt>
                  <c:pt idx="45">
                    <c:v>Nuclear</c:v>
                  </c:pt>
                  <c:pt idx="46">
                    <c:v>Solar</c:v>
                  </c:pt>
                  <c:pt idx="47">
                    <c:v>Water</c:v>
                  </c:pt>
                  <c:pt idx="48">
                    <c:v>Energy Storage</c:v>
                  </c:pt>
                  <c:pt idx="49">
                    <c:v>Other</c:v>
                  </c:pt>
                  <c:pt idx="51">
                    <c:v>Gas</c:v>
                  </c:pt>
                  <c:pt idx="52">
                    <c:v>Wind</c:v>
                  </c:pt>
                  <c:pt idx="53">
                    <c:v>Water</c:v>
                  </c:pt>
                  <c:pt idx="54">
                    <c:v>Other</c:v>
                  </c:pt>
                  <c:pt idx="56">
                    <c:v>Gas</c:v>
                  </c:pt>
                  <c:pt idx="57">
                    <c:v>Wind</c:v>
                  </c:pt>
                  <c:pt idx="58">
                    <c:v>Nuclear</c:v>
                  </c:pt>
                  <c:pt idx="59">
                    <c:v>Water</c:v>
                  </c:pt>
                  <c:pt idx="61">
                    <c:v>Nuclear</c:v>
                  </c:pt>
                  <c:pt idx="62">
                    <c:v>Water</c:v>
                  </c:pt>
                  <c:pt idx="63">
                    <c:v>Energy Storage</c:v>
                  </c:pt>
                  <c:pt idx="65">
                    <c:v>Gas</c:v>
                  </c:pt>
                  <c:pt idx="66">
                    <c:v>Wind</c:v>
                  </c:pt>
                  <c:pt idx="67">
                    <c:v>Nuclear</c:v>
                  </c:pt>
                  <c:pt idx="68">
                    <c:v>Solar</c:v>
                  </c:pt>
                  <c:pt idx="69">
                    <c:v>Water</c:v>
                  </c:pt>
                  <c:pt idx="71">
                    <c:v>Nuclear</c:v>
                  </c:pt>
                  <c:pt idx="72">
                    <c:v>Water</c:v>
                  </c:pt>
                  <c:pt idx="74">
                    <c:v>Nuclear</c:v>
                  </c:pt>
                  <c:pt idx="76">
                    <c:v>Nuclear</c:v>
                  </c:pt>
                  <c:pt idx="78">
                    <c:v>Nuclear</c:v>
                  </c:pt>
                  <c:pt idx="80">
                    <c:v>Nuclear</c:v>
                  </c:pt>
                  <c:pt idx="82">
                    <c:v>Wind</c:v>
                  </c:pt>
                  <c:pt idx="83">
                    <c:v> </c:v>
                  </c:pt>
                </c:lvl>
                <c:lvl>
                  <c:pt idx="0">
                    <c:v>2016</c:v>
                  </c:pt>
                  <c:pt idx="8">
                    <c:v>2017</c:v>
                  </c:pt>
                  <c:pt idx="17">
                    <c:v>2018</c:v>
                  </c:pt>
                  <c:pt idx="25">
                    <c:v>2019</c:v>
                  </c:pt>
                  <c:pt idx="34">
                    <c:v>2020</c:v>
                  </c:pt>
                  <c:pt idx="43">
                    <c:v>2021</c:v>
                  </c:pt>
                  <c:pt idx="51">
                    <c:v>2022</c:v>
                  </c:pt>
                  <c:pt idx="56">
                    <c:v>2023</c:v>
                  </c:pt>
                  <c:pt idx="61">
                    <c:v>2024</c:v>
                  </c:pt>
                  <c:pt idx="65">
                    <c:v>2025</c:v>
                  </c:pt>
                  <c:pt idx="71">
                    <c:v>2026</c:v>
                  </c:pt>
                  <c:pt idx="74">
                    <c:v>'27</c:v>
                  </c:pt>
                  <c:pt idx="76">
                    <c:v>'28</c:v>
                  </c:pt>
                  <c:pt idx="78">
                    <c:v>'30</c:v>
                  </c:pt>
                  <c:pt idx="80">
                    <c:v>'36</c:v>
                  </c:pt>
                  <c:pt idx="82">
                    <c:v>'50</c:v>
                  </c:pt>
                </c:lvl>
              </c:multiLvlStrCache>
            </c:multiLvlStrRef>
          </c:cat>
          <c:val>
            <c:numRef>
              <c:f>Sheet1!$B$8:$CG$8</c:f>
              <c:numCache>
                <c:formatCode>#,##0</c:formatCode>
                <c:ptCount val="84"/>
                <c:pt idx="1">
                  <c:v>50</c:v>
                </c:pt>
                <c:pt idx="3">
                  <c:v>59.69</c:v>
                </c:pt>
                <c:pt idx="6">
                  <c:v>1.6</c:v>
                </c:pt>
                <c:pt idx="10">
                  <c:v>3849.1</c:v>
                </c:pt>
                <c:pt idx="12">
                  <c:v>528.19000000000005</c:v>
                </c:pt>
                <c:pt idx="13">
                  <c:v>1103.4000000000001</c:v>
                </c:pt>
                <c:pt idx="14">
                  <c:v>19.5</c:v>
                </c:pt>
                <c:pt idx="15">
                  <c:v>8</c:v>
                </c:pt>
                <c:pt idx="18">
                  <c:v>1234</c:v>
                </c:pt>
                <c:pt idx="19">
                  <c:v>7044</c:v>
                </c:pt>
                <c:pt idx="20">
                  <c:v>433.5</c:v>
                </c:pt>
                <c:pt idx="21">
                  <c:v>700</c:v>
                </c:pt>
                <c:pt idx="23">
                  <c:v>42.2</c:v>
                </c:pt>
                <c:pt idx="26">
                  <c:v>137</c:v>
                </c:pt>
                <c:pt idx="27">
                  <c:v>4071.8</c:v>
                </c:pt>
                <c:pt idx="29">
                  <c:v>293.39999999999998</c:v>
                </c:pt>
                <c:pt idx="30">
                  <c:v>25</c:v>
                </c:pt>
                <c:pt idx="32">
                  <c:v>36.6</c:v>
                </c:pt>
                <c:pt idx="35">
                  <c:v>560</c:v>
                </c:pt>
                <c:pt idx="36">
                  <c:v>7269.3</c:v>
                </c:pt>
                <c:pt idx="38">
                  <c:v>810</c:v>
                </c:pt>
                <c:pt idx="39">
                  <c:v>29.5</c:v>
                </c:pt>
                <c:pt idx="41">
                  <c:v>0.8</c:v>
                </c:pt>
                <c:pt idx="43">
                  <c:v>1694</c:v>
                </c:pt>
                <c:pt idx="47">
                  <c:v>577.4</c:v>
                </c:pt>
                <c:pt idx="49">
                  <c:v>0</c:v>
                </c:pt>
                <c:pt idx="51">
                  <c:v>344</c:v>
                </c:pt>
                <c:pt idx="52">
                  <c:v>60</c:v>
                </c:pt>
                <c:pt idx="54">
                  <c:v>0</c:v>
                </c:pt>
                <c:pt idx="56">
                  <c:v>448</c:v>
                </c:pt>
                <c:pt idx="66">
                  <c:v>765</c:v>
                </c:pt>
                <c:pt idx="69">
                  <c:v>1300</c:v>
                </c:pt>
                <c:pt idx="82">
                  <c:v>2100</c:v>
                </c:pt>
              </c:numCache>
            </c:numRef>
          </c:val>
          <c:extLst>
            <c:ext xmlns:c16="http://schemas.microsoft.com/office/drawing/2014/chart" uri="{C3380CC4-5D6E-409C-BE32-E72D297353CC}">
              <c16:uniqueId val="{00000005-F1B8-44F9-840D-730CC4E9F2BE}"/>
            </c:ext>
          </c:extLst>
        </c:ser>
        <c:dLbls>
          <c:showLegendKey val="0"/>
          <c:showVal val="0"/>
          <c:showCatName val="0"/>
          <c:showSerName val="0"/>
          <c:showPercent val="0"/>
          <c:showBubbleSize val="0"/>
        </c:dLbls>
        <c:gapWidth val="0"/>
        <c:overlap val="100"/>
        <c:axId val="285076240"/>
        <c:axId val="287250016"/>
      </c:barChart>
      <c:catAx>
        <c:axId val="285076240"/>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dirty="0"/>
                  <a:t>Proposed Online Year</a:t>
                </a:r>
              </a:p>
            </c:rich>
          </c:tx>
          <c:layout>
            <c:manualLayout>
              <c:xMode val="edge"/>
              <c:yMode val="edge"/>
              <c:x val="0.42920189252659208"/>
              <c:y val="0.80710586625399883"/>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5400000" spcFirstLastPara="1" vertOverflow="ellipsis" wrap="square" anchor="ctr" anchorCtr="1"/>
          <a:lstStyle/>
          <a:p>
            <a:pPr>
              <a:defRPr sz="1050" b="0" i="0" u="none" strike="noStrike" kern="1200" baseline="0">
                <a:solidFill>
                  <a:schemeClr val="tx1"/>
                </a:solidFill>
                <a:latin typeface="+mn-lt"/>
                <a:ea typeface="+mn-ea"/>
                <a:cs typeface="+mn-cs"/>
              </a:defRPr>
            </a:pPr>
            <a:endParaRPr lang="en-US"/>
          </a:p>
        </c:txPr>
        <c:crossAx val="287250016"/>
        <c:crosses val="autoZero"/>
        <c:auto val="1"/>
        <c:lblAlgn val="ctr"/>
        <c:lblOffset val="100"/>
        <c:tickLblSkip val="1"/>
        <c:noMultiLvlLbl val="0"/>
      </c:catAx>
      <c:valAx>
        <c:axId val="287250016"/>
        <c:scaling>
          <c:orientation val="minMax"/>
        </c:scaling>
        <c:delete val="0"/>
        <c:axPos val="l"/>
        <c:majorGridlines>
          <c:spPr>
            <a:ln w="6350" cap="flat" cmpd="sng" algn="ctr">
              <a:solidFill>
                <a:sysClr val="window" lastClr="FFFFFF">
                  <a:lumMod val="85000"/>
                  <a:alpha val="43000"/>
                </a:sysClr>
              </a:solidFill>
              <a:prstDash val="solid"/>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dirty="0"/>
                  <a:t>Proposed Nameplate Capacity (GW)</a:t>
                </a:r>
              </a:p>
            </c:rich>
          </c:tx>
          <c:layout>
            <c:manualLayout>
              <c:xMode val="edge"/>
              <c:yMode val="edge"/>
              <c:x val="4.1979641525072525E-2"/>
              <c:y val="2.5486101950842336E-2"/>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85076240"/>
        <c:crosses val="autoZero"/>
        <c:crossBetween val="between"/>
        <c:dispUnits>
          <c:builtInUnit val="thousands"/>
        </c:dispUnits>
      </c:valAx>
      <c:spPr>
        <a:noFill/>
        <a:ln>
          <a:noFill/>
        </a:ln>
        <a:effectLst/>
      </c:spPr>
    </c:plotArea>
    <c:legend>
      <c:legendPos val="b"/>
      <c:layout>
        <c:manualLayout>
          <c:xMode val="edge"/>
          <c:yMode val="edge"/>
          <c:x val="0.165844384583506"/>
          <c:y val="0.8707015461103802"/>
          <c:w val="0.65719919878436239"/>
          <c:h val="0.1207744171656108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805454503145337"/>
          <c:y val="4.3268281054517063E-2"/>
          <c:w val="0.86076699045516702"/>
          <c:h val="0.52188866332285577"/>
        </c:manualLayout>
      </c:layout>
      <c:barChart>
        <c:barDir val="col"/>
        <c:grouping val="stacked"/>
        <c:varyColors val="0"/>
        <c:ser>
          <c:idx val="0"/>
          <c:order val="0"/>
          <c:tx>
            <c:strRef>
              <c:f>Sheet1!$A$3</c:f>
              <c:strCache>
                <c:ptCount val="1"/>
                <c:pt idx="0">
                  <c:v>Completed (16.2)</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multiLvlStrRef>
              <c:f>Sheet1!$B$1:$CG$2</c:f>
              <c:multiLvlStrCache>
                <c:ptCount val="84"/>
                <c:lvl>
                  <c:pt idx="0">
                    <c:v>Gas</c:v>
                  </c:pt>
                  <c:pt idx="1">
                    <c:v>Wind</c:v>
                  </c:pt>
                  <c:pt idx="2">
                    <c:v>Nuclear</c:v>
                  </c:pt>
                  <c:pt idx="3">
                    <c:v>Solar</c:v>
                  </c:pt>
                  <c:pt idx="4">
                    <c:v>Water</c:v>
                  </c:pt>
                  <c:pt idx="5">
                    <c:v>Energy Storage</c:v>
                  </c:pt>
                  <c:pt idx="6">
                    <c:v>Other</c:v>
                  </c:pt>
                  <c:pt idx="8">
                    <c:v>Coal</c:v>
                  </c:pt>
                  <c:pt idx="9">
                    <c:v>Gas</c:v>
                  </c:pt>
                  <c:pt idx="10">
                    <c:v>Wind</c:v>
                  </c:pt>
                  <c:pt idx="11">
                    <c:v>Nuclear</c:v>
                  </c:pt>
                  <c:pt idx="12">
                    <c:v>Solar</c:v>
                  </c:pt>
                  <c:pt idx="13">
                    <c:v>Water</c:v>
                  </c:pt>
                  <c:pt idx="14">
                    <c:v>Energy Storage</c:v>
                  </c:pt>
                  <c:pt idx="15">
                    <c:v>Other</c:v>
                  </c:pt>
                  <c:pt idx="17">
                    <c:v>Coal</c:v>
                  </c:pt>
                  <c:pt idx="18">
                    <c:v>Gas</c:v>
                  </c:pt>
                  <c:pt idx="19">
                    <c:v>Wind</c:v>
                  </c:pt>
                  <c:pt idx="20">
                    <c:v>Solar</c:v>
                  </c:pt>
                  <c:pt idx="21">
                    <c:v>Water</c:v>
                  </c:pt>
                  <c:pt idx="22">
                    <c:v>Energy Storage</c:v>
                  </c:pt>
                  <c:pt idx="23">
                    <c:v>Other</c:v>
                  </c:pt>
                  <c:pt idx="25">
                    <c:v>Coal</c:v>
                  </c:pt>
                  <c:pt idx="26">
                    <c:v>Gas</c:v>
                  </c:pt>
                  <c:pt idx="27">
                    <c:v>Wind</c:v>
                  </c:pt>
                  <c:pt idx="28">
                    <c:v>Nuclear</c:v>
                  </c:pt>
                  <c:pt idx="29">
                    <c:v>Solar</c:v>
                  </c:pt>
                  <c:pt idx="30">
                    <c:v>Water</c:v>
                  </c:pt>
                  <c:pt idx="31">
                    <c:v>Energy Storage</c:v>
                  </c:pt>
                  <c:pt idx="32">
                    <c:v>Other</c:v>
                  </c:pt>
                  <c:pt idx="34">
                    <c:v>Coal</c:v>
                  </c:pt>
                  <c:pt idx="35">
                    <c:v>Gas</c:v>
                  </c:pt>
                  <c:pt idx="36">
                    <c:v>Wind</c:v>
                  </c:pt>
                  <c:pt idx="37">
                    <c:v>Nuclear</c:v>
                  </c:pt>
                  <c:pt idx="38">
                    <c:v>Solar</c:v>
                  </c:pt>
                  <c:pt idx="39">
                    <c:v>Water</c:v>
                  </c:pt>
                  <c:pt idx="40">
                    <c:v>Energy Storage</c:v>
                  </c:pt>
                  <c:pt idx="41">
                    <c:v>Other</c:v>
                  </c:pt>
                  <c:pt idx="43">
                    <c:v>Gas</c:v>
                  </c:pt>
                  <c:pt idx="44">
                    <c:v>Wind</c:v>
                  </c:pt>
                  <c:pt idx="45">
                    <c:v>Nuclear</c:v>
                  </c:pt>
                  <c:pt idx="46">
                    <c:v>Solar</c:v>
                  </c:pt>
                  <c:pt idx="47">
                    <c:v>Water</c:v>
                  </c:pt>
                  <c:pt idx="48">
                    <c:v>Energy Storage</c:v>
                  </c:pt>
                  <c:pt idx="49">
                    <c:v>Other</c:v>
                  </c:pt>
                  <c:pt idx="51">
                    <c:v>Gas</c:v>
                  </c:pt>
                  <c:pt idx="52">
                    <c:v>Wind</c:v>
                  </c:pt>
                  <c:pt idx="53">
                    <c:v>Water</c:v>
                  </c:pt>
                  <c:pt idx="54">
                    <c:v>Other</c:v>
                  </c:pt>
                  <c:pt idx="56">
                    <c:v>Gas</c:v>
                  </c:pt>
                  <c:pt idx="57">
                    <c:v>Wind</c:v>
                  </c:pt>
                  <c:pt idx="58">
                    <c:v>Nuclear</c:v>
                  </c:pt>
                  <c:pt idx="59">
                    <c:v>Water</c:v>
                  </c:pt>
                  <c:pt idx="61">
                    <c:v>Nuclear</c:v>
                  </c:pt>
                  <c:pt idx="62">
                    <c:v>Water</c:v>
                  </c:pt>
                  <c:pt idx="63">
                    <c:v>Energy Storage</c:v>
                  </c:pt>
                  <c:pt idx="65">
                    <c:v>Gas</c:v>
                  </c:pt>
                  <c:pt idx="66">
                    <c:v>Wind</c:v>
                  </c:pt>
                  <c:pt idx="67">
                    <c:v>Nuclear</c:v>
                  </c:pt>
                  <c:pt idx="68">
                    <c:v>Solar</c:v>
                  </c:pt>
                  <c:pt idx="69">
                    <c:v>Water</c:v>
                  </c:pt>
                  <c:pt idx="71">
                    <c:v>Nuclear</c:v>
                  </c:pt>
                  <c:pt idx="72">
                    <c:v>Water</c:v>
                  </c:pt>
                  <c:pt idx="74">
                    <c:v>Nuclear</c:v>
                  </c:pt>
                  <c:pt idx="76">
                    <c:v>Nuclear</c:v>
                  </c:pt>
                  <c:pt idx="78">
                    <c:v>Nuclear</c:v>
                  </c:pt>
                  <c:pt idx="80">
                    <c:v>Nuclear</c:v>
                  </c:pt>
                  <c:pt idx="82">
                    <c:v>Wind</c:v>
                  </c:pt>
                  <c:pt idx="83">
                    <c:v> </c:v>
                  </c:pt>
                </c:lvl>
                <c:lvl>
                  <c:pt idx="0">
                    <c:v>2016</c:v>
                  </c:pt>
                  <c:pt idx="8">
                    <c:v>2017</c:v>
                  </c:pt>
                  <c:pt idx="17">
                    <c:v>2018</c:v>
                  </c:pt>
                  <c:pt idx="25">
                    <c:v>2019</c:v>
                  </c:pt>
                  <c:pt idx="34">
                    <c:v>2020</c:v>
                  </c:pt>
                  <c:pt idx="43">
                    <c:v>2021</c:v>
                  </c:pt>
                  <c:pt idx="51">
                    <c:v>2022</c:v>
                  </c:pt>
                  <c:pt idx="56">
                    <c:v>2023</c:v>
                  </c:pt>
                  <c:pt idx="61">
                    <c:v>2024</c:v>
                  </c:pt>
                  <c:pt idx="65">
                    <c:v>2025</c:v>
                  </c:pt>
                  <c:pt idx="71">
                    <c:v>2026</c:v>
                  </c:pt>
                  <c:pt idx="74">
                    <c:v>'27</c:v>
                  </c:pt>
                  <c:pt idx="76">
                    <c:v>'28</c:v>
                  </c:pt>
                  <c:pt idx="78">
                    <c:v>'30</c:v>
                  </c:pt>
                  <c:pt idx="80">
                    <c:v>'36</c:v>
                  </c:pt>
                  <c:pt idx="82">
                    <c:v>'50</c:v>
                  </c:pt>
                </c:lvl>
              </c:multiLvlStrCache>
            </c:multiLvlStrRef>
          </c:cat>
          <c:val>
            <c:numRef>
              <c:f>Sheet1!$B$3:$CG$3</c:f>
              <c:numCache>
                <c:formatCode>General</c:formatCode>
                <c:ptCount val="84"/>
                <c:pt idx="0">
                  <c:v>9069.9</c:v>
                </c:pt>
                <c:pt idx="1">
                  <c:v>1156.6479942967574</c:v>
                </c:pt>
                <c:pt idx="2">
                  <c:v>1150</c:v>
                </c:pt>
                <c:pt idx="3">
                  <c:v>2940.6691939246216</c:v>
                </c:pt>
                <c:pt idx="4">
                  <c:v>147.29700000000025</c:v>
                </c:pt>
                <c:pt idx="5">
                  <c:v>102</c:v>
                </c:pt>
                <c:pt idx="6">
                  <c:v>153.90000000000003</c:v>
                </c:pt>
                <c:pt idx="9">
                  <c:v>1327.6999999999994</c:v>
                </c:pt>
                <c:pt idx="10">
                  <c:v>100.42599999999999</c:v>
                </c:pt>
                <c:pt idx="12">
                  <c:v>43.756461784942189</c:v>
                </c:pt>
                <c:pt idx="14">
                  <c:v>32</c:v>
                </c:pt>
                <c:pt idx="15">
                  <c:v>0</c:v>
                </c:pt>
                <c:pt idx="23">
                  <c:v>0</c:v>
                </c:pt>
                <c:pt idx="32">
                  <c:v>0</c:v>
                </c:pt>
                <c:pt idx="41">
                  <c:v>0</c:v>
                </c:pt>
                <c:pt idx="49">
                  <c:v>0</c:v>
                </c:pt>
                <c:pt idx="54">
                  <c:v>0</c:v>
                </c:pt>
              </c:numCache>
            </c:numRef>
          </c:val>
          <c:extLst>
            <c:ext xmlns:c16="http://schemas.microsoft.com/office/drawing/2014/chart" uri="{C3380CC4-5D6E-409C-BE32-E72D297353CC}">
              <c16:uniqueId val="{00000000-DE0D-4152-85CD-3CF9C633D186}"/>
            </c:ext>
          </c:extLst>
        </c:ser>
        <c:ser>
          <c:idx val="1"/>
          <c:order val="1"/>
          <c:tx>
            <c:strRef>
              <c:f>Sheet1!$A$4</c:f>
              <c:strCache>
                <c:ptCount val="1"/>
                <c:pt idx="0">
                  <c:v>Construction Begun (40.6)</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multiLvlStrRef>
              <c:f>Sheet1!$B$1:$CG$2</c:f>
              <c:multiLvlStrCache>
                <c:ptCount val="84"/>
                <c:lvl>
                  <c:pt idx="0">
                    <c:v>Gas</c:v>
                  </c:pt>
                  <c:pt idx="1">
                    <c:v>Wind</c:v>
                  </c:pt>
                  <c:pt idx="2">
                    <c:v>Nuclear</c:v>
                  </c:pt>
                  <c:pt idx="3">
                    <c:v>Solar</c:v>
                  </c:pt>
                  <c:pt idx="4">
                    <c:v>Water</c:v>
                  </c:pt>
                  <c:pt idx="5">
                    <c:v>Energy Storage</c:v>
                  </c:pt>
                  <c:pt idx="6">
                    <c:v>Other</c:v>
                  </c:pt>
                  <c:pt idx="8">
                    <c:v>Coal</c:v>
                  </c:pt>
                  <c:pt idx="9">
                    <c:v>Gas</c:v>
                  </c:pt>
                  <c:pt idx="10">
                    <c:v>Wind</c:v>
                  </c:pt>
                  <c:pt idx="11">
                    <c:v>Nuclear</c:v>
                  </c:pt>
                  <c:pt idx="12">
                    <c:v>Solar</c:v>
                  </c:pt>
                  <c:pt idx="13">
                    <c:v>Water</c:v>
                  </c:pt>
                  <c:pt idx="14">
                    <c:v>Energy Storage</c:v>
                  </c:pt>
                  <c:pt idx="15">
                    <c:v>Other</c:v>
                  </c:pt>
                  <c:pt idx="17">
                    <c:v>Coal</c:v>
                  </c:pt>
                  <c:pt idx="18">
                    <c:v>Gas</c:v>
                  </c:pt>
                  <c:pt idx="19">
                    <c:v>Wind</c:v>
                  </c:pt>
                  <c:pt idx="20">
                    <c:v>Solar</c:v>
                  </c:pt>
                  <c:pt idx="21">
                    <c:v>Water</c:v>
                  </c:pt>
                  <c:pt idx="22">
                    <c:v>Energy Storage</c:v>
                  </c:pt>
                  <c:pt idx="23">
                    <c:v>Other</c:v>
                  </c:pt>
                  <c:pt idx="25">
                    <c:v>Coal</c:v>
                  </c:pt>
                  <c:pt idx="26">
                    <c:v>Gas</c:v>
                  </c:pt>
                  <c:pt idx="27">
                    <c:v>Wind</c:v>
                  </c:pt>
                  <c:pt idx="28">
                    <c:v>Nuclear</c:v>
                  </c:pt>
                  <c:pt idx="29">
                    <c:v>Solar</c:v>
                  </c:pt>
                  <c:pt idx="30">
                    <c:v>Water</c:v>
                  </c:pt>
                  <c:pt idx="31">
                    <c:v>Energy Storage</c:v>
                  </c:pt>
                  <c:pt idx="32">
                    <c:v>Other</c:v>
                  </c:pt>
                  <c:pt idx="34">
                    <c:v>Coal</c:v>
                  </c:pt>
                  <c:pt idx="35">
                    <c:v>Gas</c:v>
                  </c:pt>
                  <c:pt idx="36">
                    <c:v>Wind</c:v>
                  </c:pt>
                  <c:pt idx="37">
                    <c:v>Nuclear</c:v>
                  </c:pt>
                  <c:pt idx="38">
                    <c:v>Solar</c:v>
                  </c:pt>
                  <c:pt idx="39">
                    <c:v>Water</c:v>
                  </c:pt>
                  <c:pt idx="40">
                    <c:v>Energy Storage</c:v>
                  </c:pt>
                  <c:pt idx="41">
                    <c:v>Other</c:v>
                  </c:pt>
                  <c:pt idx="43">
                    <c:v>Gas</c:v>
                  </c:pt>
                  <c:pt idx="44">
                    <c:v>Wind</c:v>
                  </c:pt>
                  <c:pt idx="45">
                    <c:v>Nuclear</c:v>
                  </c:pt>
                  <c:pt idx="46">
                    <c:v>Solar</c:v>
                  </c:pt>
                  <c:pt idx="47">
                    <c:v>Water</c:v>
                  </c:pt>
                  <c:pt idx="48">
                    <c:v>Energy Storage</c:v>
                  </c:pt>
                  <c:pt idx="49">
                    <c:v>Other</c:v>
                  </c:pt>
                  <c:pt idx="51">
                    <c:v>Gas</c:v>
                  </c:pt>
                  <c:pt idx="52">
                    <c:v>Wind</c:v>
                  </c:pt>
                  <c:pt idx="53">
                    <c:v>Water</c:v>
                  </c:pt>
                  <c:pt idx="54">
                    <c:v>Other</c:v>
                  </c:pt>
                  <c:pt idx="56">
                    <c:v>Gas</c:v>
                  </c:pt>
                  <c:pt idx="57">
                    <c:v>Wind</c:v>
                  </c:pt>
                  <c:pt idx="58">
                    <c:v>Nuclear</c:v>
                  </c:pt>
                  <c:pt idx="59">
                    <c:v>Water</c:v>
                  </c:pt>
                  <c:pt idx="61">
                    <c:v>Nuclear</c:v>
                  </c:pt>
                  <c:pt idx="62">
                    <c:v>Water</c:v>
                  </c:pt>
                  <c:pt idx="63">
                    <c:v>Energy Storage</c:v>
                  </c:pt>
                  <c:pt idx="65">
                    <c:v>Gas</c:v>
                  </c:pt>
                  <c:pt idx="66">
                    <c:v>Wind</c:v>
                  </c:pt>
                  <c:pt idx="67">
                    <c:v>Nuclear</c:v>
                  </c:pt>
                  <c:pt idx="68">
                    <c:v>Solar</c:v>
                  </c:pt>
                  <c:pt idx="69">
                    <c:v>Water</c:v>
                  </c:pt>
                  <c:pt idx="71">
                    <c:v>Nuclear</c:v>
                  </c:pt>
                  <c:pt idx="72">
                    <c:v>Water</c:v>
                  </c:pt>
                  <c:pt idx="74">
                    <c:v>Nuclear</c:v>
                  </c:pt>
                  <c:pt idx="76">
                    <c:v>Nuclear</c:v>
                  </c:pt>
                  <c:pt idx="78">
                    <c:v>Nuclear</c:v>
                  </c:pt>
                  <c:pt idx="80">
                    <c:v>Nuclear</c:v>
                  </c:pt>
                  <c:pt idx="82">
                    <c:v>Wind</c:v>
                  </c:pt>
                  <c:pt idx="83">
                    <c:v> </c:v>
                  </c:pt>
                </c:lvl>
                <c:lvl>
                  <c:pt idx="0">
                    <c:v>2016</c:v>
                  </c:pt>
                  <c:pt idx="8">
                    <c:v>2017</c:v>
                  </c:pt>
                  <c:pt idx="17">
                    <c:v>2018</c:v>
                  </c:pt>
                  <c:pt idx="25">
                    <c:v>2019</c:v>
                  </c:pt>
                  <c:pt idx="34">
                    <c:v>2020</c:v>
                  </c:pt>
                  <c:pt idx="43">
                    <c:v>2021</c:v>
                  </c:pt>
                  <c:pt idx="51">
                    <c:v>2022</c:v>
                  </c:pt>
                  <c:pt idx="56">
                    <c:v>2023</c:v>
                  </c:pt>
                  <c:pt idx="61">
                    <c:v>2024</c:v>
                  </c:pt>
                  <c:pt idx="65">
                    <c:v>2025</c:v>
                  </c:pt>
                  <c:pt idx="71">
                    <c:v>2026</c:v>
                  </c:pt>
                  <c:pt idx="74">
                    <c:v>'27</c:v>
                  </c:pt>
                  <c:pt idx="76">
                    <c:v>'28</c:v>
                  </c:pt>
                  <c:pt idx="78">
                    <c:v>'30</c:v>
                  </c:pt>
                  <c:pt idx="80">
                    <c:v>'36</c:v>
                  </c:pt>
                  <c:pt idx="82">
                    <c:v>'50</c:v>
                  </c:pt>
                </c:lvl>
              </c:multiLvlStrCache>
            </c:multiLvlStrRef>
          </c:cat>
          <c:val>
            <c:numRef>
              <c:f>Sheet1!$B$4:$CG$4</c:f>
              <c:numCache>
                <c:formatCode>General</c:formatCode>
                <c:ptCount val="84"/>
                <c:pt idx="0">
                  <c:v>879.69999999999982</c:v>
                </c:pt>
                <c:pt idx="1">
                  <c:v>71.170101266796834</c:v>
                </c:pt>
                <c:pt idx="3">
                  <c:v>327.49354899554697</c:v>
                </c:pt>
                <c:pt idx="6">
                  <c:v>0</c:v>
                </c:pt>
                <c:pt idx="9">
                  <c:v>13798.480000000003</c:v>
                </c:pt>
                <c:pt idx="10">
                  <c:v>860.24933929483461</c:v>
                </c:pt>
                <c:pt idx="12">
                  <c:v>1320.9700037630359</c:v>
                </c:pt>
                <c:pt idx="13">
                  <c:v>48.588400000000028</c:v>
                </c:pt>
                <c:pt idx="14">
                  <c:v>76.583866973497933</c:v>
                </c:pt>
                <c:pt idx="15">
                  <c:v>152.60000000000002</c:v>
                </c:pt>
                <c:pt idx="17">
                  <c:v>17</c:v>
                </c:pt>
                <c:pt idx="18">
                  <c:v>13777</c:v>
                </c:pt>
                <c:pt idx="19">
                  <c:v>114.47658862731018</c:v>
                </c:pt>
                <c:pt idx="21">
                  <c:v>22.347999999999999</c:v>
                </c:pt>
                <c:pt idx="23">
                  <c:v>316.83999999999997</c:v>
                </c:pt>
                <c:pt idx="26">
                  <c:v>980</c:v>
                </c:pt>
                <c:pt idx="28">
                  <c:v>2227</c:v>
                </c:pt>
                <c:pt idx="32">
                  <c:v>0</c:v>
                </c:pt>
                <c:pt idx="35">
                  <c:v>3150</c:v>
                </c:pt>
                <c:pt idx="37">
                  <c:v>2227</c:v>
                </c:pt>
                <c:pt idx="38">
                  <c:v>0.54500000000000004</c:v>
                </c:pt>
                <c:pt idx="41">
                  <c:v>0</c:v>
                </c:pt>
                <c:pt idx="49">
                  <c:v>0</c:v>
                </c:pt>
                <c:pt idx="53">
                  <c:v>257.15000000000003</c:v>
                </c:pt>
                <c:pt idx="54">
                  <c:v>0</c:v>
                </c:pt>
              </c:numCache>
            </c:numRef>
          </c:val>
          <c:extLst>
            <c:ext xmlns:c16="http://schemas.microsoft.com/office/drawing/2014/chart" uri="{C3380CC4-5D6E-409C-BE32-E72D297353CC}">
              <c16:uniqueId val="{00000001-DE0D-4152-85CD-3CF9C633D186}"/>
            </c:ext>
          </c:extLst>
        </c:ser>
        <c:ser>
          <c:idx val="2"/>
          <c:order val="2"/>
          <c:tx>
            <c:strRef>
              <c:f>Sheet1!$A$5</c:f>
              <c:strCache>
                <c:ptCount val="1"/>
                <c:pt idx="0">
                  <c:v>Advanced Development (27.8)</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multiLvlStrRef>
              <c:f>Sheet1!$B$1:$CG$2</c:f>
              <c:multiLvlStrCache>
                <c:ptCount val="84"/>
                <c:lvl>
                  <c:pt idx="0">
                    <c:v>Gas</c:v>
                  </c:pt>
                  <c:pt idx="1">
                    <c:v>Wind</c:v>
                  </c:pt>
                  <c:pt idx="2">
                    <c:v>Nuclear</c:v>
                  </c:pt>
                  <c:pt idx="3">
                    <c:v>Solar</c:v>
                  </c:pt>
                  <c:pt idx="4">
                    <c:v>Water</c:v>
                  </c:pt>
                  <c:pt idx="5">
                    <c:v>Energy Storage</c:v>
                  </c:pt>
                  <c:pt idx="6">
                    <c:v>Other</c:v>
                  </c:pt>
                  <c:pt idx="8">
                    <c:v>Coal</c:v>
                  </c:pt>
                  <c:pt idx="9">
                    <c:v>Gas</c:v>
                  </c:pt>
                  <c:pt idx="10">
                    <c:v>Wind</c:v>
                  </c:pt>
                  <c:pt idx="11">
                    <c:v>Nuclear</c:v>
                  </c:pt>
                  <c:pt idx="12">
                    <c:v>Solar</c:v>
                  </c:pt>
                  <c:pt idx="13">
                    <c:v>Water</c:v>
                  </c:pt>
                  <c:pt idx="14">
                    <c:v>Energy Storage</c:v>
                  </c:pt>
                  <c:pt idx="15">
                    <c:v>Other</c:v>
                  </c:pt>
                  <c:pt idx="17">
                    <c:v>Coal</c:v>
                  </c:pt>
                  <c:pt idx="18">
                    <c:v>Gas</c:v>
                  </c:pt>
                  <c:pt idx="19">
                    <c:v>Wind</c:v>
                  </c:pt>
                  <c:pt idx="20">
                    <c:v>Solar</c:v>
                  </c:pt>
                  <c:pt idx="21">
                    <c:v>Water</c:v>
                  </c:pt>
                  <c:pt idx="22">
                    <c:v>Energy Storage</c:v>
                  </c:pt>
                  <c:pt idx="23">
                    <c:v>Other</c:v>
                  </c:pt>
                  <c:pt idx="25">
                    <c:v>Coal</c:v>
                  </c:pt>
                  <c:pt idx="26">
                    <c:v>Gas</c:v>
                  </c:pt>
                  <c:pt idx="27">
                    <c:v>Wind</c:v>
                  </c:pt>
                  <c:pt idx="28">
                    <c:v>Nuclear</c:v>
                  </c:pt>
                  <c:pt idx="29">
                    <c:v>Solar</c:v>
                  </c:pt>
                  <c:pt idx="30">
                    <c:v>Water</c:v>
                  </c:pt>
                  <c:pt idx="31">
                    <c:v>Energy Storage</c:v>
                  </c:pt>
                  <c:pt idx="32">
                    <c:v>Other</c:v>
                  </c:pt>
                  <c:pt idx="34">
                    <c:v>Coal</c:v>
                  </c:pt>
                  <c:pt idx="35">
                    <c:v>Gas</c:v>
                  </c:pt>
                  <c:pt idx="36">
                    <c:v>Wind</c:v>
                  </c:pt>
                  <c:pt idx="37">
                    <c:v>Nuclear</c:v>
                  </c:pt>
                  <c:pt idx="38">
                    <c:v>Solar</c:v>
                  </c:pt>
                  <c:pt idx="39">
                    <c:v>Water</c:v>
                  </c:pt>
                  <c:pt idx="40">
                    <c:v>Energy Storage</c:v>
                  </c:pt>
                  <c:pt idx="41">
                    <c:v>Other</c:v>
                  </c:pt>
                  <c:pt idx="43">
                    <c:v>Gas</c:v>
                  </c:pt>
                  <c:pt idx="44">
                    <c:v>Wind</c:v>
                  </c:pt>
                  <c:pt idx="45">
                    <c:v>Nuclear</c:v>
                  </c:pt>
                  <c:pt idx="46">
                    <c:v>Solar</c:v>
                  </c:pt>
                  <c:pt idx="47">
                    <c:v>Water</c:v>
                  </c:pt>
                  <c:pt idx="48">
                    <c:v>Energy Storage</c:v>
                  </c:pt>
                  <c:pt idx="49">
                    <c:v>Other</c:v>
                  </c:pt>
                  <c:pt idx="51">
                    <c:v>Gas</c:v>
                  </c:pt>
                  <c:pt idx="52">
                    <c:v>Wind</c:v>
                  </c:pt>
                  <c:pt idx="53">
                    <c:v>Water</c:v>
                  </c:pt>
                  <c:pt idx="54">
                    <c:v>Other</c:v>
                  </c:pt>
                  <c:pt idx="56">
                    <c:v>Gas</c:v>
                  </c:pt>
                  <c:pt idx="57">
                    <c:v>Wind</c:v>
                  </c:pt>
                  <c:pt idx="58">
                    <c:v>Nuclear</c:v>
                  </c:pt>
                  <c:pt idx="59">
                    <c:v>Water</c:v>
                  </c:pt>
                  <c:pt idx="61">
                    <c:v>Nuclear</c:v>
                  </c:pt>
                  <c:pt idx="62">
                    <c:v>Water</c:v>
                  </c:pt>
                  <c:pt idx="63">
                    <c:v>Energy Storage</c:v>
                  </c:pt>
                  <c:pt idx="65">
                    <c:v>Gas</c:v>
                  </c:pt>
                  <c:pt idx="66">
                    <c:v>Wind</c:v>
                  </c:pt>
                  <c:pt idx="67">
                    <c:v>Nuclear</c:v>
                  </c:pt>
                  <c:pt idx="68">
                    <c:v>Solar</c:v>
                  </c:pt>
                  <c:pt idx="69">
                    <c:v>Water</c:v>
                  </c:pt>
                  <c:pt idx="71">
                    <c:v>Nuclear</c:v>
                  </c:pt>
                  <c:pt idx="72">
                    <c:v>Water</c:v>
                  </c:pt>
                  <c:pt idx="74">
                    <c:v>Nuclear</c:v>
                  </c:pt>
                  <c:pt idx="76">
                    <c:v>Nuclear</c:v>
                  </c:pt>
                  <c:pt idx="78">
                    <c:v>Nuclear</c:v>
                  </c:pt>
                  <c:pt idx="80">
                    <c:v>Nuclear</c:v>
                  </c:pt>
                  <c:pt idx="82">
                    <c:v>Wind</c:v>
                  </c:pt>
                  <c:pt idx="83">
                    <c:v> </c:v>
                  </c:pt>
                </c:lvl>
                <c:lvl>
                  <c:pt idx="0">
                    <c:v>2016</c:v>
                  </c:pt>
                  <c:pt idx="8">
                    <c:v>2017</c:v>
                  </c:pt>
                  <c:pt idx="17">
                    <c:v>2018</c:v>
                  </c:pt>
                  <c:pt idx="25">
                    <c:v>2019</c:v>
                  </c:pt>
                  <c:pt idx="34">
                    <c:v>2020</c:v>
                  </c:pt>
                  <c:pt idx="43">
                    <c:v>2021</c:v>
                  </c:pt>
                  <c:pt idx="51">
                    <c:v>2022</c:v>
                  </c:pt>
                  <c:pt idx="56">
                    <c:v>2023</c:v>
                  </c:pt>
                  <c:pt idx="61">
                    <c:v>2024</c:v>
                  </c:pt>
                  <c:pt idx="65">
                    <c:v>2025</c:v>
                  </c:pt>
                  <c:pt idx="71">
                    <c:v>2026</c:v>
                  </c:pt>
                  <c:pt idx="74">
                    <c:v>'27</c:v>
                  </c:pt>
                  <c:pt idx="76">
                    <c:v>'28</c:v>
                  </c:pt>
                  <c:pt idx="78">
                    <c:v>'30</c:v>
                  </c:pt>
                  <c:pt idx="80">
                    <c:v>'36</c:v>
                  </c:pt>
                  <c:pt idx="82">
                    <c:v>'50</c:v>
                  </c:pt>
                </c:lvl>
              </c:multiLvlStrCache>
            </c:multiLvlStrRef>
          </c:cat>
          <c:val>
            <c:numRef>
              <c:f>Sheet1!$B$5:$CG$5</c:f>
              <c:numCache>
                <c:formatCode>General</c:formatCode>
                <c:ptCount val="84"/>
                <c:pt idx="1">
                  <c:v>9.4373219373219364</c:v>
                </c:pt>
                <c:pt idx="3">
                  <c:v>281.05283815459563</c:v>
                </c:pt>
                <c:pt idx="6">
                  <c:v>0</c:v>
                </c:pt>
                <c:pt idx="9">
                  <c:v>1865</c:v>
                </c:pt>
                <c:pt idx="10">
                  <c:v>248.66537845736715</c:v>
                </c:pt>
                <c:pt idx="12">
                  <c:v>1360.0886378131524</c:v>
                </c:pt>
                <c:pt idx="13">
                  <c:v>68.69789999999999</c:v>
                </c:pt>
                <c:pt idx="14">
                  <c:v>270</c:v>
                </c:pt>
                <c:pt idx="15">
                  <c:v>199.6</c:v>
                </c:pt>
                <c:pt idx="17">
                  <c:v>895</c:v>
                </c:pt>
                <c:pt idx="18">
                  <c:v>2363</c:v>
                </c:pt>
                <c:pt idx="19">
                  <c:v>314.65498077623306</c:v>
                </c:pt>
                <c:pt idx="20">
                  <c:v>913.17971797856922</c:v>
                </c:pt>
                <c:pt idx="21">
                  <c:v>66.688800000000001</c:v>
                </c:pt>
                <c:pt idx="23">
                  <c:v>145.5</c:v>
                </c:pt>
                <c:pt idx="26">
                  <c:v>7555.7</c:v>
                </c:pt>
                <c:pt idx="27">
                  <c:v>148.83669431287595</c:v>
                </c:pt>
                <c:pt idx="29">
                  <c:v>217.0968699743085</c:v>
                </c:pt>
                <c:pt idx="30">
                  <c:v>218.411</c:v>
                </c:pt>
                <c:pt idx="32">
                  <c:v>42</c:v>
                </c:pt>
                <c:pt idx="34">
                  <c:v>400</c:v>
                </c:pt>
                <c:pt idx="35">
                  <c:v>3370.5</c:v>
                </c:pt>
                <c:pt idx="36">
                  <c:v>173.82564036986346</c:v>
                </c:pt>
                <c:pt idx="38">
                  <c:v>177.15463187748156</c:v>
                </c:pt>
                <c:pt idx="40">
                  <c:v>316.68</c:v>
                </c:pt>
                <c:pt idx="41">
                  <c:v>0</c:v>
                </c:pt>
                <c:pt idx="44">
                  <c:v>44.425079855459138</c:v>
                </c:pt>
                <c:pt idx="49">
                  <c:v>0</c:v>
                </c:pt>
                <c:pt idx="51">
                  <c:v>1055</c:v>
                </c:pt>
                <c:pt idx="52">
                  <c:v>145.49906111170478</c:v>
                </c:pt>
                <c:pt idx="54">
                  <c:v>0</c:v>
                </c:pt>
                <c:pt idx="57">
                  <c:v>145.49906111170478</c:v>
                </c:pt>
                <c:pt idx="67">
                  <c:v>1260</c:v>
                </c:pt>
                <c:pt idx="71">
                  <c:v>1117</c:v>
                </c:pt>
                <c:pt idx="76">
                  <c:v>1117</c:v>
                </c:pt>
                <c:pt idx="78">
                  <c:v>1260</c:v>
                </c:pt>
              </c:numCache>
            </c:numRef>
          </c:val>
          <c:extLst>
            <c:ext xmlns:c16="http://schemas.microsoft.com/office/drawing/2014/chart" uri="{C3380CC4-5D6E-409C-BE32-E72D297353CC}">
              <c16:uniqueId val="{00000002-DE0D-4152-85CD-3CF9C633D186}"/>
            </c:ext>
          </c:extLst>
        </c:ser>
        <c:ser>
          <c:idx val="3"/>
          <c:order val="3"/>
          <c:tx>
            <c:strRef>
              <c:f>Sheet1!$A$6</c:f>
              <c:strCache>
                <c:ptCount val="1"/>
                <c:pt idx="0">
                  <c:v>Early Development (83.7)</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multiLvlStrRef>
              <c:f>Sheet1!$B$1:$CG$2</c:f>
              <c:multiLvlStrCache>
                <c:ptCount val="84"/>
                <c:lvl>
                  <c:pt idx="0">
                    <c:v>Gas</c:v>
                  </c:pt>
                  <c:pt idx="1">
                    <c:v>Wind</c:v>
                  </c:pt>
                  <c:pt idx="2">
                    <c:v>Nuclear</c:v>
                  </c:pt>
                  <c:pt idx="3">
                    <c:v>Solar</c:v>
                  </c:pt>
                  <c:pt idx="4">
                    <c:v>Water</c:v>
                  </c:pt>
                  <c:pt idx="5">
                    <c:v>Energy Storage</c:v>
                  </c:pt>
                  <c:pt idx="6">
                    <c:v>Other</c:v>
                  </c:pt>
                  <c:pt idx="8">
                    <c:v>Coal</c:v>
                  </c:pt>
                  <c:pt idx="9">
                    <c:v>Gas</c:v>
                  </c:pt>
                  <c:pt idx="10">
                    <c:v>Wind</c:v>
                  </c:pt>
                  <c:pt idx="11">
                    <c:v>Nuclear</c:v>
                  </c:pt>
                  <c:pt idx="12">
                    <c:v>Solar</c:v>
                  </c:pt>
                  <c:pt idx="13">
                    <c:v>Water</c:v>
                  </c:pt>
                  <c:pt idx="14">
                    <c:v>Energy Storage</c:v>
                  </c:pt>
                  <c:pt idx="15">
                    <c:v>Other</c:v>
                  </c:pt>
                  <c:pt idx="17">
                    <c:v>Coal</c:v>
                  </c:pt>
                  <c:pt idx="18">
                    <c:v>Gas</c:v>
                  </c:pt>
                  <c:pt idx="19">
                    <c:v>Wind</c:v>
                  </c:pt>
                  <c:pt idx="20">
                    <c:v>Solar</c:v>
                  </c:pt>
                  <c:pt idx="21">
                    <c:v>Water</c:v>
                  </c:pt>
                  <c:pt idx="22">
                    <c:v>Energy Storage</c:v>
                  </c:pt>
                  <c:pt idx="23">
                    <c:v>Other</c:v>
                  </c:pt>
                  <c:pt idx="25">
                    <c:v>Coal</c:v>
                  </c:pt>
                  <c:pt idx="26">
                    <c:v>Gas</c:v>
                  </c:pt>
                  <c:pt idx="27">
                    <c:v>Wind</c:v>
                  </c:pt>
                  <c:pt idx="28">
                    <c:v>Nuclear</c:v>
                  </c:pt>
                  <c:pt idx="29">
                    <c:v>Solar</c:v>
                  </c:pt>
                  <c:pt idx="30">
                    <c:v>Water</c:v>
                  </c:pt>
                  <c:pt idx="31">
                    <c:v>Energy Storage</c:v>
                  </c:pt>
                  <c:pt idx="32">
                    <c:v>Other</c:v>
                  </c:pt>
                  <c:pt idx="34">
                    <c:v>Coal</c:v>
                  </c:pt>
                  <c:pt idx="35">
                    <c:v>Gas</c:v>
                  </c:pt>
                  <c:pt idx="36">
                    <c:v>Wind</c:v>
                  </c:pt>
                  <c:pt idx="37">
                    <c:v>Nuclear</c:v>
                  </c:pt>
                  <c:pt idx="38">
                    <c:v>Solar</c:v>
                  </c:pt>
                  <c:pt idx="39">
                    <c:v>Water</c:v>
                  </c:pt>
                  <c:pt idx="40">
                    <c:v>Energy Storage</c:v>
                  </c:pt>
                  <c:pt idx="41">
                    <c:v>Other</c:v>
                  </c:pt>
                  <c:pt idx="43">
                    <c:v>Gas</c:v>
                  </c:pt>
                  <c:pt idx="44">
                    <c:v>Wind</c:v>
                  </c:pt>
                  <c:pt idx="45">
                    <c:v>Nuclear</c:v>
                  </c:pt>
                  <c:pt idx="46">
                    <c:v>Solar</c:v>
                  </c:pt>
                  <c:pt idx="47">
                    <c:v>Water</c:v>
                  </c:pt>
                  <c:pt idx="48">
                    <c:v>Energy Storage</c:v>
                  </c:pt>
                  <c:pt idx="49">
                    <c:v>Other</c:v>
                  </c:pt>
                  <c:pt idx="51">
                    <c:v>Gas</c:v>
                  </c:pt>
                  <c:pt idx="52">
                    <c:v>Wind</c:v>
                  </c:pt>
                  <c:pt idx="53">
                    <c:v>Water</c:v>
                  </c:pt>
                  <c:pt idx="54">
                    <c:v>Other</c:v>
                  </c:pt>
                  <c:pt idx="56">
                    <c:v>Gas</c:v>
                  </c:pt>
                  <c:pt idx="57">
                    <c:v>Wind</c:v>
                  </c:pt>
                  <c:pt idx="58">
                    <c:v>Nuclear</c:v>
                  </c:pt>
                  <c:pt idx="59">
                    <c:v>Water</c:v>
                  </c:pt>
                  <c:pt idx="61">
                    <c:v>Nuclear</c:v>
                  </c:pt>
                  <c:pt idx="62">
                    <c:v>Water</c:v>
                  </c:pt>
                  <c:pt idx="63">
                    <c:v>Energy Storage</c:v>
                  </c:pt>
                  <c:pt idx="65">
                    <c:v>Gas</c:v>
                  </c:pt>
                  <c:pt idx="66">
                    <c:v>Wind</c:v>
                  </c:pt>
                  <c:pt idx="67">
                    <c:v>Nuclear</c:v>
                  </c:pt>
                  <c:pt idx="68">
                    <c:v>Solar</c:v>
                  </c:pt>
                  <c:pt idx="69">
                    <c:v>Water</c:v>
                  </c:pt>
                  <c:pt idx="71">
                    <c:v>Nuclear</c:v>
                  </c:pt>
                  <c:pt idx="72">
                    <c:v>Water</c:v>
                  </c:pt>
                  <c:pt idx="74">
                    <c:v>Nuclear</c:v>
                  </c:pt>
                  <c:pt idx="76">
                    <c:v>Nuclear</c:v>
                  </c:pt>
                  <c:pt idx="78">
                    <c:v>Nuclear</c:v>
                  </c:pt>
                  <c:pt idx="80">
                    <c:v>Nuclear</c:v>
                  </c:pt>
                  <c:pt idx="82">
                    <c:v>Wind</c:v>
                  </c:pt>
                  <c:pt idx="83">
                    <c:v> </c:v>
                  </c:pt>
                </c:lvl>
                <c:lvl>
                  <c:pt idx="0">
                    <c:v>2016</c:v>
                  </c:pt>
                  <c:pt idx="8">
                    <c:v>2017</c:v>
                  </c:pt>
                  <c:pt idx="17">
                    <c:v>2018</c:v>
                  </c:pt>
                  <c:pt idx="25">
                    <c:v>2019</c:v>
                  </c:pt>
                  <c:pt idx="34">
                    <c:v>2020</c:v>
                  </c:pt>
                  <c:pt idx="43">
                    <c:v>2021</c:v>
                  </c:pt>
                  <c:pt idx="51">
                    <c:v>2022</c:v>
                  </c:pt>
                  <c:pt idx="56">
                    <c:v>2023</c:v>
                  </c:pt>
                  <c:pt idx="61">
                    <c:v>2024</c:v>
                  </c:pt>
                  <c:pt idx="65">
                    <c:v>2025</c:v>
                  </c:pt>
                  <c:pt idx="71">
                    <c:v>2026</c:v>
                  </c:pt>
                  <c:pt idx="74">
                    <c:v>'27</c:v>
                  </c:pt>
                  <c:pt idx="76">
                    <c:v>'28</c:v>
                  </c:pt>
                  <c:pt idx="78">
                    <c:v>'30</c:v>
                  </c:pt>
                  <c:pt idx="80">
                    <c:v>'36</c:v>
                  </c:pt>
                  <c:pt idx="82">
                    <c:v>'50</c:v>
                  </c:pt>
                </c:lvl>
              </c:multiLvlStrCache>
            </c:multiLvlStrRef>
          </c:cat>
          <c:val>
            <c:numRef>
              <c:f>Sheet1!$B$6:$CG$6</c:f>
              <c:numCache>
                <c:formatCode>General</c:formatCode>
                <c:ptCount val="84"/>
                <c:pt idx="1">
                  <c:v>2.3392857142857144</c:v>
                </c:pt>
                <c:pt idx="3">
                  <c:v>447.81718550704267</c:v>
                </c:pt>
                <c:pt idx="4">
                  <c:v>1.85</c:v>
                </c:pt>
                <c:pt idx="5">
                  <c:v>5</c:v>
                </c:pt>
                <c:pt idx="6">
                  <c:v>9.5</c:v>
                </c:pt>
                <c:pt idx="9">
                  <c:v>5271.8600000000006</c:v>
                </c:pt>
                <c:pt idx="10">
                  <c:v>1327.0870791825378</c:v>
                </c:pt>
                <c:pt idx="12">
                  <c:v>1293.6111676328917</c:v>
                </c:pt>
                <c:pt idx="13">
                  <c:v>138.81659999999997</c:v>
                </c:pt>
                <c:pt idx="14">
                  <c:v>10</c:v>
                </c:pt>
                <c:pt idx="15">
                  <c:v>307.76</c:v>
                </c:pt>
                <c:pt idx="18">
                  <c:v>12587.899999999998</c:v>
                </c:pt>
                <c:pt idx="19">
                  <c:v>1340.5565310298925</c:v>
                </c:pt>
                <c:pt idx="20">
                  <c:v>1071.2732474185418</c:v>
                </c:pt>
                <c:pt idx="21">
                  <c:v>188.58160000000007</c:v>
                </c:pt>
                <c:pt idx="22">
                  <c:v>25</c:v>
                </c:pt>
                <c:pt idx="23">
                  <c:v>290.7</c:v>
                </c:pt>
                <c:pt idx="26">
                  <c:v>15936.199999999999</c:v>
                </c:pt>
                <c:pt idx="27">
                  <c:v>897.05539246429578</c:v>
                </c:pt>
                <c:pt idx="29">
                  <c:v>737.31989916152679</c:v>
                </c:pt>
                <c:pt idx="30">
                  <c:v>660.154</c:v>
                </c:pt>
                <c:pt idx="31">
                  <c:v>70</c:v>
                </c:pt>
                <c:pt idx="32">
                  <c:v>298</c:v>
                </c:pt>
                <c:pt idx="35">
                  <c:v>12015.7</c:v>
                </c:pt>
                <c:pt idx="36">
                  <c:v>517.33900855419586</c:v>
                </c:pt>
                <c:pt idx="37">
                  <c:v>1300</c:v>
                </c:pt>
                <c:pt idx="38">
                  <c:v>550.07663425205419</c:v>
                </c:pt>
                <c:pt idx="39">
                  <c:v>610.24099999999999</c:v>
                </c:pt>
                <c:pt idx="40">
                  <c:v>321.3</c:v>
                </c:pt>
                <c:pt idx="41">
                  <c:v>821.9</c:v>
                </c:pt>
                <c:pt idx="43">
                  <c:v>6180</c:v>
                </c:pt>
                <c:pt idx="44">
                  <c:v>332.97950120385258</c:v>
                </c:pt>
                <c:pt idx="45">
                  <c:v>1660</c:v>
                </c:pt>
                <c:pt idx="47">
                  <c:v>812.92699999999991</c:v>
                </c:pt>
                <c:pt idx="48">
                  <c:v>185</c:v>
                </c:pt>
                <c:pt idx="49">
                  <c:v>70</c:v>
                </c:pt>
                <c:pt idx="51">
                  <c:v>853.5</c:v>
                </c:pt>
                <c:pt idx="52">
                  <c:v>208.5420369301566</c:v>
                </c:pt>
                <c:pt idx="53">
                  <c:v>35.372</c:v>
                </c:pt>
                <c:pt idx="54">
                  <c:v>49.9</c:v>
                </c:pt>
                <c:pt idx="56">
                  <c:v>200</c:v>
                </c:pt>
                <c:pt idx="57">
                  <c:v>7.6047343883380387</c:v>
                </c:pt>
                <c:pt idx="58">
                  <c:v>1600</c:v>
                </c:pt>
                <c:pt idx="59">
                  <c:v>183.37200000000001</c:v>
                </c:pt>
                <c:pt idx="61">
                  <c:v>50</c:v>
                </c:pt>
                <c:pt idx="62">
                  <c:v>146.37200000000001</c:v>
                </c:pt>
                <c:pt idx="63">
                  <c:v>900</c:v>
                </c:pt>
                <c:pt idx="65">
                  <c:v>1200</c:v>
                </c:pt>
                <c:pt idx="67">
                  <c:v>1600</c:v>
                </c:pt>
                <c:pt idx="68">
                  <c:v>553.72465116279068</c:v>
                </c:pt>
                <c:pt idx="69">
                  <c:v>257.37200000000001</c:v>
                </c:pt>
                <c:pt idx="71">
                  <c:v>550</c:v>
                </c:pt>
                <c:pt idx="72">
                  <c:v>35.372</c:v>
                </c:pt>
                <c:pt idx="74">
                  <c:v>1100</c:v>
                </c:pt>
                <c:pt idx="76">
                  <c:v>3653</c:v>
                </c:pt>
                <c:pt idx="78">
                  <c:v>1100</c:v>
                </c:pt>
                <c:pt idx="80">
                  <c:v>1170</c:v>
                </c:pt>
              </c:numCache>
            </c:numRef>
          </c:val>
          <c:extLst>
            <c:ext xmlns:c16="http://schemas.microsoft.com/office/drawing/2014/chart" uri="{C3380CC4-5D6E-409C-BE32-E72D297353CC}">
              <c16:uniqueId val="{00000003-DE0D-4152-85CD-3CF9C633D186}"/>
            </c:ext>
          </c:extLst>
        </c:ser>
        <c:ser>
          <c:idx val="6"/>
          <c:order val="4"/>
          <c:tx>
            <c:strRef>
              <c:f>Sheet1!$A$7</c:f>
              <c:strCache>
                <c:ptCount val="1"/>
                <c:pt idx="0">
                  <c:v>Postponed (14.7)</c:v>
                </c:pt>
              </c:strCache>
            </c:strRef>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multiLvlStrRef>
              <c:f>Sheet1!$B$1:$CG$2</c:f>
              <c:multiLvlStrCache>
                <c:ptCount val="84"/>
                <c:lvl>
                  <c:pt idx="0">
                    <c:v>Gas</c:v>
                  </c:pt>
                  <c:pt idx="1">
                    <c:v>Wind</c:v>
                  </c:pt>
                  <c:pt idx="2">
                    <c:v>Nuclear</c:v>
                  </c:pt>
                  <c:pt idx="3">
                    <c:v>Solar</c:v>
                  </c:pt>
                  <c:pt idx="4">
                    <c:v>Water</c:v>
                  </c:pt>
                  <c:pt idx="5">
                    <c:v>Energy Storage</c:v>
                  </c:pt>
                  <c:pt idx="6">
                    <c:v>Other</c:v>
                  </c:pt>
                  <c:pt idx="8">
                    <c:v>Coal</c:v>
                  </c:pt>
                  <c:pt idx="9">
                    <c:v>Gas</c:v>
                  </c:pt>
                  <c:pt idx="10">
                    <c:v>Wind</c:v>
                  </c:pt>
                  <c:pt idx="11">
                    <c:v>Nuclear</c:v>
                  </c:pt>
                  <c:pt idx="12">
                    <c:v>Solar</c:v>
                  </c:pt>
                  <c:pt idx="13">
                    <c:v>Water</c:v>
                  </c:pt>
                  <c:pt idx="14">
                    <c:v>Energy Storage</c:v>
                  </c:pt>
                  <c:pt idx="15">
                    <c:v>Other</c:v>
                  </c:pt>
                  <c:pt idx="17">
                    <c:v>Coal</c:v>
                  </c:pt>
                  <c:pt idx="18">
                    <c:v>Gas</c:v>
                  </c:pt>
                  <c:pt idx="19">
                    <c:v>Wind</c:v>
                  </c:pt>
                  <c:pt idx="20">
                    <c:v>Solar</c:v>
                  </c:pt>
                  <c:pt idx="21">
                    <c:v>Water</c:v>
                  </c:pt>
                  <c:pt idx="22">
                    <c:v>Energy Storage</c:v>
                  </c:pt>
                  <c:pt idx="23">
                    <c:v>Other</c:v>
                  </c:pt>
                  <c:pt idx="25">
                    <c:v>Coal</c:v>
                  </c:pt>
                  <c:pt idx="26">
                    <c:v>Gas</c:v>
                  </c:pt>
                  <c:pt idx="27">
                    <c:v>Wind</c:v>
                  </c:pt>
                  <c:pt idx="28">
                    <c:v>Nuclear</c:v>
                  </c:pt>
                  <c:pt idx="29">
                    <c:v>Solar</c:v>
                  </c:pt>
                  <c:pt idx="30">
                    <c:v>Water</c:v>
                  </c:pt>
                  <c:pt idx="31">
                    <c:v>Energy Storage</c:v>
                  </c:pt>
                  <c:pt idx="32">
                    <c:v>Other</c:v>
                  </c:pt>
                  <c:pt idx="34">
                    <c:v>Coal</c:v>
                  </c:pt>
                  <c:pt idx="35">
                    <c:v>Gas</c:v>
                  </c:pt>
                  <c:pt idx="36">
                    <c:v>Wind</c:v>
                  </c:pt>
                  <c:pt idx="37">
                    <c:v>Nuclear</c:v>
                  </c:pt>
                  <c:pt idx="38">
                    <c:v>Solar</c:v>
                  </c:pt>
                  <c:pt idx="39">
                    <c:v>Water</c:v>
                  </c:pt>
                  <c:pt idx="40">
                    <c:v>Energy Storage</c:v>
                  </c:pt>
                  <c:pt idx="41">
                    <c:v>Other</c:v>
                  </c:pt>
                  <c:pt idx="43">
                    <c:v>Gas</c:v>
                  </c:pt>
                  <c:pt idx="44">
                    <c:v>Wind</c:v>
                  </c:pt>
                  <c:pt idx="45">
                    <c:v>Nuclear</c:v>
                  </c:pt>
                  <c:pt idx="46">
                    <c:v>Solar</c:v>
                  </c:pt>
                  <c:pt idx="47">
                    <c:v>Water</c:v>
                  </c:pt>
                  <c:pt idx="48">
                    <c:v>Energy Storage</c:v>
                  </c:pt>
                  <c:pt idx="49">
                    <c:v>Other</c:v>
                  </c:pt>
                  <c:pt idx="51">
                    <c:v>Gas</c:v>
                  </c:pt>
                  <c:pt idx="52">
                    <c:v>Wind</c:v>
                  </c:pt>
                  <c:pt idx="53">
                    <c:v>Water</c:v>
                  </c:pt>
                  <c:pt idx="54">
                    <c:v>Other</c:v>
                  </c:pt>
                  <c:pt idx="56">
                    <c:v>Gas</c:v>
                  </c:pt>
                  <c:pt idx="57">
                    <c:v>Wind</c:v>
                  </c:pt>
                  <c:pt idx="58">
                    <c:v>Nuclear</c:v>
                  </c:pt>
                  <c:pt idx="59">
                    <c:v>Water</c:v>
                  </c:pt>
                  <c:pt idx="61">
                    <c:v>Nuclear</c:v>
                  </c:pt>
                  <c:pt idx="62">
                    <c:v>Water</c:v>
                  </c:pt>
                  <c:pt idx="63">
                    <c:v>Energy Storage</c:v>
                  </c:pt>
                  <c:pt idx="65">
                    <c:v>Gas</c:v>
                  </c:pt>
                  <c:pt idx="66">
                    <c:v>Wind</c:v>
                  </c:pt>
                  <c:pt idx="67">
                    <c:v>Nuclear</c:v>
                  </c:pt>
                  <c:pt idx="68">
                    <c:v>Solar</c:v>
                  </c:pt>
                  <c:pt idx="69">
                    <c:v>Water</c:v>
                  </c:pt>
                  <c:pt idx="71">
                    <c:v>Nuclear</c:v>
                  </c:pt>
                  <c:pt idx="72">
                    <c:v>Water</c:v>
                  </c:pt>
                  <c:pt idx="74">
                    <c:v>Nuclear</c:v>
                  </c:pt>
                  <c:pt idx="76">
                    <c:v>Nuclear</c:v>
                  </c:pt>
                  <c:pt idx="78">
                    <c:v>Nuclear</c:v>
                  </c:pt>
                  <c:pt idx="80">
                    <c:v>Nuclear</c:v>
                  </c:pt>
                  <c:pt idx="82">
                    <c:v>Wind</c:v>
                  </c:pt>
                  <c:pt idx="83">
                    <c:v> </c:v>
                  </c:pt>
                </c:lvl>
                <c:lvl>
                  <c:pt idx="0">
                    <c:v>2016</c:v>
                  </c:pt>
                  <c:pt idx="8">
                    <c:v>2017</c:v>
                  </c:pt>
                  <c:pt idx="17">
                    <c:v>2018</c:v>
                  </c:pt>
                  <c:pt idx="25">
                    <c:v>2019</c:v>
                  </c:pt>
                  <c:pt idx="34">
                    <c:v>2020</c:v>
                  </c:pt>
                  <c:pt idx="43">
                    <c:v>2021</c:v>
                  </c:pt>
                  <c:pt idx="51">
                    <c:v>2022</c:v>
                  </c:pt>
                  <c:pt idx="56">
                    <c:v>2023</c:v>
                  </c:pt>
                  <c:pt idx="61">
                    <c:v>2024</c:v>
                  </c:pt>
                  <c:pt idx="65">
                    <c:v>2025</c:v>
                  </c:pt>
                  <c:pt idx="71">
                    <c:v>2026</c:v>
                  </c:pt>
                  <c:pt idx="74">
                    <c:v>'27</c:v>
                  </c:pt>
                  <c:pt idx="76">
                    <c:v>'28</c:v>
                  </c:pt>
                  <c:pt idx="78">
                    <c:v>'30</c:v>
                  </c:pt>
                  <c:pt idx="80">
                    <c:v>'36</c:v>
                  </c:pt>
                  <c:pt idx="82">
                    <c:v>'50</c:v>
                  </c:pt>
                </c:lvl>
              </c:multiLvlStrCache>
            </c:multiLvlStrRef>
          </c:cat>
          <c:val>
            <c:numRef>
              <c:f>Sheet1!$B$7:$CG$7</c:f>
              <c:numCache>
                <c:formatCode>General</c:formatCode>
                <c:ptCount val="84"/>
                <c:pt idx="1">
                  <c:v>29.241071428571427</c:v>
                </c:pt>
                <c:pt idx="6">
                  <c:v>0</c:v>
                </c:pt>
                <c:pt idx="8">
                  <c:v>850</c:v>
                </c:pt>
                <c:pt idx="9">
                  <c:v>3077</c:v>
                </c:pt>
                <c:pt idx="10">
                  <c:v>214.55529036722442</c:v>
                </c:pt>
                <c:pt idx="11">
                  <c:v>1550</c:v>
                </c:pt>
                <c:pt idx="12">
                  <c:v>218.3615534067865</c:v>
                </c:pt>
                <c:pt idx="13">
                  <c:v>240.09300000000002</c:v>
                </c:pt>
                <c:pt idx="15">
                  <c:v>3.2</c:v>
                </c:pt>
                <c:pt idx="18">
                  <c:v>2434</c:v>
                </c:pt>
                <c:pt idx="19">
                  <c:v>77.074268319325796</c:v>
                </c:pt>
                <c:pt idx="23">
                  <c:v>0</c:v>
                </c:pt>
                <c:pt idx="25">
                  <c:v>350</c:v>
                </c:pt>
                <c:pt idx="26">
                  <c:v>563</c:v>
                </c:pt>
                <c:pt idx="27">
                  <c:v>45.628406330028227</c:v>
                </c:pt>
                <c:pt idx="30">
                  <c:v>558.33000000000015</c:v>
                </c:pt>
                <c:pt idx="32">
                  <c:v>0</c:v>
                </c:pt>
                <c:pt idx="35">
                  <c:v>823</c:v>
                </c:pt>
                <c:pt idx="36">
                  <c:v>12.167575021340863</c:v>
                </c:pt>
                <c:pt idx="38">
                  <c:v>34.507829977628631</c:v>
                </c:pt>
                <c:pt idx="39">
                  <c:v>10.426600000000001</c:v>
                </c:pt>
                <c:pt idx="41">
                  <c:v>0</c:v>
                </c:pt>
                <c:pt idx="44">
                  <c:v>138.6536625289865</c:v>
                </c:pt>
                <c:pt idx="46">
                  <c:v>11.502609992542878</c:v>
                </c:pt>
                <c:pt idx="49">
                  <c:v>0</c:v>
                </c:pt>
                <c:pt idx="52">
                  <c:v>30.418937553352155</c:v>
                </c:pt>
                <c:pt idx="54">
                  <c:v>0</c:v>
                </c:pt>
                <c:pt idx="57">
                  <c:v>55.049392015495528</c:v>
                </c:pt>
                <c:pt idx="74">
                  <c:v>1700</c:v>
                </c:pt>
                <c:pt idx="76">
                  <c:v>1700</c:v>
                </c:pt>
              </c:numCache>
            </c:numRef>
          </c:val>
          <c:extLst>
            <c:ext xmlns:c16="http://schemas.microsoft.com/office/drawing/2014/chart" uri="{C3380CC4-5D6E-409C-BE32-E72D297353CC}">
              <c16:uniqueId val="{00000004-DE0D-4152-85CD-3CF9C633D186}"/>
            </c:ext>
          </c:extLst>
        </c:ser>
        <c:ser>
          <c:idx val="4"/>
          <c:order val="5"/>
          <c:tx>
            <c:strRef>
              <c:f>Sheet1!$A$8</c:f>
              <c:strCache>
                <c:ptCount val="1"/>
                <c:pt idx="0">
                  <c:v>Announced (10.3)</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multiLvlStrRef>
              <c:f>Sheet1!$B$1:$CG$2</c:f>
              <c:multiLvlStrCache>
                <c:ptCount val="84"/>
                <c:lvl>
                  <c:pt idx="0">
                    <c:v>Gas</c:v>
                  </c:pt>
                  <c:pt idx="1">
                    <c:v>Wind</c:v>
                  </c:pt>
                  <c:pt idx="2">
                    <c:v>Nuclear</c:v>
                  </c:pt>
                  <c:pt idx="3">
                    <c:v>Solar</c:v>
                  </c:pt>
                  <c:pt idx="4">
                    <c:v>Water</c:v>
                  </c:pt>
                  <c:pt idx="5">
                    <c:v>Energy Storage</c:v>
                  </c:pt>
                  <c:pt idx="6">
                    <c:v>Other</c:v>
                  </c:pt>
                  <c:pt idx="8">
                    <c:v>Coal</c:v>
                  </c:pt>
                  <c:pt idx="9">
                    <c:v>Gas</c:v>
                  </c:pt>
                  <c:pt idx="10">
                    <c:v>Wind</c:v>
                  </c:pt>
                  <c:pt idx="11">
                    <c:v>Nuclear</c:v>
                  </c:pt>
                  <c:pt idx="12">
                    <c:v>Solar</c:v>
                  </c:pt>
                  <c:pt idx="13">
                    <c:v>Water</c:v>
                  </c:pt>
                  <c:pt idx="14">
                    <c:v>Energy Storage</c:v>
                  </c:pt>
                  <c:pt idx="15">
                    <c:v>Other</c:v>
                  </c:pt>
                  <c:pt idx="17">
                    <c:v>Coal</c:v>
                  </c:pt>
                  <c:pt idx="18">
                    <c:v>Gas</c:v>
                  </c:pt>
                  <c:pt idx="19">
                    <c:v>Wind</c:v>
                  </c:pt>
                  <c:pt idx="20">
                    <c:v>Solar</c:v>
                  </c:pt>
                  <c:pt idx="21">
                    <c:v>Water</c:v>
                  </c:pt>
                  <c:pt idx="22">
                    <c:v>Energy Storage</c:v>
                  </c:pt>
                  <c:pt idx="23">
                    <c:v>Other</c:v>
                  </c:pt>
                  <c:pt idx="25">
                    <c:v>Coal</c:v>
                  </c:pt>
                  <c:pt idx="26">
                    <c:v>Gas</c:v>
                  </c:pt>
                  <c:pt idx="27">
                    <c:v>Wind</c:v>
                  </c:pt>
                  <c:pt idx="28">
                    <c:v>Nuclear</c:v>
                  </c:pt>
                  <c:pt idx="29">
                    <c:v>Solar</c:v>
                  </c:pt>
                  <c:pt idx="30">
                    <c:v>Water</c:v>
                  </c:pt>
                  <c:pt idx="31">
                    <c:v>Energy Storage</c:v>
                  </c:pt>
                  <c:pt idx="32">
                    <c:v>Other</c:v>
                  </c:pt>
                  <c:pt idx="34">
                    <c:v>Coal</c:v>
                  </c:pt>
                  <c:pt idx="35">
                    <c:v>Gas</c:v>
                  </c:pt>
                  <c:pt idx="36">
                    <c:v>Wind</c:v>
                  </c:pt>
                  <c:pt idx="37">
                    <c:v>Nuclear</c:v>
                  </c:pt>
                  <c:pt idx="38">
                    <c:v>Solar</c:v>
                  </c:pt>
                  <c:pt idx="39">
                    <c:v>Water</c:v>
                  </c:pt>
                  <c:pt idx="40">
                    <c:v>Energy Storage</c:v>
                  </c:pt>
                  <c:pt idx="41">
                    <c:v>Other</c:v>
                  </c:pt>
                  <c:pt idx="43">
                    <c:v>Gas</c:v>
                  </c:pt>
                  <c:pt idx="44">
                    <c:v>Wind</c:v>
                  </c:pt>
                  <c:pt idx="45">
                    <c:v>Nuclear</c:v>
                  </c:pt>
                  <c:pt idx="46">
                    <c:v>Solar</c:v>
                  </c:pt>
                  <c:pt idx="47">
                    <c:v>Water</c:v>
                  </c:pt>
                  <c:pt idx="48">
                    <c:v>Energy Storage</c:v>
                  </c:pt>
                  <c:pt idx="49">
                    <c:v>Other</c:v>
                  </c:pt>
                  <c:pt idx="51">
                    <c:v>Gas</c:v>
                  </c:pt>
                  <c:pt idx="52">
                    <c:v>Wind</c:v>
                  </c:pt>
                  <c:pt idx="53">
                    <c:v>Water</c:v>
                  </c:pt>
                  <c:pt idx="54">
                    <c:v>Other</c:v>
                  </c:pt>
                  <c:pt idx="56">
                    <c:v>Gas</c:v>
                  </c:pt>
                  <c:pt idx="57">
                    <c:v>Wind</c:v>
                  </c:pt>
                  <c:pt idx="58">
                    <c:v>Nuclear</c:v>
                  </c:pt>
                  <c:pt idx="59">
                    <c:v>Water</c:v>
                  </c:pt>
                  <c:pt idx="61">
                    <c:v>Nuclear</c:v>
                  </c:pt>
                  <c:pt idx="62">
                    <c:v>Water</c:v>
                  </c:pt>
                  <c:pt idx="63">
                    <c:v>Energy Storage</c:v>
                  </c:pt>
                  <c:pt idx="65">
                    <c:v>Gas</c:v>
                  </c:pt>
                  <c:pt idx="66">
                    <c:v>Wind</c:v>
                  </c:pt>
                  <c:pt idx="67">
                    <c:v>Nuclear</c:v>
                  </c:pt>
                  <c:pt idx="68">
                    <c:v>Solar</c:v>
                  </c:pt>
                  <c:pt idx="69">
                    <c:v>Water</c:v>
                  </c:pt>
                  <c:pt idx="71">
                    <c:v>Nuclear</c:v>
                  </c:pt>
                  <c:pt idx="72">
                    <c:v>Water</c:v>
                  </c:pt>
                  <c:pt idx="74">
                    <c:v>Nuclear</c:v>
                  </c:pt>
                  <c:pt idx="76">
                    <c:v>Nuclear</c:v>
                  </c:pt>
                  <c:pt idx="78">
                    <c:v>Nuclear</c:v>
                  </c:pt>
                  <c:pt idx="80">
                    <c:v>Nuclear</c:v>
                  </c:pt>
                  <c:pt idx="82">
                    <c:v>Wind</c:v>
                  </c:pt>
                  <c:pt idx="83">
                    <c:v> </c:v>
                  </c:pt>
                </c:lvl>
                <c:lvl>
                  <c:pt idx="0">
                    <c:v>2016</c:v>
                  </c:pt>
                  <c:pt idx="8">
                    <c:v>2017</c:v>
                  </c:pt>
                  <c:pt idx="17">
                    <c:v>2018</c:v>
                  </c:pt>
                  <c:pt idx="25">
                    <c:v>2019</c:v>
                  </c:pt>
                  <c:pt idx="34">
                    <c:v>2020</c:v>
                  </c:pt>
                  <c:pt idx="43">
                    <c:v>2021</c:v>
                  </c:pt>
                  <c:pt idx="51">
                    <c:v>2022</c:v>
                  </c:pt>
                  <c:pt idx="56">
                    <c:v>2023</c:v>
                  </c:pt>
                  <c:pt idx="61">
                    <c:v>2024</c:v>
                  </c:pt>
                  <c:pt idx="65">
                    <c:v>2025</c:v>
                  </c:pt>
                  <c:pt idx="71">
                    <c:v>2026</c:v>
                  </c:pt>
                  <c:pt idx="74">
                    <c:v>'27</c:v>
                  </c:pt>
                  <c:pt idx="76">
                    <c:v>'28</c:v>
                  </c:pt>
                  <c:pt idx="78">
                    <c:v>'30</c:v>
                  </c:pt>
                  <c:pt idx="80">
                    <c:v>'36</c:v>
                  </c:pt>
                  <c:pt idx="82">
                    <c:v>'50</c:v>
                  </c:pt>
                </c:lvl>
              </c:multiLvlStrCache>
            </c:multiLvlStrRef>
          </c:cat>
          <c:val>
            <c:numRef>
              <c:f>Sheet1!$B$8:$CG$8</c:f>
              <c:numCache>
                <c:formatCode>General</c:formatCode>
                <c:ptCount val="84"/>
                <c:pt idx="1">
                  <c:v>4.7186609686609682</c:v>
                </c:pt>
                <c:pt idx="3">
                  <c:v>28.976582608097214</c:v>
                </c:pt>
                <c:pt idx="6">
                  <c:v>1.6</c:v>
                </c:pt>
                <c:pt idx="10">
                  <c:v>535.48874939265102</c:v>
                </c:pt>
                <c:pt idx="12">
                  <c:v>409.70590162252387</c:v>
                </c:pt>
                <c:pt idx="13">
                  <c:v>408.25799999999998</c:v>
                </c:pt>
                <c:pt idx="14">
                  <c:v>19.5</c:v>
                </c:pt>
                <c:pt idx="15">
                  <c:v>8</c:v>
                </c:pt>
                <c:pt idx="18">
                  <c:v>1234</c:v>
                </c:pt>
                <c:pt idx="19">
                  <c:v>961.35719925209821</c:v>
                </c:pt>
                <c:pt idx="20">
                  <c:v>107.04334891129797</c:v>
                </c:pt>
                <c:pt idx="21">
                  <c:v>259</c:v>
                </c:pt>
                <c:pt idx="23">
                  <c:v>42.2</c:v>
                </c:pt>
                <c:pt idx="26">
                  <c:v>137</c:v>
                </c:pt>
                <c:pt idx="27">
                  <c:v>568.49311483796146</c:v>
                </c:pt>
                <c:pt idx="29">
                  <c:v>79.908550798813977</c:v>
                </c:pt>
                <c:pt idx="30">
                  <c:v>9.25</c:v>
                </c:pt>
                <c:pt idx="32">
                  <c:v>36.6</c:v>
                </c:pt>
                <c:pt idx="35">
                  <c:v>560</c:v>
                </c:pt>
                <c:pt idx="36">
                  <c:v>1050.2703258304109</c:v>
                </c:pt>
                <c:pt idx="38">
                  <c:v>162.46409395973154</c:v>
                </c:pt>
                <c:pt idx="39">
                  <c:v>10.914999999999999</c:v>
                </c:pt>
                <c:pt idx="41">
                  <c:v>0.8</c:v>
                </c:pt>
                <c:pt idx="43">
                  <c:v>1694</c:v>
                </c:pt>
                <c:pt idx="47">
                  <c:v>213.63800000000001</c:v>
                </c:pt>
                <c:pt idx="49">
                  <c:v>0</c:v>
                </c:pt>
                <c:pt idx="51">
                  <c:v>344</c:v>
                </c:pt>
                <c:pt idx="52">
                  <c:v>4.7185193156139027</c:v>
                </c:pt>
                <c:pt idx="54">
                  <c:v>0</c:v>
                </c:pt>
                <c:pt idx="56">
                  <c:v>448</c:v>
                </c:pt>
                <c:pt idx="66">
                  <c:v>60.161121274077253</c:v>
                </c:pt>
                <c:pt idx="69">
                  <c:v>481</c:v>
                </c:pt>
                <c:pt idx="82">
                  <c:v>407.39737111277338</c:v>
                </c:pt>
              </c:numCache>
            </c:numRef>
          </c:val>
          <c:extLst>
            <c:ext xmlns:c16="http://schemas.microsoft.com/office/drawing/2014/chart" uri="{C3380CC4-5D6E-409C-BE32-E72D297353CC}">
              <c16:uniqueId val="{00000005-DE0D-4152-85CD-3CF9C633D186}"/>
            </c:ext>
          </c:extLst>
        </c:ser>
        <c:dLbls>
          <c:showLegendKey val="0"/>
          <c:showVal val="0"/>
          <c:showCatName val="0"/>
          <c:showSerName val="0"/>
          <c:showPercent val="0"/>
          <c:showBubbleSize val="0"/>
        </c:dLbls>
        <c:gapWidth val="0"/>
        <c:overlap val="100"/>
        <c:axId val="287250800"/>
        <c:axId val="287251192"/>
      </c:barChart>
      <c:catAx>
        <c:axId val="287250800"/>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dirty="0"/>
                  <a:t>Proposed Online Year</a:t>
                </a:r>
              </a:p>
            </c:rich>
          </c:tx>
          <c:layout>
            <c:manualLayout>
              <c:xMode val="edge"/>
              <c:yMode val="edge"/>
              <c:x val="0.42920189252659208"/>
              <c:y val="0.80710586625399883"/>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5400000" spcFirstLastPara="1" vertOverflow="ellipsis" wrap="square" anchor="ctr" anchorCtr="1"/>
          <a:lstStyle/>
          <a:p>
            <a:pPr>
              <a:defRPr sz="1050" b="0" i="0" u="none" strike="noStrike" kern="1200" baseline="0">
                <a:solidFill>
                  <a:schemeClr val="tx1"/>
                </a:solidFill>
                <a:latin typeface="+mn-lt"/>
                <a:ea typeface="+mn-ea"/>
                <a:cs typeface="+mn-cs"/>
              </a:defRPr>
            </a:pPr>
            <a:endParaRPr lang="en-US"/>
          </a:p>
        </c:txPr>
        <c:crossAx val="287251192"/>
        <c:crosses val="autoZero"/>
        <c:auto val="1"/>
        <c:lblAlgn val="ctr"/>
        <c:lblOffset val="100"/>
        <c:tickLblSkip val="1"/>
        <c:noMultiLvlLbl val="0"/>
      </c:catAx>
      <c:valAx>
        <c:axId val="287251192"/>
        <c:scaling>
          <c:orientation val="minMax"/>
        </c:scaling>
        <c:delete val="0"/>
        <c:axPos val="l"/>
        <c:majorGridlines>
          <c:spPr>
            <a:ln w="6350" cap="flat" cmpd="sng" algn="ctr">
              <a:solidFill>
                <a:sysClr val="window" lastClr="FFFFFF">
                  <a:lumMod val="85000"/>
                  <a:alpha val="43000"/>
                </a:sysClr>
              </a:solidFill>
              <a:prstDash val="solid"/>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dirty="0"/>
                  <a:t>Proposed Creditable Capacity (GW)</a:t>
                </a:r>
              </a:p>
            </c:rich>
          </c:tx>
          <c:layout>
            <c:manualLayout>
              <c:xMode val="edge"/>
              <c:yMode val="edge"/>
              <c:x val="3.211122047244095E-2"/>
              <c:y val="6.634529204749727E-2"/>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87250800"/>
        <c:crosses val="autoZero"/>
        <c:crossBetween val="between"/>
        <c:dispUnits>
          <c:builtInUnit val="thousands"/>
        </c:dispUnits>
      </c:valAx>
      <c:spPr>
        <a:noFill/>
        <a:ln>
          <a:noFill/>
        </a:ln>
        <a:effectLst/>
      </c:spPr>
    </c:plotArea>
    <c:legend>
      <c:legendPos val="b"/>
      <c:layout>
        <c:manualLayout>
          <c:xMode val="edge"/>
          <c:yMode val="edge"/>
          <c:x val="0.165844384583506"/>
          <c:y val="0.8707015461103802"/>
          <c:w val="0.66831123083298793"/>
          <c:h val="0.1129547470210805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2"/>
          <c:order val="0"/>
          <c:tx>
            <c:strRef>
              <c:f>Sheet1!$A$3</c:f>
              <c:strCache>
                <c:ptCount val="1"/>
                <c:pt idx="0">
                  <c:v>Announced</c:v>
                </c:pt>
              </c:strCache>
            </c:strRef>
          </c:tx>
          <c:spPr>
            <a:solidFill>
              <a:schemeClr val="accent3"/>
            </a:solidFill>
            <a:ln>
              <a:noFill/>
            </a:ln>
            <a:effectLst/>
          </c:spPr>
          <c:invertIfNegative val="0"/>
          <c:cat>
            <c:multiLvlStrRef>
              <c:f>Sheet1!$B$1:$BY$2</c:f>
              <c:multiLvlStrCache>
                <c:ptCount val="76"/>
                <c:lvl>
                  <c:pt idx="0">
                    <c:v>115</c:v>
                  </c:pt>
                  <c:pt idx="1">
                    <c:v>120</c:v>
                  </c:pt>
                  <c:pt idx="2">
                    <c:v>138</c:v>
                  </c:pt>
                  <c:pt idx="3">
                    <c:v>161</c:v>
                  </c:pt>
                  <c:pt idx="4">
                    <c:v>230</c:v>
                  </c:pt>
                  <c:pt idx="5">
                    <c:v>345</c:v>
                  </c:pt>
                  <c:pt idx="6">
                    <c:v>500</c:v>
                  </c:pt>
                  <c:pt idx="7">
                    <c:v>765</c:v>
                  </c:pt>
                  <c:pt idx="9">
                    <c:v>69</c:v>
                  </c:pt>
                  <c:pt idx="10">
                    <c:v>115</c:v>
                  </c:pt>
                  <c:pt idx="11">
                    <c:v>138</c:v>
                  </c:pt>
                  <c:pt idx="12">
                    <c:v>161</c:v>
                  </c:pt>
                  <c:pt idx="13">
                    <c:v>230</c:v>
                  </c:pt>
                  <c:pt idx="14">
                    <c:v>320</c:v>
                  </c:pt>
                  <c:pt idx="15">
                    <c:v>345</c:v>
                  </c:pt>
                  <c:pt idx="16">
                    <c:v>500</c:v>
                  </c:pt>
                  <c:pt idx="18">
                    <c:v>115</c:v>
                  </c:pt>
                  <c:pt idx="19">
                    <c:v>138</c:v>
                  </c:pt>
                  <c:pt idx="20">
                    <c:v>161</c:v>
                  </c:pt>
                  <c:pt idx="21">
                    <c:v>230</c:v>
                  </c:pt>
                  <c:pt idx="22">
                    <c:v>320</c:v>
                  </c:pt>
                  <c:pt idx="23">
                    <c:v>345</c:v>
                  </c:pt>
                  <c:pt idx="24">
                    <c:v>500</c:v>
                  </c:pt>
                  <c:pt idx="25">
                    <c:v>765</c:v>
                  </c:pt>
                  <c:pt idx="27">
                    <c:v>115</c:v>
                  </c:pt>
                  <c:pt idx="28">
                    <c:v>120</c:v>
                  </c:pt>
                  <c:pt idx="29">
                    <c:v>138</c:v>
                  </c:pt>
                  <c:pt idx="30">
                    <c:v>161</c:v>
                  </c:pt>
                  <c:pt idx="31">
                    <c:v>220</c:v>
                  </c:pt>
                  <c:pt idx="32">
                    <c:v>230</c:v>
                  </c:pt>
                  <c:pt idx="33">
                    <c:v>345</c:v>
                  </c:pt>
                  <c:pt idx="35">
                    <c:v>115</c:v>
                  </c:pt>
                  <c:pt idx="36">
                    <c:v>138</c:v>
                  </c:pt>
                  <c:pt idx="37">
                    <c:v>161</c:v>
                  </c:pt>
                  <c:pt idx="38">
                    <c:v>220</c:v>
                  </c:pt>
                  <c:pt idx="39">
                    <c:v>230</c:v>
                  </c:pt>
                  <c:pt idx="40">
                    <c:v>345</c:v>
                  </c:pt>
                  <c:pt idx="41">
                    <c:v>450</c:v>
                  </c:pt>
                  <c:pt idx="42">
                    <c:v>500</c:v>
                  </c:pt>
                  <c:pt idx="43">
                    <c:v>600</c:v>
                  </c:pt>
                  <c:pt idx="44">
                    <c:v>765</c:v>
                  </c:pt>
                  <c:pt idx="46">
                    <c:v>70</c:v>
                  </c:pt>
                  <c:pt idx="47">
                    <c:v>115</c:v>
                  </c:pt>
                  <c:pt idx="48">
                    <c:v>138</c:v>
                  </c:pt>
                  <c:pt idx="49">
                    <c:v>220</c:v>
                  </c:pt>
                  <c:pt idx="50">
                    <c:v>230</c:v>
                  </c:pt>
                  <c:pt idx="51">
                    <c:v>345</c:v>
                  </c:pt>
                  <c:pt idx="52">
                    <c:v>500</c:v>
                  </c:pt>
                  <c:pt idx="53">
                    <c:v>600</c:v>
                  </c:pt>
                  <c:pt idx="55">
                    <c:v>115</c:v>
                  </c:pt>
                  <c:pt idx="56">
                    <c:v>230</c:v>
                  </c:pt>
                  <c:pt idx="57">
                    <c:v>345</c:v>
                  </c:pt>
                  <c:pt idx="58">
                    <c:v>500</c:v>
                  </c:pt>
                  <c:pt idx="60">
                    <c:v>230</c:v>
                  </c:pt>
                  <c:pt idx="61">
                    <c:v>345</c:v>
                  </c:pt>
                  <c:pt idx="62">
                    <c:v>500</c:v>
                  </c:pt>
                  <c:pt idx="64">
                    <c:v>450</c:v>
                  </c:pt>
                  <c:pt idx="65">
                    <c:v>500</c:v>
                  </c:pt>
                  <c:pt idx="67">
                    <c:v>161</c:v>
                  </c:pt>
                  <c:pt idx="68">
                    <c:v>345</c:v>
                  </c:pt>
                  <c:pt idx="70">
                    <c:v>765</c:v>
                  </c:pt>
                  <c:pt idx="72">
                    <c:v>500</c:v>
                  </c:pt>
                  <c:pt idx="74">
                    <c:v>230</c:v>
                  </c:pt>
                  <c:pt idx="75">
                    <c:v> </c:v>
                  </c:pt>
                </c:lvl>
                <c:lvl>
                  <c:pt idx="0">
                    <c:v>2016</c:v>
                  </c:pt>
                  <c:pt idx="9">
                    <c:v>2017</c:v>
                  </c:pt>
                  <c:pt idx="18">
                    <c:v>2018</c:v>
                  </c:pt>
                  <c:pt idx="27">
                    <c:v>2019</c:v>
                  </c:pt>
                  <c:pt idx="35">
                    <c:v>2020</c:v>
                  </c:pt>
                  <c:pt idx="46">
                    <c:v>2021</c:v>
                  </c:pt>
                  <c:pt idx="55">
                    <c:v>2022</c:v>
                  </c:pt>
                  <c:pt idx="60">
                    <c:v>2023</c:v>
                  </c:pt>
                  <c:pt idx="64">
                    <c:v>2024</c:v>
                  </c:pt>
                  <c:pt idx="67">
                    <c:v>2025</c:v>
                  </c:pt>
                  <c:pt idx="70">
                    <c:v>'26</c:v>
                  </c:pt>
                  <c:pt idx="72">
                    <c:v>'27</c:v>
                  </c:pt>
                  <c:pt idx="74">
                    <c:v>'30</c:v>
                  </c:pt>
                </c:lvl>
              </c:multiLvlStrCache>
            </c:multiLvlStrRef>
          </c:cat>
          <c:val>
            <c:numRef>
              <c:f>Sheet1!$B$3:$BY$3</c:f>
              <c:numCache>
                <c:formatCode>General</c:formatCode>
                <c:ptCount val="76"/>
                <c:pt idx="0">
                  <c:v>20</c:v>
                </c:pt>
                <c:pt idx="2">
                  <c:v>23</c:v>
                </c:pt>
                <c:pt idx="3">
                  <c:v>11</c:v>
                </c:pt>
                <c:pt idx="4">
                  <c:v>142</c:v>
                </c:pt>
                <c:pt idx="5">
                  <c:v>88</c:v>
                </c:pt>
                <c:pt idx="7">
                  <c:v>55</c:v>
                </c:pt>
                <c:pt idx="10">
                  <c:v>77</c:v>
                </c:pt>
                <c:pt idx="11">
                  <c:v>89</c:v>
                </c:pt>
                <c:pt idx="13">
                  <c:v>157.4</c:v>
                </c:pt>
                <c:pt idx="15">
                  <c:v>154</c:v>
                </c:pt>
                <c:pt idx="18">
                  <c:v>219</c:v>
                </c:pt>
                <c:pt idx="19">
                  <c:v>18</c:v>
                </c:pt>
                <c:pt idx="20">
                  <c:v>57</c:v>
                </c:pt>
                <c:pt idx="21">
                  <c:v>50</c:v>
                </c:pt>
                <c:pt idx="23">
                  <c:v>165</c:v>
                </c:pt>
                <c:pt idx="24">
                  <c:v>93</c:v>
                </c:pt>
                <c:pt idx="25">
                  <c:v>316</c:v>
                </c:pt>
                <c:pt idx="27">
                  <c:v>170</c:v>
                </c:pt>
                <c:pt idx="29">
                  <c:v>55</c:v>
                </c:pt>
                <c:pt idx="30">
                  <c:v>108.3</c:v>
                </c:pt>
                <c:pt idx="32">
                  <c:v>14</c:v>
                </c:pt>
                <c:pt idx="33">
                  <c:v>240</c:v>
                </c:pt>
                <c:pt idx="35">
                  <c:v>41</c:v>
                </c:pt>
                <c:pt idx="36">
                  <c:v>3.8</c:v>
                </c:pt>
                <c:pt idx="37">
                  <c:v>40</c:v>
                </c:pt>
                <c:pt idx="39">
                  <c:v>110.18</c:v>
                </c:pt>
                <c:pt idx="40">
                  <c:v>58</c:v>
                </c:pt>
                <c:pt idx="42">
                  <c:v>114</c:v>
                </c:pt>
                <c:pt idx="47">
                  <c:v>40</c:v>
                </c:pt>
                <c:pt idx="48">
                  <c:v>17</c:v>
                </c:pt>
                <c:pt idx="50">
                  <c:v>85</c:v>
                </c:pt>
                <c:pt idx="51">
                  <c:v>59</c:v>
                </c:pt>
                <c:pt idx="56">
                  <c:v>107</c:v>
                </c:pt>
                <c:pt idx="57">
                  <c:v>219</c:v>
                </c:pt>
                <c:pt idx="60">
                  <c:v>86</c:v>
                </c:pt>
                <c:pt idx="61">
                  <c:v>125</c:v>
                </c:pt>
                <c:pt idx="62">
                  <c:v>525</c:v>
                </c:pt>
                <c:pt idx="67">
                  <c:v>6</c:v>
                </c:pt>
                <c:pt idx="74">
                  <c:v>60</c:v>
                </c:pt>
              </c:numCache>
            </c:numRef>
          </c:val>
          <c:extLst>
            <c:ext xmlns:c16="http://schemas.microsoft.com/office/drawing/2014/chart" uri="{C3380CC4-5D6E-409C-BE32-E72D297353CC}">
              <c16:uniqueId val="{0000000A-751E-46CB-967E-7206EE370E87}"/>
            </c:ext>
          </c:extLst>
        </c:ser>
        <c:ser>
          <c:idx val="3"/>
          <c:order val="1"/>
          <c:tx>
            <c:strRef>
              <c:f>Sheet1!$A$4</c:f>
              <c:strCache>
                <c:ptCount val="1"/>
                <c:pt idx="0">
                  <c:v>Early Development</c:v>
                </c:pt>
              </c:strCache>
            </c:strRef>
          </c:tx>
          <c:spPr>
            <a:solidFill>
              <a:schemeClr val="accent4"/>
            </a:solidFill>
            <a:ln>
              <a:noFill/>
            </a:ln>
            <a:effectLst/>
          </c:spPr>
          <c:invertIfNegative val="0"/>
          <c:cat>
            <c:multiLvlStrRef>
              <c:f>Sheet1!$B$1:$BY$2</c:f>
              <c:multiLvlStrCache>
                <c:ptCount val="76"/>
                <c:lvl>
                  <c:pt idx="0">
                    <c:v>115</c:v>
                  </c:pt>
                  <c:pt idx="1">
                    <c:v>120</c:v>
                  </c:pt>
                  <c:pt idx="2">
                    <c:v>138</c:v>
                  </c:pt>
                  <c:pt idx="3">
                    <c:v>161</c:v>
                  </c:pt>
                  <c:pt idx="4">
                    <c:v>230</c:v>
                  </c:pt>
                  <c:pt idx="5">
                    <c:v>345</c:v>
                  </c:pt>
                  <c:pt idx="6">
                    <c:v>500</c:v>
                  </c:pt>
                  <c:pt idx="7">
                    <c:v>765</c:v>
                  </c:pt>
                  <c:pt idx="9">
                    <c:v>69</c:v>
                  </c:pt>
                  <c:pt idx="10">
                    <c:v>115</c:v>
                  </c:pt>
                  <c:pt idx="11">
                    <c:v>138</c:v>
                  </c:pt>
                  <c:pt idx="12">
                    <c:v>161</c:v>
                  </c:pt>
                  <c:pt idx="13">
                    <c:v>230</c:v>
                  </c:pt>
                  <c:pt idx="14">
                    <c:v>320</c:v>
                  </c:pt>
                  <c:pt idx="15">
                    <c:v>345</c:v>
                  </c:pt>
                  <c:pt idx="16">
                    <c:v>500</c:v>
                  </c:pt>
                  <c:pt idx="18">
                    <c:v>115</c:v>
                  </c:pt>
                  <c:pt idx="19">
                    <c:v>138</c:v>
                  </c:pt>
                  <c:pt idx="20">
                    <c:v>161</c:v>
                  </c:pt>
                  <c:pt idx="21">
                    <c:v>230</c:v>
                  </c:pt>
                  <c:pt idx="22">
                    <c:v>320</c:v>
                  </c:pt>
                  <c:pt idx="23">
                    <c:v>345</c:v>
                  </c:pt>
                  <c:pt idx="24">
                    <c:v>500</c:v>
                  </c:pt>
                  <c:pt idx="25">
                    <c:v>765</c:v>
                  </c:pt>
                  <c:pt idx="27">
                    <c:v>115</c:v>
                  </c:pt>
                  <c:pt idx="28">
                    <c:v>120</c:v>
                  </c:pt>
                  <c:pt idx="29">
                    <c:v>138</c:v>
                  </c:pt>
                  <c:pt idx="30">
                    <c:v>161</c:v>
                  </c:pt>
                  <c:pt idx="31">
                    <c:v>220</c:v>
                  </c:pt>
                  <c:pt idx="32">
                    <c:v>230</c:v>
                  </c:pt>
                  <c:pt idx="33">
                    <c:v>345</c:v>
                  </c:pt>
                  <c:pt idx="35">
                    <c:v>115</c:v>
                  </c:pt>
                  <c:pt idx="36">
                    <c:v>138</c:v>
                  </c:pt>
                  <c:pt idx="37">
                    <c:v>161</c:v>
                  </c:pt>
                  <c:pt idx="38">
                    <c:v>220</c:v>
                  </c:pt>
                  <c:pt idx="39">
                    <c:v>230</c:v>
                  </c:pt>
                  <c:pt idx="40">
                    <c:v>345</c:v>
                  </c:pt>
                  <c:pt idx="41">
                    <c:v>450</c:v>
                  </c:pt>
                  <c:pt idx="42">
                    <c:v>500</c:v>
                  </c:pt>
                  <c:pt idx="43">
                    <c:v>600</c:v>
                  </c:pt>
                  <c:pt idx="44">
                    <c:v>765</c:v>
                  </c:pt>
                  <c:pt idx="46">
                    <c:v>70</c:v>
                  </c:pt>
                  <c:pt idx="47">
                    <c:v>115</c:v>
                  </c:pt>
                  <c:pt idx="48">
                    <c:v>138</c:v>
                  </c:pt>
                  <c:pt idx="49">
                    <c:v>220</c:v>
                  </c:pt>
                  <c:pt idx="50">
                    <c:v>230</c:v>
                  </c:pt>
                  <c:pt idx="51">
                    <c:v>345</c:v>
                  </c:pt>
                  <c:pt idx="52">
                    <c:v>500</c:v>
                  </c:pt>
                  <c:pt idx="53">
                    <c:v>600</c:v>
                  </c:pt>
                  <c:pt idx="55">
                    <c:v>115</c:v>
                  </c:pt>
                  <c:pt idx="56">
                    <c:v>230</c:v>
                  </c:pt>
                  <c:pt idx="57">
                    <c:v>345</c:v>
                  </c:pt>
                  <c:pt idx="58">
                    <c:v>500</c:v>
                  </c:pt>
                  <c:pt idx="60">
                    <c:v>230</c:v>
                  </c:pt>
                  <c:pt idx="61">
                    <c:v>345</c:v>
                  </c:pt>
                  <c:pt idx="62">
                    <c:v>500</c:v>
                  </c:pt>
                  <c:pt idx="64">
                    <c:v>450</c:v>
                  </c:pt>
                  <c:pt idx="65">
                    <c:v>500</c:v>
                  </c:pt>
                  <c:pt idx="67">
                    <c:v>161</c:v>
                  </c:pt>
                  <c:pt idx="68">
                    <c:v>345</c:v>
                  </c:pt>
                  <c:pt idx="70">
                    <c:v>765</c:v>
                  </c:pt>
                  <c:pt idx="72">
                    <c:v>500</c:v>
                  </c:pt>
                  <c:pt idx="74">
                    <c:v>230</c:v>
                  </c:pt>
                  <c:pt idx="75">
                    <c:v> </c:v>
                  </c:pt>
                </c:lvl>
                <c:lvl>
                  <c:pt idx="0">
                    <c:v>2016</c:v>
                  </c:pt>
                  <c:pt idx="9">
                    <c:v>2017</c:v>
                  </c:pt>
                  <c:pt idx="18">
                    <c:v>2018</c:v>
                  </c:pt>
                  <c:pt idx="27">
                    <c:v>2019</c:v>
                  </c:pt>
                  <c:pt idx="35">
                    <c:v>2020</c:v>
                  </c:pt>
                  <c:pt idx="46">
                    <c:v>2021</c:v>
                  </c:pt>
                  <c:pt idx="55">
                    <c:v>2022</c:v>
                  </c:pt>
                  <c:pt idx="60">
                    <c:v>2023</c:v>
                  </c:pt>
                  <c:pt idx="64">
                    <c:v>2024</c:v>
                  </c:pt>
                  <c:pt idx="67">
                    <c:v>2025</c:v>
                  </c:pt>
                  <c:pt idx="70">
                    <c:v>'26</c:v>
                  </c:pt>
                  <c:pt idx="72">
                    <c:v>'27</c:v>
                  </c:pt>
                  <c:pt idx="74">
                    <c:v>'30</c:v>
                  </c:pt>
                </c:lvl>
              </c:multiLvlStrCache>
            </c:multiLvlStrRef>
          </c:cat>
          <c:val>
            <c:numRef>
              <c:f>Sheet1!$B$4:$BY$4</c:f>
              <c:numCache>
                <c:formatCode>General</c:formatCode>
                <c:ptCount val="76"/>
                <c:pt idx="0">
                  <c:v>119</c:v>
                </c:pt>
                <c:pt idx="1">
                  <c:v>25</c:v>
                </c:pt>
                <c:pt idx="2">
                  <c:v>43</c:v>
                </c:pt>
                <c:pt idx="4">
                  <c:v>87</c:v>
                </c:pt>
                <c:pt idx="5">
                  <c:v>171</c:v>
                </c:pt>
                <c:pt idx="7">
                  <c:v>7</c:v>
                </c:pt>
                <c:pt idx="10">
                  <c:v>54</c:v>
                </c:pt>
                <c:pt idx="11">
                  <c:v>147</c:v>
                </c:pt>
                <c:pt idx="12">
                  <c:v>15</c:v>
                </c:pt>
                <c:pt idx="13">
                  <c:v>1478.5</c:v>
                </c:pt>
                <c:pt idx="14">
                  <c:v>80</c:v>
                </c:pt>
                <c:pt idx="15">
                  <c:v>26</c:v>
                </c:pt>
                <c:pt idx="16">
                  <c:v>11</c:v>
                </c:pt>
                <c:pt idx="18">
                  <c:v>201</c:v>
                </c:pt>
                <c:pt idx="19">
                  <c:v>70</c:v>
                </c:pt>
                <c:pt idx="20">
                  <c:v>15</c:v>
                </c:pt>
                <c:pt idx="21">
                  <c:v>163</c:v>
                </c:pt>
                <c:pt idx="22">
                  <c:v>230</c:v>
                </c:pt>
                <c:pt idx="23">
                  <c:v>547</c:v>
                </c:pt>
                <c:pt idx="24">
                  <c:v>371</c:v>
                </c:pt>
                <c:pt idx="27">
                  <c:v>69</c:v>
                </c:pt>
                <c:pt idx="28">
                  <c:v>15</c:v>
                </c:pt>
                <c:pt idx="29">
                  <c:v>101</c:v>
                </c:pt>
                <c:pt idx="32">
                  <c:v>223</c:v>
                </c:pt>
                <c:pt idx="33">
                  <c:v>67</c:v>
                </c:pt>
                <c:pt idx="35">
                  <c:v>10</c:v>
                </c:pt>
                <c:pt idx="36">
                  <c:v>10</c:v>
                </c:pt>
                <c:pt idx="38">
                  <c:v>7</c:v>
                </c:pt>
                <c:pt idx="39">
                  <c:v>276</c:v>
                </c:pt>
                <c:pt idx="40">
                  <c:v>107</c:v>
                </c:pt>
                <c:pt idx="41">
                  <c:v>125</c:v>
                </c:pt>
                <c:pt idx="42">
                  <c:v>459</c:v>
                </c:pt>
                <c:pt idx="43">
                  <c:v>900</c:v>
                </c:pt>
                <c:pt idx="44">
                  <c:v>3045</c:v>
                </c:pt>
                <c:pt idx="46">
                  <c:v>7</c:v>
                </c:pt>
                <c:pt idx="47">
                  <c:v>12</c:v>
                </c:pt>
                <c:pt idx="50">
                  <c:v>3</c:v>
                </c:pt>
                <c:pt idx="51">
                  <c:v>54</c:v>
                </c:pt>
                <c:pt idx="52">
                  <c:v>210</c:v>
                </c:pt>
                <c:pt idx="55">
                  <c:v>44</c:v>
                </c:pt>
                <c:pt idx="58">
                  <c:v>344</c:v>
                </c:pt>
                <c:pt idx="61">
                  <c:v>475</c:v>
                </c:pt>
                <c:pt idx="64">
                  <c:v>24</c:v>
                </c:pt>
                <c:pt idx="65">
                  <c:v>638</c:v>
                </c:pt>
                <c:pt idx="68">
                  <c:v>60</c:v>
                </c:pt>
                <c:pt idx="70">
                  <c:v>420</c:v>
                </c:pt>
                <c:pt idx="72">
                  <c:v>43</c:v>
                </c:pt>
              </c:numCache>
            </c:numRef>
          </c:val>
          <c:extLst>
            <c:ext xmlns:c16="http://schemas.microsoft.com/office/drawing/2014/chart" uri="{C3380CC4-5D6E-409C-BE32-E72D297353CC}">
              <c16:uniqueId val="{0000000B-751E-46CB-967E-7206EE370E87}"/>
            </c:ext>
          </c:extLst>
        </c:ser>
        <c:ser>
          <c:idx val="4"/>
          <c:order val="2"/>
          <c:tx>
            <c:strRef>
              <c:f>Sheet1!$A$5</c:f>
              <c:strCache>
                <c:ptCount val="1"/>
                <c:pt idx="0">
                  <c:v>Advanced Development</c:v>
                </c:pt>
              </c:strCache>
            </c:strRef>
          </c:tx>
          <c:spPr>
            <a:solidFill>
              <a:schemeClr val="accent5"/>
            </a:solidFill>
            <a:ln>
              <a:noFill/>
            </a:ln>
            <a:effectLst/>
          </c:spPr>
          <c:invertIfNegative val="0"/>
          <c:cat>
            <c:multiLvlStrRef>
              <c:f>Sheet1!$B$1:$BY$2</c:f>
              <c:multiLvlStrCache>
                <c:ptCount val="76"/>
                <c:lvl>
                  <c:pt idx="0">
                    <c:v>115</c:v>
                  </c:pt>
                  <c:pt idx="1">
                    <c:v>120</c:v>
                  </c:pt>
                  <c:pt idx="2">
                    <c:v>138</c:v>
                  </c:pt>
                  <c:pt idx="3">
                    <c:v>161</c:v>
                  </c:pt>
                  <c:pt idx="4">
                    <c:v>230</c:v>
                  </c:pt>
                  <c:pt idx="5">
                    <c:v>345</c:v>
                  </c:pt>
                  <c:pt idx="6">
                    <c:v>500</c:v>
                  </c:pt>
                  <c:pt idx="7">
                    <c:v>765</c:v>
                  </c:pt>
                  <c:pt idx="9">
                    <c:v>69</c:v>
                  </c:pt>
                  <c:pt idx="10">
                    <c:v>115</c:v>
                  </c:pt>
                  <c:pt idx="11">
                    <c:v>138</c:v>
                  </c:pt>
                  <c:pt idx="12">
                    <c:v>161</c:v>
                  </c:pt>
                  <c:pt idx="13">
                    <c:v>230</c:v>
                  </c:pt>
                  <c:pt idx="14">
                    <c:v>320</c:v>
                  </c:pt>
                  <c:pt idx="15">
                    <c:v>345</c:v>
                  </c:pt>
                  <c:pt idx="16">
                    <c:v>500</c:v>
                  </c:pt>
                  <c:pt idx="18">
                    <c:v>115</c:v>
                  </c:pt>
                  <c:pt idx="19">
                    <c:v>138</c:v>
                  </c:pt>
                  <c:pt idx="20">
                    <c:v>161</c:v>
                  </c:pt>
                  <c:pt idx="21">
                    <c:v>230</c:v>
                  </c:pt>
                  <c:pt idx="22">
                    <c:v>320</c:v>
                  </c:pt>
                  <c:pt idx="23">
                    <c:v>345</c:v>
                  </c:pt>
                  <c:pt idx="24">
                    <c:v>500</c:v>
                  </c:pt>
                  <c:pt idx="25">
                    <c:v>765</c:v>
                  </c:pt>
                  <c:pt idx="27">
                    <c:v>115</c:v>
                  </c:pt>
                  <c:pt idx="28">
                    <c:v>120</c:v>
                  </c:pt>
                  <c:pt idx="29">
                    <c:v>138</c:v>
                  </c:pt>
                  <c:pt idx="30">
                    <c:v>161</c:v>
                  </c:pt>
                  <c:pt idx="31">
                    <c:v>220</c:v>
                  </c:pt>
                  <c:pt idx="32">
                    <c:v>230</c:v>
                  </c:pt>
                  <c:pt idx="33">
                    <c:v>345</c:v>
                  </c:pt>
                  <c:pt idx="35">
                    <c:v>115</c:v>
                  </c:pt>
                  <c:pt idx="36">
                    <c:v>138</c:v>
                  </c:pt>
                  <c:pt idx="37">
                    <c:v>161</c:v>
                  </c:pt>
                  <c:pt idx="38">
                    <c:v>220</c:v>
                  </c:pt>
                  <c:pt idx="39">
                    <c:v>230</c:v>
                  </c:pt>
                  <c:pt idx="40">
                    <c:v>345</c:v>
                  </c:pt>
                  <c:pt idx="41">
                    <c:v>450</c:v>
                  </c:pt>
                  <c:pt idx="42">
                    <c:v>500</c:v>
                  </c:pt>
                  <c:pt idx="43">
                    <c:v>600</c:v>
                  </c:pt>
                  <c:pt idx="44">
                    <c:v>765</c:v>
                  </c:pt>
                  <c:pt idx="46">
                    <c:v>70</c:v>
                  </c:pt>
                  <c:pt idx="47">
                    <c:v>115</c:v>
                  </c:pt>
                  <c:pt idx="48">
                    <c:v>138</c:v>
                  </c:pt>
                  <c:pt idx="49">
                    <c:v>220</c:v>
                  </c:pt>
                  <c:pt idx="50">
                    <c:v>230</c:v>
                  </c:pt>
                  <c:pt idx="51">
                    <c:v>345</c:v>
                  </c:pt>
                  <c:pt idx="52">
                    <c:v>500</c:v>
                  </c:pt>
                  <c:pt idx="53">
                    <c:v>600</c:v>
                  </c:pt>
                  <c:pt idx="55">
                    <c:v>115</c:v>
                  </c:pt>
                  <c:pt idx="56">
                    <c:v>230</c:v>
                  </c:pt>
                  <c:pt idx="57">
                    <c:v>345</c:v>
                  </c:pt>
                  <c:pt idx="58">
                    <c:v>500</c:v>
                  </c:pt>
                  <c:pt idx="60">
                    <c:v>230</c:v>
                  </c:pt>
                  <c:pt idx="61">
                    <c:v>345</c:v>
                  </c:pt>
                  <c:pt idx="62">
                    <c:v>500</c:v>
                  </c:pt>
                  <c:pt idx="64">
                    <c:v>450</c:v>
                  </c:pt>
                  <c:pt idx="65">
                    <c:v>500</c:v>
                  </c:pt>
                  <c:pt idx="67">
                    <c:v>161</c:v>
                  </c:pt>
                  <c:pt idx="68">
                    <c:v>345</c:v>
                  </c:pt>
                  <c:pt idx="70">
                    <c:v>765</c:v>
                  </c:pt>
                  <c:pt idx="72">
                    <c:v>500</c:v>
                  </c:pt>
                  <c:pt idx="74">
                    <c:v>230</c:v>
                  </c:pt>
                  <c:pt idx="75">
                    <c:v> </c:v>
                  </c:pt>
                </c:lvl>
                <c:lvl>
                  <c:pt idx="0">
                    <c:v>2016</c:v>
                  </c:pt>
                  <c:pt idx="9">
                    <c:v>2017</c:v>
                  </c:pt>
                  <c:pt idx="18">
                    <c:v>2018</c:v>
                  </c:pt>
                  <c:pt idx="27">
                    <c:v>2019</c:v>
                  </c:pt>
                  <c:pt idx="35">
                    <c:v>2020</c:v>
                  </c:pt>
                  <c:pt idx="46">
                    <c:v>2021</c:v>
                  </c:pt>
                  <c:pt idx="55">
                    <c:v>2022</c:v>
                  </c:pt>
                  <c:pt idx="60">
                    <c:v>2023</c:v>
                  </c:pt>
                  <c:pt idx="64">
                    <c:v>2024</c:v>
                  </c:pt>
                  <c:pt idx="67">
                    <c:v>2025</c:v>
                  </c:pt>
                  <c:pt idx="70">
                    <c:v>'26</c:v>
                  </c:pt>
                  <c:pt idx="72">
                    <c:v>'27</c:v>
                  </c:pt>
                  <c:pt idx="74">
                    <c:v>'30</c:v>
                  </c:pt>
                </c:lvl>
              </c:multiLvlStrCache>
            </c:multiLvlStrRef>
          </c:cat>
          <c:val>
            <c:numRef>
              <c:f>Sheet1!$B$5:$BY$5</c:f>
              <c:numCache>
                <c:formatCode>General</c:formatCode>
                <c:ptCount val="76"/>
                <c:pt idx="2">
                  <c:v>28</c:v>
                </c:pt>
                <c:pt idx="4">
                  <c:v>19</c:v>
                </c:pt>
                <c:pt idx="5">
                  <c:v>123</c:v>
                </c:pt>
                <c:pt idx="6">
                  <c:v>275</c:v>
                </c:pt>
                <c:pt idx="9">
                  <c:v>2</c:v>
                </c:pt>
                <c:pt idx="10">
                  <c:v>11</c:v>
                </c:pt>
                <c:pt idx="11">
                  <c:v>76</c:v>
                </c:pt>
                <c:pt idx="13">
                  <c:v>175.4</c:v>
                </c:pt>
                <c:pt idx="15">
                  <c:v>47</c:v>
                </c:pt>
                <c:pt idx="18">
                  <c:v>51</c:v>
                </c:pt>
                <c:pt idx="19">
                  <c:v>155</c:v>
                </c:pt>
                <c:pt idx="21">
                  <c:v>115</c:v>
                </c:pt>
                <c:pt idx="23">
                  <c:v>484</c:v>
                </c:pt>
                <c:pt idx="24">
                  <c:v>89</c:v>
                </c:pt>
                <c:pt idx="29">
                  <c:v>61</c:v>
                </c:pt>
                <c:pt idx="31">
                  <c:v>87</c:v>
                </c:pt>
                <c:pt idx="32">
                  <c:v>124</c:v>
                </c:pt>
                <c:pt idx="33">
                  <c:v>360</c:v>
                </c:pt>
                <c:pt idx="39">
                  <c:v>74</c:v>
                </c:pt>
                <c:pt idx="40">
                  <c:v>405</c:v>
                </c:pt>
                <c:pt idx="42">
                  <c:v>1355</c:v>
                </c:pt>
                <c:pt idx="49">
                  <c:v>48</c:v>
                </c:pt>
                <c:pt idx="50">
                  <c:v>20</c:v>
                </c:pt>
                <c:pt idx="53">
                  <c:v>780</c:v>
                </c:pt>
              </c:numCache>
            </c:numRef>
          </c:val>
          <c:extLst>
            <c:ext xmlns:c16="http://schemas.microsoft.com/office/drawing/2014/chart" uri="{C3380CC4-5D6E-409C-BE32-E72D297353CC}">
              <c16:uniqueId val="{0000000C-751E-46CB-967E-7206EE370E87}"/>
            </c:ext>
          </c:extLst>
        </c:ser>
        <c:ser>
          <c:idx val="5"/>
          <c:order val="3"/>
          <c:tx>
            <c:strRef>
              <c:f>Sheet1!$A$6</c:f>
              <c:strCache>
                <c:ptCount val="1"/>
                <c:pt idx="0">
                  <c:v>Construction Begun</c:v>
                </c:pt>
              </c:strCache>
            </c:strRef>
          </c:tx>
          <c:spPr>
            <a:solidFill>
              <a:schemeClr val="accent6"/>
            </a:solidFill>
            <a:ln>
              <a:noFill/>
            </a:ln>
            <a:effectLst/>
          </c:spPr>
          <c:invertIfNegative val="0"/>
          <c:cat>
            <c:multiLvlStrRef>
              <c:f>Sheet1!$B$1:$BY$2</c:f>
              <c:multiLvlStrCache>
                <c:ptCount val="76"/>
                <c:lvl>
                  <c:pt idx="0">
                    <c:v>115</c:v>
                  </c:pt>
                  <c:pt idx="1">
                    <c:v>120</c:v>
                  </c:pt>
                  <c:pt idx="2">
                    <c:v>138</c:v>
                  </c:pt>
                  <c:pt idx="3">
                    <c:v>161</c:v>
                  </c:pt>
                  <c:pt idx="4">
                    <c:v>230</c:v>
                  </c:pt>
                  <c:pt idx="5">
                    <c:v>345</c:v>
                  </c:pt>
                  <c:pt idx="6">
                    <c:v>500</c:v>
                  </c:pt>
                  <c:pt idx="7">
                    <c:v>765</c:v>
                  </c:pt>
                  <c:pt idx="9">
                    <c:v>69</c:v>
                  </c:pt>
                  <c:pt idx="10">
                    <c:v>115</c:v>
                  </c:pt>
                  <c:pt idx="11">
                    <c:v>138</c:v>
                  </c:pt>
                  <c:pt idx="12">
                    <c:v>161</c:v>
                  </c:pt>
                  <c:pt idx="13">
                    <c:v>230</c:v>
                  </c:pt>
                  <c:pt idx="14">
                    <c:v>320</c:v>
                  </c:pt>
                  <c:pt idx="15">
                    <c:v>345</c:v>
                  </c:pt>
                  <c:pt idx="16">
                    <c:v>500</c:v>
                  </c:pt>
                  <c:pt idx="18">
                    <c:v>115</c:v>
                  </c:pt>
                  <c:pt idx="19">
                    <c:v>138</c:v>
                  </c:pt>
                  <c:pt idx="20">
                    <c:v>161</c:v>
                  </c:pt>
                  <c:pt idx="21">
                    <c:v>230</c:v>
                  </c:pt>
                  <c:pt idx="22">
                    <c:v>320</c:v>
                  </c:pt>
                  <c:pt idx="23">
                    <c:v>345</c:v>
                  </c:pt>
                  <c:pt idx="24">
                    <c:v>500</c:v>
                  </c:pt>
                  <c:pt idx="25">
                    <c:v>765</c:v>
                  </c:pt>
                  <c:pt idx="27">
                    <c:v>115</c:v>
                  </c:pt>
                  <c:pt idx="28">
                    <c:v>120</c:v>
                  </c:pt>
                  <c:pt idx="29">
                    <c:v>138</c:v>
                  </c:pt>
                  <c:pt idx="30">
                    <c:v>161</c:v>
                  </c:pt>
                  <c:pt idx="31">
                    <c:v>220</c:v>
                  </c:pt>
                  <c:pt idx="32">
                    <c:v>230</c:v>
                  </c:pt>
                  <c:pt idx="33">
                    <c:v>345</c:v>
                  </c:pt>
                  <c:pt idx="35">
                    <c:v>115</c:v>
                  </c:pt>
                  <c:pt idx="36">
                    <c:v>138</c:v>
                  </c:pt>
                  <c:pt idx="37">
                    <c:v>161</c:v>
                  </c:pt>
                  <c:pt idx="38">
                    <c:v>220</c:v>
                  </c:pt>
                  <c:pt idx="39">
                    <c:v>230</c:v>
                  </c:pt>
                  <c:pt idx="40">
                    <c:v>345</c:v>
                  </c:pt>
                  <c:pt idx="41">
                    <c:v>450</c:v>
                  </c:pt>
                  <c:pt idx="42">
                    <c:v>500</c:v>
                  </c:pt>
                  <c:pt idx="43">
                    <c:v>600</c:v>
                  </c:pt>
                  <c:pt idx="44">
                    <c:v>765</c:v>
                  </c:pt>
                  <c:pt idx="46">
                    <c:v>70</c:v>
                  </c:pt>
                  <c:pt idx="47">
                    <c:v>115</c:v>
                  </c:pt>
                  <c:pt idx="48">
                    <c:v>138</c:v>
                  </c:pt>
                  <c:pt idx="49">
                    <c:v>220</c:v>
                  </c:pt>
                  <c:pt idx="50">
                    <c:v>230</c:v>
                  </c:pt>
                  <c:pt idx="51">
                    <c:v>345</c:v>
                  </c:pt>
                  <c:pt idx="52">
                    <c:v>500</c:v>
                  </c:pt>
                  <c:pt idx="53">
                    <c:v>600</c:v>
                  </c:pt>
                  <c:pt idx="55">
                    <c:v>115</c:v>
                  </c:pt>
                  <c:pt idx="56">
                    <c:v>230</c:v>
                  </c:pt>
                  <c:pt idx="57">
                    <c:v>345</c:v>
                  </c:pt>
                  <c:pt idx="58">
                    <c:v>500</c:v>
                  </c:pt>
                  <c:pt idx="60">
                    <c:v>230</c:v>
                  </c:pt>
                  <c:pt idx="61">
                    <c:v>345</c:v>
                  </c:pt>
                  <c:pt idx="62">
                    <c:v>500</c:v>
                  </c:pt>
                  <c:pt idx="64">
                    <c:v>450</c:v>
                  </c:pt>
                  <c:pt idx="65">
                    <c:v>500</c:v>
                  </c:pt>
                  <c:pt idx="67">
                    <c:v>161</c:v>
                  </c:pt>
                  <c:pt idx="68">
                    <c:v>345</c:v>
                  </c:pt>
                  <c:pt idx="70">
                    <c:v>765</c:v>
                  </c:pt>
                  <c:pt idx="72">
                    <c:v>500</c:v>
                  </c:pt>
                  <c:pt idx="74">
                    <c:v>230</c:v>
                  </c:pt>
                  <c:pt idx="75">
                    <c:v> </c:v>
                  </c:pt>
                </c:lvl>
                <c:lvl>
                  <c:pt idx="0">
                    <c:v>2016</c:v>
                  </c:pt>
                  <c:pt idx="9">
                    <c:v>2017</c:v>
                  </c:pt>
                  <c:pt idx="18">
                    <c:v>2018</c:v>
                  </c:pt>
                  <c:pt idx="27">
                    <c:v>2019</c:v>
                  </c:pt>
                  <c:pt idx="35">
                    <c:v>2020</c:v>
                  </c:pt>
                  <c:pt idx="46">
                    <c:v>2021</c:v>
                  </c:pt>
                  <c:pt idx="55">
                    <c:v>2022</c:v>
                  </c:pt>
                  <c:pt idx="60">
                    <c:v>2023</c:v>
                  </c:pt>
                  <c:pt idx="64">
                    <c:v>2024</c:v>
                  </c:pt>
                  <c:pt idx="67">
                    <c:v>2025</c:v>
                  </c:pt>
                  <c:pt idx="70">
                    <c:v>'26</c:v>
                  </c:pt>
                  <c:pt idx="72">
                    <c:v>'27</c:v>
                  </c:pt>
                  <c:pt idx="74">
                    <c:v>'30</c:v>
                  </c:pt>
                </c:lvl>
              </c:multiLvlStrCache>
            </c:multiLvlStrRef>
          </c:cat>
          <c:val>
            <c:numRef>
              <c:f>Sheet1!$B$6:$BY$6</c:f>
              <c:numCache>
                <c:formatCode>General</c:formatCode>
                <c:ptCount val="76"/>
                <c:pt idx="0">
                  <c:v>17</c:v>
                </c:pt>
                <c:pt idx="2">
                  <c:v>200.3</c:v>
                </c:pt>
                <c:pt idx="3">
                  <c:v>16</c:v>
                </c:pt>
                <c:pt idx="4">
                  <c:v>249.64</c:v>
                </c:pt>
                <c:pt idx="5">
                  <c:v>242</c:v>
                </c:pt>
                <c:pt idx="6">
                  <c:v>225</c:v>
                </c:pt>
                <c:pt idx="7">
                  <c:v>7</c:v>
                </c:pt>
                <c:pt idx="10">
                  <c:v>119</c:v>
                </c:pt>
                <c:pt idx="11">
                  <c:v>77</c:v>
                </c:pt>
                <c:pt idx="13">
                  <c:v>121</c:v>
                </c:pt>
                <c:pt idx="15">
                  <c:v>561</c:v>
                </c:pt>
                <c:pt idx="18">
                  <c:v>44</c:v>
                </c:pt>
                <c:pt idx="19">
                  <c:v>45</c:v>
                </c:pt>
                <c:pt idx="21">
                  <c:v>299</c:v>
                </c:pt>
                <c:pt idx="23">
                  <c:v>556</c:v>
                </c:pt>
                <c:pt idx="24">
                  <c:v>65</c:v>
                </c:pt>
                <c:pt idx="25">
                  <c:v>70</c:v>
                </c:pt>
                <c:pt idx="32">
                  <c:v>11</c:v>
                </c:pt>
                <c:pt idx="33">
                  <c:v>308</c:v>
                </c:pt>
                <c:pt idx="35">
                  <c:v>17</c:v>
                </c:pt>
                <c:pt idx="47">
                  <c:v>21</c:v>
                </c:pt>
                <c:pt idx="51">
                  <c:v>2</c:v>
                </c:pt>
                <c:pt idx="56">
                  <c:v>103</c:v>
                </c:pt>
                <c:pt idx="60">
                  <c:v>30</c:v>
                </c:pt>
              </c:numCache>
            </c:numRef>
          </c:val>
          <c:extLst>
            <c:ext xmlns:c16="http://schemas.microsoft.com/office/drawing/2014/chart" uri="{C3380CC4-5D6E-409C-BE32-E72D297353CC}">
              <c16:uniqueId val="{0000000D-751E-46CB-967E-7206EE370E87}"/>
            </c:ext>
          </c:extLst>
        </c:ser>
        <c:ser>
          <c:idx val="6"/>
          <c:order val="4"/>
          <c:tx>
            <c:strRef>
              <c:f>Sheet1!$A$7</c:f>
              <c:strCache>
                <c:ptCount val="1"/>
                <c:pt idx="0">
                  <c:v>Completed</c:v>
                </c:pt>
              </c:strCache>
            </c:strRef>
          </c:tx>
          <c:spPr>
            <a:solidFill>
              <a:schemeClr val="accent1">
                <a:lumMod val="60000"/>
              </a:schemeClr>
            </a:solidFill>
            <a:ln>
              <a:noFill/>
            </a:ln>
            <a:effectLst/>
          </c:spPr>
          <c:invertIfNegative val="0"/>
          <c:cat>
            <c:multiLvlStrRef>
              <c:f>Sheet1!$B$1:$BY$2</c:f>
              <c:multiLvlStrCache>
                <c:ptCount val="76"/>
                <c:lvl>
                  <c:pt idx="0">
                    <c:v>115</c:v>
                  </c:pt>
                  <c:pt idx="1">
                    <c:v>120</c:v>
                  </c:pt>
                  <c:pt idx="2">
                    <c:v>138</c:v>
                  </c:pt>
                  <c:pt idx="3">
                    <c:v>161</c:v>
                  </c:pt>
                  <c:pt idx="4">
                    <c:v>230</c:v>
                  </c:pt>
                  <c:pt idx="5">
                    <c:v>345</c:v>
                  </c:pt>
                  <c:pt idx="6">
                    <c:v>500</c:v>
                  </c:pt>
                  <c:pt idx="7">
                    <c:v>765</c:v>
                  </c:pt>
                  <c:pt idx="9">
                    <c:v>69</c:v>
                  </c:pt>
                  <c:pt idx="10">
                    <c:v>115</c:v>
                  </c:pt>
                  <c:pt idx="11">
                    <c:v>138</c:v>
                  </c:pt>
                  <c:pt idx="12">
                    <c:v>161</c:v>
                  </c:pt>
                  <c:pt idx="13">
                    <c:v>230</c:v>
                  </c:pt>
                  <c:pt idx="14">
                    <c:v>320</c:v>
                  </c:pt>
                  <c:pt idx="15">
                    <c:v>345</c:v>
                  </c:pt>
                  <c:pt idx="16">
                    <c:v>500</c:v>
                  </c:pt>
                  <c:pt idx="18">
                    <c:v>115</c:v>
                  </c:pt>
                  <c:pt idx="19">
                    <c:v>138</c:v>
                  </c:pt>
                  <c:pt idx="20">
                    <c:v>161</c:v>
                  </c:pt>
                  <c:pt idx="21">
                    <c:v>230</c:v>
                  </c:pt>
                  <c:pt idx="22">
                    <c:v>320</c:v>
                  </c:pt>
                  <c:pt idx="23">
                    <c:v>345</c:v>
                  </c:pt>
                  <c:pt idx="24">
                    <c:v>500</c:v>
                  </c:pt>
                  <c:pt idx="25">
                    <c:v>765</c:v>
                  </c:pt>
                  <c:pt idx="27">
                    <c:v>115</c:v>
                  </c:pt>
                  <c:pt idx="28">
                    <c:v>120</c:v>
                  </c:pt>
                  <c:pt idx="29">
                    <c:v>138</c:v>
                  </c:pt>
                  <c:pt idx="30">
                    <c:v>161</c:v>
                  </c:pt>
                  <c:pt idx="31">
                    <c:v>220</c:v>
                  </c:pt>
                  <c:pt idx="32">
                    <c:v>230</c:v>
                  </c:pt>
                  <c:pt idx="33">
                    <c:v>345</c:v>
                  </c:pt>
                  <c:pt idx="35">
                    <c:v>115</c:v>
                  </c:pt>
                  <c:pt idx="36">
                    <c:v>138</c:v>
                  </c:pt>
                  <c:pt idx="37">
                    <c:v>161</c:v>
                  </c:pt>
                  <c:pt idx="38">
                    <c:v>220</c:v>
                  </c:pt>
                  <c:pt idx="39">
                    <c:v>230</c:v>
                  </c:pt>
                  <c:pt idx="40">
                    <c:v>345</c:v>
                  </c:pt>
                  <c:pt idx="41">
                    <c:v>450</c:v>
                  </c:pt>
                  <c:pt idx="42">
                    <c:v>500</c:v>
                  </c:pt>
                  <c:pt idx="43">
                    <c:v>600</c:v>
                  </c:pt>
                  <c:pt idx="44">
                    <c:v>765</c:v>
                  </c:pt>
                  <c:pt idx="46">
                    <c:v>70</c:v>
                  </c:pt>
                  <c:pt idx="47">
                    <c:v>115</c:v>
                  </c:pt>
                  <c:pt idx="48">
                    <c:v>138</c:v>
                  </c:pt>
                  <c:pt idx="49">
                    <c:v>220</c:v>
                  </c:pt>
                  <c:pt idx="50">
                    <c:v>230</c:v>
                  </c:pt>
                  <c:pt idx="51">
                    <c:v>345</c:v>
                  </c:pt>
                  <c:pt idx="52">
                    <c:v>500</c:v>
                  </c:pt>
                  <c:pt idx="53">
                    <c:v>600</c:v>
                  </c:pt>
                  <c:pt idx="55">
                    <c:v>115</c:v>
                  </c:pt>
                  <c:pt idx="56">
                    <c:v>230</c:v>
                  </c:pt>
                  <c:pt idx="57">
                    <c:v>345</c:v>
                  </c:pt>
                  <c:pt idx="58">
                    <c:v>500</c:v>
                  </c:pt>
                  <c:pt idx="60">
                    <c:v>230</c:v>
                  </c:pt>
                  <c:pt idx="61">
                    <c:v>345</c:v>
                  </c:pt>
                  <c:pt idx="62">
                    <c:v>500</c:v>
                  </c:pt>
                  <c:pt idx="64">
                    <c:v>450</c:v>
                  </c:pt>
                  <c:pt idx="65">
                    <c:v>500</c:v>
                  </c:pt>
                  <c:pt idx="67">
                    <c:v>161</c:v>
                  </c:pt>
                  <c:pt idx="68">
                    <c:v>345</c:v>
                  </c:pt>
                  <c:pt idx="70">
                    <c:v>765</c:v>
                  </c:pt>
                  <c:pt idx="72">
                    <c:v>500</c:v>
                  </c:pt>
                  <c:pt idx="74">
                    <c:v>230</c:v>
                  </c:pt>
                  <c:pt idx="75">
                    <c:v> </c:v>
                  </c:pt>
                </c:lvl>
                <c:lvl>
                  <c:pt idx="0">
                    <c:v>2016</c:v>
                  </c:pt>
                  <c:pt idx="9">
                    <c:v>2017</c:v>
                  </c:pt>
                  <c:pt idx="18">
                    <c:v>2018</c:v>
                  </c:pt>
                  <c:pt idx="27">
                    <c:v>2019</c:v>
                  </c:pt>
                  <c:pt idx="35">
                    <c:v>2020</c:v>
                  </c:pt>
                  <c:pt idx="46">
                    <c:v>2021</c:v>
                  </c:pt>
                  <c:pt idx="55">
                    <c:v>2022</c:v>
                  </c:pt>
                  <c:pt idx="60">
                    <c:v>2023</c:v>
                  </c:pt>
                  <c:pt idx="64">
                    <c:v>2024</c:v>
                  </c:pt>
                  <c:pt idx="67">
                    <c:v>2025</c:v>
                  </c:pt>
                  <c:pt idx="70">
                    <c:v>'26</c:v>
                  </c:pt>
                  <c:pt idx="72">
                    <c:v>'27</c:v>
                  </c:pt>
                  <c:pt idx="74">
                    <c:v>'30</c:v>
                  </c:pt>
                </c:lvl>
              </c:multiLvlStrCache>
            </c:multiLvlStrRef>
          </c:cat>
          <c:val>
            <c:numRef>
              <c:f>Sheet1!$B$7:$BY$7</c:f>
              <c:numCache>
                <c:formatCode>General</c:formatCode>
                <c:ptCount val="76"/>
                <c:pt idx="0">
                  <c:v>8</c:v>
                </c:pt>
              </c:numCache>
            </c:numRef>
          </c:val>
          <c:extLst>
            <c:ext xmlns:c16="http://schemas.microsoft.com/office/drawing/2014/chart" uri="{C3380CC4-5D6E-409C-BE32-E72D297353CC}">
              <c16:uniqueId val="{0000000E-751E-46CB-967E-7206EE370E87}"/>
            </c:ext>
          </c:extLst>
        </c:ser>
        <c:ser>
          <c:idx val="0"/>
          <c:order val="5"/>
          <c:tx>
            <c:strRef>
              <c:f>Sheet1!$A$8</c:f>
              <c:strCache>
                <c:ptCount val="1"/>
                <c:pt idx="0">
                  <c:v>Postponed</c:v>
                </c:pt>
              </c:strCache>
            </c:strRef>
          </c:tx>
          <c:spPr>
            <a:solidFill>
              <a:schemeClr val="accent1"/>
            </a:solidFill>
            <a:ln>
              <a:noFill/>
            </a:ln>
            <a:effectLst/>
          </c:spPr>
          <c:invertIfNegative val="0"/>
          <c:cat>
            <c:multiLvlStrRef>
              <c:f>Sheet1!$B$1:$BY$2</c:f>
              <c:multiLvlStrCache>
                <c:ptCount val="76"/>
                <c:lvl>
                  <c:pt idx="0">
                    <c:v>115</c:v>
                  </c:pt>
                  <c:pt idx="1">
                    <c:v>120</c:v>
                  </c:pt>
                  <c:pt idx="2">
                    <c:v>138</c:v>
                  </c:pt>
                  <c:pt idx="3">
                    <c:v>161</c:v>
                  </c:pt>
                  <c:pt idx="4">
                    <c:v>230</c:v>
                  </c:pt>
                  <c:pt idx="5">
                    <c:v>345</c:v>
                  </c:pt>
                  <c:pt idx="6">
                    <c:v>500</c:v>
                  </c:pt>
                  <c:pt idx="7">
                    <c:v>765</c:v>
                  </c:pt>
                  <c:pt idx="9">
                    <c:v>69</c:v>
                  </c:pt>
                  <c:pt idx="10">
                    <c:v>115</c:v>
                  </c:pt>
                  <c:pt idx="11">
                    <c:v>138</c:v>
                  </c:pt>
                  <c:pt idx="12">
                    <c:v>161</c:v>
                  </c:pt>
                  <c:pt idx="13">
                    <c:v>230</c:v>
                  </c:pt>
                  <c:pt idx="14">
                    <c:v>320</c:v>
                  </c:pt>
                  <c:pt idx="15">
                    <c:v>345</c:v>
                  </c:pt>
                  <c:pt idx="16">
                    <c:v>500</c:v>
                  </c:pt>
                  <c:pt idx="18">
                    <c:v>115</c:v>
                  </c:pt>
                  <c:pt idx="19">
                    <c:v>138</c:v>
                  </c:pt>
                  <c:pt idx="20">
                    <c:v>161</c:v>
                  </c:pt>
                  <c:pt idx="21">
                    <c:v>230</c:v>
                  </c:pt>
                  <c:pt idx="22">
                    <c:v>320</c:v>
                  </c:pt>
                  <c:pt idx="23">
                    <c:v>345</c:v>
                  </c:pt>
                  <c:pt idx="24">
                    <c:v>500</c:v>
                  </c:pt>
                  <c:pt idx="25">
                    <c:v>765</c:v>
                  </c:pt>
                  <c:pt idx="27">
                    <c:v>115</c:v>
                  </c:pt>
                  <c:pt idx="28">
                    <c:v>120</c:v>
                  </c:pt>
                  <c:pt idx="29">
                    <c:v>138</c:v>
                  </c:pt>
                  <c:pt idx="30">
                    <c:v>161</c:v>
                  </c:pt>
                  <c:pt idx="31">
                    <c:v>220</c:v>
                  </c:pt>
                  <c:pt idx="32">
                    <c:v>230</c:v>
                  </c:pt>
                  <c:pt idx="33">
                    <c:v>345</c:v>
                  </c:pt>
                  <c:pt idx="35">
                    <c:v>115</c:v>
                  </c:pt>
                  <c:pt idx="36">
                    <c:v>138</c:v>
                  </c:pt>
                  <c:pt idx="37">
                    <c:v>161</c:v>
                  </c:pt>
                  <c:pt idx="38">
                    <c:v>220</c:v>
                  </c:pt>
                  <c:pt idx="39">
                    <c:v>230</c:v>
                  </c:pt>
                  <c:pt idx="40">
                    <c:v>345</c:v>
                  </c:pt>
                  <c:pt idx="41">
                    <c:v>450</c:v>
                  </c:pt>
                  <c:pt idx="42">
                    <c:v>500</c:v>
                  </c:pt>
                  <c:pt idx="43">
                    <c:v>600</c:v>
                  </c:pt>
                  <c:pt idx="44">
                    <c:v>765</c:v>
                  </c:pt>
                  <c:pt idx="46">
                    <c:v>70</c:v>
                  </c:pt>
                  <c:pt idx="47">
                    <c:v>115</c:v>
                  </c:pt>
                  <c:pt idx="48">
                    <c:v>138</c:v>
                  </c:pt>
                  <c:pt idx="49">
                    <c:v>220</c:v>
                  </c:pt>
                  <c:pt idx="50">
                    <c:v>230</c:v>
                  </c:pt>
                  <c:pt idx="51">
                    <c:v>345</c:v>
                  </c:pt>
                  <c:pt idx="52">
                    <c:v>500</c:v>
                  </c:pt>
                  <c:pt idx="53">
                    <c:v>600</c:v>
                  </c:pt>
                  <c:pt idx="55">
                    <c:v>115</c:v>
                  </c:pt>
                  <c:pt idx="56">
                    <c:v>230</c:v>
                  </c:pt>
                  <c:pt idx="57">
                    <c:v>345</c:v>
                  </c:pt>
                  <c:pt idx="58">
                    <c:v>500</c:v>
                  </c:pt>
                  <c:pt idx="60">
                    <c:v>230</c:v>
                  </c:pt>
                  <c:pt idx="61">
                    <c:v>345</c:v>
                  </c:pt>
                  <c:pt idx="62">
                    <c:v>500</c:v>
                  </c:pt>
                  <c:pt idx="64">
                    <c:v>450</c:v>
                  </c:pt>
                  <c:pt idx="65">
                    <c:v>500</c:v>
                  </c:pt>
                  <c:pt idx="67">
                    <c:v>161</c:v>
                  </c:pt>
                  <c:pt idx="68">
                    <c:v>345</c:v>
                  </c:pt>
                  <c:pt idx="70">
                    <c:v>765</c:v>
                  </c:pt>
                  <c:pt idx="72">
                    <c:v>500</c:v>
                  </c:pt>
                  <c:pt idx="74">
                    <c:v>230</c:v>
                  </c:pt>
                  <c:pt idx="75">
                    <c:v> </c:v>
                  </c:pt>
                </c:lvl>
                <c:lvl>
                  <c:pt idx="0">
                    <c:v>2016</c:v>
                  </c:pt>
                  <c:pt idx="9">
                    <c:v>2017</c:v>
                  </c:pt>
                  <c:pt idx="18">
                    <c:v>2018</c:v>
                  </c:pt>
                  <c:pt idx="27">
                    <c:v>2019</c:v>
                  </c:pt>
                  <c:pt idx="35">
                    <c:v>2020</c:v>
                  </c:pt>
                  <c:pt idx="46">
                    <c:v>2021</c:v>
                  </c:pt>
                  <c:pt idx="55">
                    <c:v>2022</c:v>
                  </c:pt>
                  <c:pt idx="60">
                    <c:v>2023</c:v>
                  </c:pt>
                  <c:pt idx="64">
                    <c:v>2024</c:v>
                  </c:pt>
                  <c:pt idx="67">
                    <c:v>2025</c:v>
                  </c:pt>
                  <c:pt idx="70">
                    <c:v>'26</c:v>
                  </c:pt>
                  <c:pt idx="72">
                    <c:v>'27</c:v>
                  </c:pt>
                  <c:pt idx="74">
                    <c:v>'30</c:v>
                  </c:pt>
                </c:lvl>
              </c:multiLvlStrCache>
            </c:multiLvlStrRef>
          </c:cat>
          <c:val>
            <c:numRef>
              <c:f>Sheet1!$B$8:$BY$8</c:f>
              <c:numCache>
                <c:formatCode>General</c:formatCode>
                <c:ptCount val="76"/>
                <c:pt idx="39">
                  <c:v>70</c:v>
                </c:pt>
              </c:numCache>
            </c:numRef>
          </c:val>
          <c:extLst>
            <c:ext xmlns:c16="http://schemas.microsoft.com/office/drawing/2014/chart" uri="{C3380CC4-5D6E-409C-BE32-E72D297353CC}">
              <c16:uniqueId val="{00000010-751E-46CB-967E-7206EE370E87}"/>
            </c:ext>
          </c:extLst>
        </c:ser>
        <c:dLbls>
          <c:showLegendKey val="0"/>
          <c:showVal val="0"/>
          <c:showCatName val="0"/>
          <c:showSerName val="0"/>
          <c:showPercent val="0"/>
          <c:showBubbleSize val="0"/>
        </c:dLbls>
        <c:gapWidth val="20"/>
        <c:overlap val="100"/>
        <c:axId val="343882256"/>
        <c:axId val="343881600"/>
      </c:barChart>
      <c:catAx>
        <c:axId val="343882256"/>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dirty="0"/>
                  <a:t>Proposed Online Year &amp; Voltage</a:t>
                </a:r>
                <a:r>
                  <a:rPr lang="en-US" sz="1400" b="1" baseline="0" dirty="0"/>
                  <a:t> Level</a:t>
                </a:r>
                <a:endParaRPr lang="en-US" sz="1400" b="1" dirty="0"/>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solidFill>
                <a:latin typeface="+mn-lt"/>
                <a:ea typeface="+mn-ea"/>
                <a:cs typeface="+mn-cs"/>
              </a:defRPr>
            </a:pPr>
            <a:endParaRPr lang="en-US"/>
          </a:p>
        </c:txPr>
        <c:crossAx val="343881600"/>
        <c:crosses val="autoZero"/>
        <c:auto val="1"/>
        <c:lblAlgn val="ctr"/>
        <c:lblOffset val="100"/>
        <c:tickLblSkip val="1"/>
        <c:noMultiLvlLbl val="0"/>
      </c:catAx>
      <c:valAx>
        <c:axId val="3438816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a:t>Proposed Length (Miles)</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4388225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805454503145337"/>
          <c:y val="4.3268281054517063E-2"/>
          <c:w val="0.86076699045516702"/>
          <c:h val="0.61446556807298858"/>
        </c:manualLayout>
      </c:layout>
      <c:barChart>
        <c:barDir val="col"/>
        <c:grouping val="stacked"/>
        <c:varyColors val="0"/>
        <c:ser>
          <c:idx val="0"/>
          <c:order val="0"/>
          <c:tx>
            <c:strRef>
              <c:f>Sheet1!$A$3</c:f>
              <c:strCache>
                <c:ptCount val="1"/>
                <c:pt idx="0">
                  <c:v>Announced</c:v>
                </c:pt>
              </c:strCache>
            </c:strRef>
          </c:tx>
          <c:spPr>
            <a:solidFill>
              <a:srgbClr val="A5A5A5"/>
            </a:solidFill>
            <a:effectLst/>
            <a:scene3d>
              <a:camera prst="orthographicFront"/>
              <a:lightRig rig="threePt" dir="t">
                <a:rot lat="0" lon="0" rev="1200000"/>
              </a:lightRig>
            </a:scene3d>
            <a:sp3d>
              <a:bevelT w="0" h="0"/>
            </a:sp3d>
          </c:spPr>
          <c:invertIfNegative val="0"/>
          <c:cat>
            <c:multiLvlStrRef>
              <c:f>Sheet1!$B$1:$V$2</c:f>
              <c:multiLvlStrCache>
                <c:ptCount val="21"/>
                <c:lvl>
                  <c:pt idx="0">
                    <c:v>500</c:v>
                  </c:pt>
                  <c:pt idx="1">
                    <c:v>230</c:v>
                  </c:pt>
                  <c:pt idx="2">
                    <c:v>320</c:v>
                  </c:pt>
                  <c:pt idx="3">
                    <c:v>345</c:v>
                  </c:pt>
                  <c:pt idx="4">
                    <c:v>500</c:v>
                  </c:pt>
                  <c:pt idx="5">
                    <c:v>115</c:v>
                  </c:pt>
                  <c:pt idx="6">
                    <c:v>200</c:v>
                  </c:pt>
                  <c:pt idx="7">
                    <c:v>600</c:v>
                  </c:pt>
                  <c:pt idx="8">
                    <c:v>320</c:v>
                  </c:pt>
                  <c:pt idx="9">
                    <c:v>500</c:v>
                  </c:pt>
                  <c:pt idx="10">
                    <c:v>600</c:v>
                  </c:pt>
                  <c:pt idx="11">
                    <c:v>200</c:v>
                  </c:pt>
                  <c:pt idx="12">
                    <c:v>230</c:v>
                  </c:pt>
                  <c:pt idx="13">
                    <c:v>320</c:v>
                  </c:pt>
                  <c:pt idx="14">
                    <c:v>600</c:v>
                  </c:pt>
                  <c:pt idx="15">
                    <c:v>320</c:v>
                  </c:pt>
                  <c:pt idx="16">
                    <c:v>500</c:v>
                  </c:pt>
                  <c:pt idx="17">
                    <c:v>320</c:v>
                  </c:pt>
                  <c:pt idx="20">
                    <c:v>230</c:v>
                  </c:pt>
                </c:lvl>
                <c:lvl>
                  <c:pt idx="0">
                    <c:v>2016</c:v>
                  </c:pt>
                  <c:pt idx="1">
                    <c:v>2017</c:v>
                  </c:pt>
                  <c:pt idx="5">
                    <c:v>2018</c:v>
                  </c:pt>
                  <c:pt idx="8">
                    <c:v>2019</c:v>
                  </c:pt>
                  <c:pt idx="11">
                    <c:v>2020</c:v>
                  </c:pt>
                  <c:pt idx="15">
                    <c:v>2021</c:v>
                  </c:pt>
                  <c:pt idx="17">
                    <c:v>'22</c:v>
                  </c:pt>
                  <c:pt idx="18">
                    <c:v>'23</c:v>
                  </c:pt>
                  <c:pt idx="19">
                    <c:v>'24</c:v>
                  </c:pt>
                  <c:pt idx="20">
                    <c:v>'25</c:v>
                  </c:pt>
                </c:lvl>
              </c:multiLvlStrCache>
            </c:multiLvlStrRef>
          </c:cat>
          <c:val>
            <c:numRef>
              <c:f>Sheet1!$B$3:$V$3</c:f>
              <c:numCache>
                <c:formatCode>General</c:formatCode>
                <c:ptCount val="21"/>
                <c:pt idx="0">
                  <c:v>53</c:v>
                </c:pt>
                <c:pt idx="6">
                  <c:v>2189</c:v>
                </c:pt>
                <c:pt idx="20">
                  <c:v>100</c:v>
                </c:pt>
              </c:numCache>
            </c:numRef>
          </c:val>
          <c:extLst>
            <c:ext xmlns:c16="http://schemas.microsoft.com/office/drawing/2014/chart" uri="{C3380CC4-5D6E-409C-BE32-E72D297353CC}">
              <c16:uniqueId val="{00000000-AA30-4685-89E5-2E4BB9ABEA23}"/>
            </c:ext>
          </c:extLst>
        </c:ser>
        <c:ser>
          <c:idx val="1"/>
          <c:order val="1"/>
          <c:tx>
            <c:strRef>
              <c:f>Sheet1!$A$4</c:f>
              <c:strCache>
                <c:ptCount val="1"/>
                <c:pt idx="0">
                  <c:v>Early Development</c:v>
                </c:pt>
              </c:strCache>
            </c:strRef>
          </c:tx>
          <c:spPr>
            <a:solidFill>
              <a:srgbClr val="FFC000"/>
            </a:solidFill>
            <a:effectLst/>
            <a:scene3d>
              <a:camera prst="orthographicFront"/>
              <a:lightRig rig="threePt" dir="t">
                <a:rot lat="0" lon="0" rev="1200000"/>
              </a:lightRig>
            </a:scene3d>
            <a:sp3d>
              <a:bevelT w="0" h="0"/>
            </a:sp3d>
          </c:spPr>
          <c:invertIfNegative val="0"/>
          <c:cat>
            <c:multiLvlStrRef>
              <c:f>Sheet1!$B$1:$V$2</c:f>
              <c:multiLvlStrCache>
                <c:ptCount val="21"/>
                <c:lvl>
                  <c:pt idx="0">
                    <c:v>500</c:v>
                  </c:pt>
                  <c:pt idx="1">
                    <c:v>230</c:v>
                  </c:pt>
                  <c:pt idx="2">
                    <c:v>320</c:v>
                  </c:pt>
                  <c:pt idx="3">
                    <c:v>345</c:v>
                  </c:pt>
                  <c:pt idx="4">
                    <c:v>500</c:v>
                  </c:pt>
                  <c:pt idx="5">
                    <c:v>115</c:v>
                  </c:pt>
                  <c:pt idx="6">
                    <c:v>200</c:v>
                  </c:pt>
                  <c:pt idx="7">
                    <c:v>600</c:v>
                  </c:pt>
                  <c:pt idx="8">
                    <c:v>320</c:v>
                  </c:pt>
                  <c:pt idx="9">
                    <c:v>500</c:v>
                  </c:pt>
                  <c:pt idx="10">
                    <c:v>600</c:v>
                  </c:pt>
                  <c:pt idx="11">
                    <c:v>200</c:v>
                  </c:pt>
                  <c:pt idx="12">
                    <c:v>230</c:v>
                  </c:pt>
                  <c:pt idx="13">
                    <c:v>320</c:v>
                  </c:pt>
                  <c:pt idx="14">
                    <c:v>600</c:v>
                  </c:pt>
                  <c:pt idx="15">
                    <c:v>320</c:v>
                  </c:pt>
                  <c:pt idx="16">
                    <c:v>500</c:v>
                  </c:pt>
                  <c:pt idx="17">
                    <c:v>320</c:v>
                  </c:pt>
                  <c:pt idx="20">
                    <c:v>230</c:v>
                  </c:pt>
                </c:lvl>
                <c:lvl>
                  <c:pt idx="0">
                    <c:v>2016</c:v>
                  </c:pt>
                  <c:pt idx="1">
                    <c:v>2017</c:v>
                  </c:pt>
                  <c:pt idx="5">
                    <c:v>2018</c:v>
                  </c:pt>
                  <c:pt idx="8">
                    <c:v>2019</c:v>
                  </c:pt>
                  <c:pt idx="11">
                    <c:v>2020</c:v>
                  </c:pt>
                  <c:pt idx="15">
                    <c:v>2021</c:v>
                  </c:pt>
                  <c:pt idx="17">
                    <c:v>'22</c:v>
                  </c:pt>
                  <c:pt idx="18">
                    <c:v>'23</c:v>
                  </c:pt>
                  <c:pt idx="19">
                    <c:v>'24</c:v>
                  </c:pt>
                  <c:pt idx="20">
                    <c:v>'25</c:v>
                  </c:pt>
                </c:lvl>
              </c:multiLvlStrCache>
            </c:multiLvlStrRef>
          </c:cat>
          <c:val>
            <c:numRef>
              <c:f>Sheet1!$B$4:$V$4</c:f>
              <c:numCache>
                <c:formatCode>General</c:formatCode>
                <c:ptCount val="21"/>
                <c:pt idx="1">
                  <c:v>15</c:v>
                </c:pt>
                <c:pt idx="3">
                  <c:v>98</c:v>
                </c:pt>
                <c:pt idx="5">
                  <c:v>8</c:v>
                </c:pt>
                <c:pt idx="7">
                  <c:v>500</c:v>
                </c:pt>
                <c:pt idx="8">
                  <c:v>280</c:v>
                </c:pt>
                <c:pt idx="11">
                  <c:v>79</c:v>
                </c:pt>
                <c:pt idx="12">
                  <c:v>60</c:v>
                </c:pt>
                <c:pt idx="13">
                  <c:v>150</c:v>
                </c:pt>
                <c:pt idx="15">
                  <c:v>260</c:v>
                </c:pt>
                <c:pt idx="17">
                  <c:v>246</c:v>
                </c:pt>
              </c:numCache>
            </c:numRef>
          </c:val>
          <c:extLst>
            <c:ext xmlns:c16="http://schemas.microsoft.com/office/drawing/2014/chart" uri="{C3380CC4-5D6E-409C-BE32-E72D297353CC}">
              <c16:uniqueId val="{00000001-AA30-4685-89E5-2E4BB9ABEA23}"/>
            </c:ext>
          </c:extLst>
        </c:ser>
        <c:ser>
          <c:idx val="2"/>
          <c:order val="2"/>
          <c:tx>
            <c:strRef>
              <c:f>Sheet1!$A$5</c:f>
              <c:strCache>
                <c:ptCount val="1"/>
                <c:pt idx="0">
                  <c:v>Advanced Development</c:v>
                </c:pt>
              </c:strCache>
            </c:strRef>
          </c:tx>
          <c:spPr>
            <a:solidFill>
              <a:srgbClr val="4472C4"/>
            </a:solidFill>
            <a:effectLst/>
            <a:scene3d>
              <a:camera prst="orthographicFront"/>
              <a:lightRig rig="threePt" dir="t">
                <a:rot lat="0" lon="0" rev="1200000"/>
              </a:lightRig>
            </a:scene3d>
            <a:sp3d>
              <a:bevelT w="0" h="0"/>
            </a:sp3d>
          </c:spPr>
          <c:invertIfNegative val="0"/>
          <c:cat>
            <c:multiLvlStrRef>
              <c:f>Sheet1!$B$1:$V$2</c:f>
              <c:multiLvlStrCache>
                <c:ptCount val="21"/>
                <c:lvl>
                  <c:pt idx="0">
                    <c:v>500</c:v>
                  </c:pt>
                  <c:pt idx="1">
                    <c:v>230</c:v>
                  </c:pt>
                  <c:pt idx="2">
                    <c:v>320</c:v>
                  </c:pt>
                  <c:pt idx="3">
                    <c:v>345</c:v>
                  </c:pt>
                  <c:pt idx="4">
                    <c:v>500</c:v>
                  </c:pt>
                  <c:pt idx="5">
                    <c:v>115</c:v>
                  </c:pt>
                  <c:pt idx="6">
                    <c:v>200</c:v>
                  </c:pt>
                  <c:pt idx="7">
                    <c:v>600</c:v>
                  </c:pt>
                  <c:pt idx="8">
                    <c:v>320</c:v>
                  </c:pt>
                  <c:pt idx="9">
                    <c:v>500</c:v>
                  </c:pt>
                  <c:pt idx="10">
                    <c:v>600</c:v>
                  </c:pt>
                  <c:pt idx="11">
                    <c:v>200</c:v>
                  </c:pt>
                  <c:pt idx="12">
                    <c:v>230</c:v>
                  </c:pt>
                  <c:pt idx="13">
                    <c:v>320</c:v>
                  </c:pt>
                  <c:pt idx="14">
                    <c:v>600</c:v>
                  </c:pt>
                  <c:pt idx="15">
                    <c:v>320</c:v>
                  </c:pt>
                  <c:pt idx="16">
                    <c:v>500</c:v>
                  </c:pt>
                  <c:pt idx="17">
                    <c:v>320</c:v>
                  </c:pt>
                  <c:pt idx="20">
                    <c:v>230</c:v>
                  </c:pt>
                </c:lvl>
                <c:lvl>
                  <c:pt idx="0">
                    <c:v>2016</c:v>
                  </c:pt>
                  <c:pt idx="1">
                    <c:v>2017</c:v>
                  </c:pt>
                  <c:pt idx="5">
                    <c:v>2018</c:v>
                  </c:pt>
                  <c:pt idx="8">
                    <c:v>2019</c:v>
                  </c:pt>
                  <c:pt idx="11">
                    <c:v>2020</c:v>
                  </c:pt>
                  <c:pt idx="15">
                    <c:v>2021</c:v>
                  </c:pt>
                  <c:pt idx="17">
                    <c:v>'22</c:v>
                  </c:pt>
                  <c:pt idx="18">
                    <c:v>'23</c:v>
                  </c:pt>
                  <c:pt idx="19">
                    <c:v>'24</c:v>
                  </c:pt>
                  <c:pt idx="20">
                    <c:v>'25</c:v>
                  </c:pt>
                </c:lvl>
              </c:multiLvlStrCache>
            </c:multiLvlStrRef>
          </c:cat>
          <c:val>
            <c:numRef>
              <c:f>Sheet1!$B$5:$V$5</c:f>
              <c:numCache>
                <c:formatCode>General</c:formatCode>
                <c:ptCount val="21"/>
                <c:pt idx="1">
                  <c:v>19</c:v>
                </c:pt>
                <c:pt idx="2">
                  <c:v>333</c:v>
                </c:pt>
                <c:pt idx="4">
                  <c:v>8</c:v>
                </c:pt>
                <c:pt idx="10">
                  <c:v>730</c:v>
                </c:pt>
                <c:pt idx="13">
                  <c:v>154</c:v>
                </c:pt>
                <c:pt idx="14">
                  <c:v>700</c:v>
                </c:pt>
                <c:pt idx="16">
                  <c:v>400</c:v>
                </c:pt>
              </c:numCache>
            </c:numRef>
          </c:val>
          <c:extLst>
            <c:ext xmlns:c16="http://schemas.microsoft.com/office/drawing/2014/chart" uri="{C3380CC4-5D6E-409C-BE32-E72D297353CC}">
              <c16:uniqueId val="{00000002-AA30-4685-89E5-2E4BB9ABEA23}"/>
            </c:ext>
          </c:extLst>
        </c:ser>
        <c:ser>
          <c:idx val="3"/>
          <c:order val="3"/>
          <c:tx>
            <c:strRef>
              <c:f>Sheet1!$A$6</c:f>
              <c:strCache>
                <c:ptCount val="1"/>
                <c:pt idx="0">
                  <c:v>Construction Begun</c:v>
                </c:pt>
              </c:strCache>
            </c:strRef>
          </c:tx>
          <c:spPr>
            <a:solidFill>
              <a:srgbClr val="70AD47">
                <a:alpha val="52000"/>
              </a:srgbClr>
            </a:solidFill>
            <a:effectLst/>
            <a:scene3d>
              <a:camera prst="orthographicFront"/>
              <a:lightRig rig="threePt" dir="t">
                <a:rot lat="0" lon="0" rev="1200000"/>
              </a:lightRig>
            </a:scene3d>
            <a:sp3d>
              <a:bevelT w="0" h="0"/>
            </a:sp3d>
          </c:spPr>
          <c:invertIfNegative val="0"/>
          <c:cat>
            <c:multiLvlStrRef>
              <c:f>Sheet1!$B$1:$V$2</c:f>
              <c:multiLvlStrCache>
                <c:ptCount val="21"/>
                <c:lvl>
                  <c:pt idx="0">
                    <c:v>500</c:v>
                  </c:pt>
                  <c:pt idx="1">
                    <c:v>230</c:v>
                  </c:pt>
                  <c:pt idx="2">
                    <c:v>320</c:v>
                  </c:pt>
                  <c:pt idx="3">
                    <c:v>345</c:v>
                  </c:pt>
                  <c:pt idx="4">
                    <c:v>500</c:v>
                  </c:pt>
                  <c:pt idx="5">
                    <c:v>115</c:v>
                  </c:pt>
                  <c:pt idx="6">
                    <c:v>200</c:v>
                  </c:pt>
                  <c:pt idx="7">
                    <c:v>600</c:v>
                  </c:pt>
                  <c:pt idx="8">
                    <c:v>320</c:v>
                  </c:pt>
                  <c:pt idx="9">
                    <c:v>500</c:v>
                  </c:pt>
                  <c:pt idx="10">
                    <c:v>600</c:v>
                  </c:pt>
                  <c:pt idx="11">
                    <c:v>200</c:v>
                  </c:pt>
                  <c:pt idx="12">
                    <c:v>230</c:v>
                  </c:pt>
                  <c:pt idx="13">
                    <c:v>320</c:v>
                  </c:pt>
                  <c:pt idx="14">
                    <c:v>600</c:v>
                  </c:pt>
                  <c:pt idx="15">
                    <c:v>320</c:v>
                  </c:pt>
                  <c:pt idx="16">
                    <c:v>500</c:v>
                  </c:pt>
                  <c:pt idx="17">
                    <c:v>320</c:v>
                  </c:pt>
                  <c:pt idx="20">
                    <c:v>230</c:v>
                  </c:pt>
                </c:lvl>
                <c:lvl>
                  <c:pt idx="0">
                    <c:v>2016</c:v>
                  </c:pt>
                  <c:pt idx="1">
                    <c:v>2017</c:v>
                  </c:pt>
                  <c:pt idx="5">
                    <c:v>2018</c:v>
                  </c:pt>
                  <c:pt idx="8">
                    <c:v>2019</c:v>
                  </c:pt>
                  <c:pt idx="11">
                    <c:v>2020</c:v>
                  </c:pt>
                  <c:pt idx="15">
                    <c:v>2021</c:v>
                  </c:pt>
                  <c:pt idx="17">
                    <c:v>'22</c:v>
                  </c:pt>
                  <c:pt idx="18">
                    <c:v>'23</c:v>
                  </c:pt>
                  <c:pt idx="19">
                    <c:v>'24</c:v>
                  </c:pt>
                  <c:pt idx="20">
                    <c:v>'25</c:v>
                  </c:pt>
                </c:lvl>
              </c:multiLvlStrCache>
            </c:multiLvlStrRef>
          </c:cat>
          <c:val>
            <c:numRef>
              <c:f>Sheet1!$B$6:$V$6</c:f>
              <c:numCache>
                <c:formatCode>General</c:formatCode>
                <c:ptCount val="21"/>
                <c:pt idx="9">
                  <c:v>860</c:v>
                </c:pt>
              </c:numCache>
            </c:numRef>
          </c:val>
          <c:extLst>
            <c:ext xmlns:c16="http://schemas.microsoft.com/office/drawing/2014/chart" uri="{C3380CC4-5D6E-409C-BE32-E72D297353CC}">
              <c16:uniqueId val="{00000003-AA30-4685-89E5-2E4BB9ABEA23}"/>
            </c:ext>
          </c:extLst>
        </c:ser>
        <c:ser>
          <c:idx val="6"/>
          <c:order val="4"/>
          <c:tx>
            <c:strRef>
              <c:f>Sheet1!$A$7</c:f>
              <c:strCache>
                <c:ptCount val="1"/>
                <c:pt idx="0">
                  <c:v>Completed</c:v>
                </c:pt>
              </c:strCache>
            </c:strRef>
          </c:tx>
          <c:spPr>
            <a:solidFill>
              <a:srgbClr val="002060"/>
            </a:solidFill>
            <a:effectLst/>
            <a:scene3d>
              <a:camera prst="orthographicFront"/>
              <a:lightRig rig="threePt" dir="t">
                <a:rot lat="0" lon="0" rev="1200000"/>
              </a:lightRig>
            </a:scene3d>
            <a:sp3d>
              <a:bevelT w="0" h="0"/>
            </a:sp3d>
          </c:spPr>
          <c:invertIfNegative val="0"/>
          <c:cat>
            <c:multiLvlStrRef>
              <c:f>Sheet1!$B$1:$V$2</c:f>
              <c:multiLvlStrCache>
                <c:ptCount val="21"/>
                <c:lvl>
                  <c:pt idx="0">
                    <c:v>500</c:v>
                  </c:pt>
                  <c:pt idx="1">
                    <c:v>230</c:v>
                  </c:pt>
                  <c:pt idx="2">
                    <c:v>320</c:v>
                  </c:pt>
                  <c:pt idx="3">
                    <c:v>345</c:v>
                  </c:pt>
                  <c:pt idx="4">
                    <c:v>500</c:v>
                  </c:pt>
                  <c:pt idx="5">
                    <c:v>115</c:v>
                  </c:pt>
                  <c:pt idx="6">
                    <c:v>200</c:v>
                  </c:pt>
                  <c:pt idx="7">
                    <c:v>600</c:v>
                  </c:pt>
                  <c:pt idx="8">
                    <c:v>320</c:v>
                  </c:pt>
                  <c:pt idx="9">
                    <c:v>500</c:v>
                  </c:pt>
                  <c:pt idx="10">
                    <c:v>600</c:v>
                  </c:pt>
                  <c:pt idx="11">
                    <c:v>200</c:v>
                  </c:pt>
                  <c:pt idx="12">
                    <c:v>230</c:v>
                  </c:pt>
                  <c:pt idx="13">
                    <c:v>320</c:v>
                  </c:pt>
                  <c:pt idx="14">
                    <c:v>600</c:v>
                  </c:pt>
                  <c:pt idx="15">
                    <c:v>320</c:v>
                  </c:pt>
                  <c:pt idx="16">
                    <c:v>500</c:v>
                  </c:pt>
                  <c:pt idx="17">
                    <c:v>320</c:v>
                  </c:pt>
                  <c:pt idx="20">
                    <c:v>230</c:v>
                  </c:pt>
                </c:lvl>
                <c:lvl>
                  <c:pt idx="0">
                    <c:v>2016</c:v>
                  </c:pt>
                  <c:pt idx="1">
                    <c:v>2017</c:v>
                  </c:pt>
                  <c:pt idx="5">
                    <c:v>2018</c:v>
                  </c:pt>
                  <c:pt idx="8">
                    <c:v>2019</c:v>
                  </c:pt>
                  <c:pt idx="11">
                    <c:v>2020</c:v>
                  </c:pt>
                  <c:pt idx="15">
                    <c:v>2021</c:v>
                  </c:pt>
                  <c:pt idx="17">
                    <c:v>'22</c:v>
                  </c:pt>
                  <c:pt idx="18">
                    <c:v>'23</c:v>
                  </c:pt>
                  <c:pt idx="19">
                    <c:v>'24</c:v>
                  </c:pt>
                  <c:pt idx="20">
                    <c:v>'25</c:v>
                  </c:pt>
                </c:lvl>
              </c:multiLvlStrCache>
            </c:multiLvlStrRef>
          </c:cat>
          <c:val>
            <c:numRef>
              <c:f>Sheet1!$B$7:$V$7</c:f>
              <c:numCache>
                <c:formatCode>General</c:formatCode>
                <c:ptCount val="21"/>
              </c:numCache>
            </c:numRef>
          </c:val>
          <c:extLst>
            <c:ext xmlns:c16="http://schemas.microsoft.com/office/drawing/2014/chart" uri="{C3380CC4-5D6E-409C-BE32-E72D297353CC}">
              <c16:uniqueId val="{00000004-AA30-4685-89E5-2E4BB9ABEA23}"/>
            </c:ext>
          </c:extLst>
        </c:ser>
        <c:ser>
          <c:idx val="4"/>
          <c:order val="5"/>
          <c:tx>
            <c:strRef>
              <c:f>Sheet1!$A$8</c:f>
              <c:strCache>
                <c:ptCount val="1"/>
                <c:pt idx="0">
                  <c:v>Postponed</c:v>
                </c:pt>
              </c:strCache>
            </c:strRef>
          </c:tx>
          <c:spPr>
            <a:solidFill>
              <a:srgbClr val="64A6E2"/>
            </a:solidFill>
            <a:effectLst/>
            <a:scene3d>
              <a:camera prst="orthographicFront"/>
              <a:lightRig rig="threePt" dir="t">
                <a:rot lat="0" lon="0" rev="1200000"/>
              </a:lightRig>
            </a:scene3d>
            <a:sp3d>
              <a:bevelT w="0" h="0"/>
            </a:sp3d>
          </c:spPr>
          <c:invertIfNegative val="0"/>
          <c:cat>
            <c:multiLvlStrRef>
              <c:f>Sheet1!$B$1:$V$2</c:f>
              <c:multiLvlStrCache>
                <c:ptCount val="21"/>
                <c:lvl>
                  <c:pt idx="0">
                    <c:v>500</c:v>
                  </c:pt>
                  <c:pt idx="1">
                    <c:v>230</c:v>
                  </c:pt>
                  <c:pt idx="2">
                    <c:v>320</c:v>
                  </c:pt>
                  <c:pt idx="3">
                    <c:v>345</c:v>
                  </c:pt>
                  <c:pt idx="4">
                    <c:v>500</c:v>
                  </c:pt>
                  <c:pt idx="5">
                    <c:v>115</c:v>
                  </c:pt>
                  <c:pt idx="6">
                    <c:v>200</c:v>
                  </c:pt>
                  <c:pt idx="7">
                    <c:v>600</c:v>
                  </c:pt>
                  <c:pt idx="8">
                    <c:v>320</c:v>
                  </c:pt>
                  <c:pt idx="9">
                    <c:v>500</c:v>
                  </c:pt>
                  <c:pt idx="10">
                    <c:v>600</c:v>
                  </c:pt>
                  <c:pt idx="11">
                    <c:v>200</c:v>
                  </c:pt>
                  <c:pt idx="12">
                    <c:v>230</c:v>
                  </c:pt>
                  <c:pt idx="13">
                    <c:v>320</c:v>
                  </c:pt>
                  <c:pt idx="14">
                    <c:v>600</c:v>
                  </c:pt>
                  <c:pt idx="15">
                    <c:v>320</c:v>
                  </c:pt>
                  <c:pt idx="16">
                    <c:v>500</c:v>
                  </c:pt>
                  <c:pt idx="17">
                    <c:v>320</c:v>
                  </c:pt>
                  <c:pt idx="20">
                    <c:v>230</c:v>
                  </c:pt>
                </c:lvl>
                <c:lvl>
                  <c:pt idx="0">
                    <c:v>2016</c:v>
                  </c:pt>
                  <c:pt idx="1">
                    <c:v>2017</c:v>
                  </c:pt>
                  <c:pt idx="5">
                    <c:v>2018</c:v>
                  </c:pt>
                  <c:pt idx="8">
                    <c:v>2019</c:v>
                  </c:pt>
                  <c:pt idx="11">
                    <c:v>2020</c:v>
                  </c:pt>
                  <c:pt idx="15">
                    <c:v>2021</c:v>
                  </c:pt>
                  <c:pt idx="17">
                    <c:v>'22</c:v>
                  </c:pt>
                  <c:pt idx="18">
                    <c:v>'23</c:v>
                  </c:pt>
                  <c:pt idx="19">
                    <c:v>'24</c:v>
                  </c:pt>
                  <c:pt idx="20">
                    <c:v>'25</c:v>
                  </c:pt>
                </c:lvl>
              </c:multiLvlStrCache>
            </c:multiLvlStrRef>
          </c:cat>
          <c:val>
            <c:numRef>
              <c:f>Sheet1!$B$8:$V$8</c:f>
              <c:numCache>
                <c:formatCode>General</c:formatCode>
                <c:ptCount val="21"/>
              </c:numCache>
            </c:numRef>
          </c:val>
          <c:extLst>
            <c:ext xmlns:c16="http://schemas.microsoft.com/office/drawing/2014/chart" uri="{C3380CC4-5D6E-409C-BE32-E72D297353CC}">
              <c16:uniqueId val="{00000005-AA30-4685-89E5-2E4BB9ABEA23}"/>
            </c:ext>
          </c:extLst>
        </c:ser>
        <c:dLbls>
          <c:showLegendKey val="0"/>
          <c:showVal val="0"/>
          <c:showCatName val="0"/>
          <c:showSerName val="0"/>
          <c:showPercent val="0"/>
          <c:showBubbleSize val="0"/>
        </c:dLbls>
        <c:gapWidth val="0"/>
        <c:overlap val="100"/>
        <c:axId val="286173296"/>
        <c:axId val="286173688"/>
      </c:barChart>
      <c:catAx>
        <c:axId val="286173296"/>
        <c:scaling>
          <c:orientation val="minMax"/>
        </c:scaling>
        <c:delete val="0"/>
        <c:axPos val="b"/>
        <c:title>
          <c:tx>
            <c:rich>
              <a:bodyPr/>
              <a:lstStyle/>
              <a:p>
                <a:pPr>
                  <a:defRPr sz="1200"/>
                </a:pPr>
                <a:r>
                  <a:rPr lang="en-US" sz="1200" dirty="0"/>
                  <a:t>Proposed Online Year &amp; Voltage Level</a:t>
                </a:r>
              </a:p>
            </c:rich>
          </c:tx>
          <c:layout>
            <c:manualLayout>
              <c:xMode val="edge"/>
              <c:yMode val="edge"/>
              <c:x val="0.45222820831606575"/>
              <c:y val="0.84545905332143623"/>
            </c:manualLayout>
          </c:layout>
          <c:overlay val="0"/>
        </c:title>
        <c:numFmt formatCode="General" sourceLinked="1"/>
        <c:majorTickMark val="out"/>
        <c:minorTickMark val="none"/>
        <c:tickLblPos val="nextTo"/>
        <c:txPr>
          <a:bodyPr rot="-5400000" vert="horz"/>
          <a:lstStyle/>
          <a:p>
            <a:pPr>
              <a:defRPr sz="1050"/>
            </a:pPr>
            <a:endParaRPr lang="en-US"/>
          </a:p>
        </c:txPr>
        <c:crossAx val="286173688"/>
        <c:crosses val="autoZero"/>
        <c:auto val="1"/>
        <c:lblAlgn val="ctr"/>
        <c:lblOffset val="100"/>
        <c:tickLblSkip val="1"/>
        <c:noMultiLvlLbl val="0"/>
      </c:catAx>
      <c:valAx>
        <c:axId val="286173688"/>
        <c:scaling>
          <c:orientation val="minMax"/>
        </c:scaling>
        <c:delete val="0"/>
        <c:axPos val="l"/>
        <c:majorGridlines>
          <c:spPr>
            <a:ln>
              <a:solidFill>
                <a:sysClr val="window" lastClr="FFFFFF">
                  <a:lumMod val="85000"/>
                  <a:alpha val="43000"/>
                </a:sysClr>
              </a:solidFill>
            </a:ln>
          </c:spPr>
        </c:majorGridlines>
        <c:title>
          <c:tx>
            <c:rich>
              <a:bodyPr rot="-5400000" vert="horz"/>
              <a:lstStyle/>
              <a:p>
                <a:pPr>
                  <a:defRPr sz="1400"/>
                </a:pPr>
                <a:r>
                  <a:rPr lang="en-US" sz="1400" dirty="0"/>
                  <a:t>Proposed Length (Miles)</a:t>
                </a:r>
              </a:p>
            </c:rich>
          </c:tx>
          <c:layout>
            <c:manualLayout>
              <c:xMode val="edge"/>
              <c:yMode val="edge"/>
              <c:x val="2.2851961213181688E-2"/>
              <c:y val="0.13579866825328507"/>
            </c:manualLayout>
          </c:layout>
          <c:overlay val="0"/>
        </c:title>
        <c:numFmt formatCode="#,##0" sourceLinked="0"/>
        <c:majorTickMark val="out"/>
        <c:minorTickMark val="none"/>
        <c:tickLblPos val="nextTo"/>
        <c:txPr>
          <a:bodyPr/>
          <a:lstStyle/>
          <a:p>
            <a:pPr>
              <a:defRPr sz="1400"/>
            </a:pPr>
            <a:endParaRPr lang="en-US"/>
          </a:p>
        </c:txPr>
        <c:crossAx val="286173296"/>
        <c:crosses val="autoZero"/>
        <c:crossBetween val="between"/>
      </c:valAx>
    </c:plotArea>
    <c:legend>
      <c:legendPos val="b"/>
      <c:layout>
        <c:manualLayout>
          <c:xMode val="edge"/>
          <c:yMode val="edge"/>
          <c:x val="6.2558278077082474E-2"/>
          <c:y val="0.91373091835413345"/>
          <c:w val="0.91112593244923334"/>
          <c:h val="6.0290951871449776E-2"/>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126">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3">
      <a:schemeClr val="dk1"/>
    </cs:effectRef>
    <cs:fontRef idx="minor">
      <a:schemeClr val="tx1"/>
    </cs:fontRef>
  </cs:dataPoint>
  <cs:dataPoint3D>
    <cs:lnRef idx="0"/>
    <cs:fillRef idx="3">
      <cs:styleClr val="auto"/>
    </cs:fillRef>
    <cs:effectRef idx="3">
      <a:schemeClr val="dk1"/>
    </cs:effectRef>
    <cs:fontRef idx="minor">
      <a:schemeClr val="tx1"/>
    </cs:fontRef>
  </cs:dataPoint3D>
  <cs:dataPointLine>
    <cs:lnRef idx="1">
      <cs:styleClr val="auto"/>
    </cs:lnRef>
    <cs:lineWidthScale>7</cs:lineWidthScale>
    <cs:fillRef idx="0"/>
    <cs:effectRef idx="0"/>
    <cs:fontRef idx="minor">
      <a:schemeClr val="tx1"/>
    </cs:fontRef>
    <cs:spPr>
      <a:ln cap="rnd">
        <a:round/>
      </a:ln>
    </cs:spPr>
  </cs:dataPointLine>
  <cs:dataPointMarker>
    <cs:lnRef idx="1">
      <cs:styleClr val="auto"/>
    </cs:lnRef>
    <cs:fillRef idx="3">
      <cs:styleClr val="auto"/>
    </cs:fillRef>
    <cs:effectRef idx="3">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3">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3">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126">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3">
      <a:schemeClr val="dk1"/>
    </cs:effectRef>
    <cs:fontRef idx="minor">
      <a:schemeClr val="tx1"/>
    </cs:fontRef>
  </cs:dataPoint>
  <cs:dataPoint3D>
    <cs:lnRef idx="0"/>
    <cs:fillRef idx="3">
      <cs:styleClr val="auto"/>
    </cs:fillRef>
    <cs:effectRef idx="3">
      <a:schemeClr val="dk1"/>
    </cs:effectRef>
    <cs:fontRef idx="minor">
      <a:schemeClr val="tx1"/>
    </cs:fontRef>
  </cs:dataPoint3D>
  <cs:dataPointLine>
    <cs:lnRef idx="1">
      <cs:styleClr val="auto"/>
    </cs:lnRef>
    <cs:lineWidthScale>7</cs:lineWidthScale>
    <cs:fillRef idx="0"/>
    <cs:effectRef idx="0"/>
    <cs:fontRef idx="minor">
      <a:schemeClr val="tx1"/>
    </cs:fontRef>
    <cs:spPr>
      <a:ln cap="rnd">
        <a:round/>
      </a:ln>
    </cs:spPr>
  </cs:dataPointLine>
  <cs:dataPointMarker>
    <cs:lnRef idx="1">
      <cs:styleClr val="auto"/>
    </cs:lnRef>
    <cs:fillRef idx="3">
      <cs:styleClr val="auto"/>
    </cs:fillRef>
    <cs:effectRef idx="3">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3">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3">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126">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3">
      <a:schemeClr val="dk1"/>
    </cs:effectRef>
    <cs:fontRef idx="minor">
      <a:schemeClr val="tx1"/>
    </cs:fontRef>
  </cs:dataPoint>
  <cs:dataPoint3D>
    <cs:lnRef idx="0"/>
    <cs:fillRef idx="3">
      <cs:styleClr val="auto"/>
    </cs:fillRef>
    <cs:effectRef idx="3">
      <a:schemeClr val="dk1"/>
    </cs:effectRef>
    <cs:fontRef idx="minor">
      <a:schemeClr val="tx1"/>
    </cs:fontRef>
  </cs:dataPoint3D>
  <cs:dataPointLine>
    <cs:lnRef idx="1">
      <cs:styleClr val="auto"/>
    </cs:lnRef>
    <cs:lineWidthScale>7</cs:lineWidthScale>
    <cs:fillRef idx="0"/>
    <cs:effectRef idx="0"/>
    <cs:fontRef idx="minor">
      <a:schemeClr val="tx1"/>
    </cs:fontRef>
    <cs:spPr>
      <a:ln cap="rnd">
        <a:round/>
      </a:ln>
    </cs:spPr>
  </cs:dataPointLine>
  <cs:dataPointMarker>
    <cs:lnRef idx="1">
      <cs:styleClr val="auto"/>
    </cs:lnRef>
    <cs:fillRef idx="3">
      <cs:styleClr val="auto"/>
    </cs:fillRef>
    <cs:effectRef idx="3">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3">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3">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126">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3">
      <a:schemeClr val="dk1"/>
    </cs:effectRef>
    <cs:fontRef idx="minor">
      <a:schemeClr val="tx1"/>
    </cs:fontRef>
  </cs:dataPoint>
  <cs:dataPoint3D>
    <cs:lnRef idx="0"/>
    <cs:fillRef idx="3">
      <cs:styleClr val="auto"/>
    </cs:fillRef>
    <cs:effectRef idx="3">
      <a:schemeClr val="dk1"/>
    </cs:effectRef>
    <cs:fontRef idx="minor">
      <a:schemeClr val="tx1"/>
    </cs:fontRef>
  </cs:dataPoint3D>
  <cs:dataPointLine>
    <cs:lnRef idx="1">
      <cs:styleClr val="auto"/>
    </cs:lnRef>
    <cs:lineWidthScale>7</cs:lineWidthScale>
    <cs:fillRef idx="0"/>
    <cs:effectRef idx="0"/>
    <cs:fontRef idx="minor">
      <a:schemeClr val="tx1"/>
    </cs:fontRef>
    <cs:spPr>
      <a:ln cap="rnd">
        <a:round/>
      </a:ln>
    </cs:spPr>
  </cs:dataPointLine>
  <cs:dataPointMarker>
    <cs:lnRef idx="1">
      <cs:styleClr val="auto"/>
    </cs:lnRef>
    <cs:fillRef idx="3">
      <cs:styleClr val="auto"/>
    </cs:fillRef>
    <cs:effectRef idx="3">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3">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3">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41ED89-7A95-4EA4-9174-5BA399E60EAB}"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8E1A9EC7-36E5-4391-AEFF-BCC2F850E942}">
      <dgm:prSet phldrT="[Text]"/>
      <dgm:spPr/>
      <dgm:t>
        <a:bodyPr/>
        <a:lstStyle/>
        <a:p>
          <a:r>
            <a:rPr lang="en-US" dirty="0"/>
            <a:t>24 – 36 Months</a:t>
          </a:r>
        </a:p>
      </dgm:t>
    </dgm:pt>
    <dgm:pt modelId="{A9AC94CB-DE34-4C74-8D4C-EC318C8F3411}" type="parTrans" cxnId="{B2880967-C44F-471D-B2F0-4D2AB164F54A}">
      <dgm:prSet/>
      <dgm:spPr/>
      <dgm:t>
        <a:bodyPr/>
        <a:lstStyle/>
        <a:p>
          <a:endParaRPr lang="en-US"/>
        </a:p>
      </dgm:t>
    </dgm:pt>
    <dgm:pt modelId="{1306310A-A6DD-4B72-B0DD-E54D615DA3FD}" type="sibTrans" cxnId="{B2880967-C44F-471D-B2F0-4D2AB164F54A}">
      <dgm:prSet/>
      <dgm:spPr/>
      <dgm:t>
        <a:bodyPr/>
        <a:lstStyle/>
        <a:p>
          <a:endParaRPr lang="en-US"/>
        </a:p>
      </dgm:t>
    </dgm:pt>
    <dgm:pt modelId="{1E745633-1941-4DC2-A4E1-4FA3892B2A40}">
      <dgm:prSet phldrT="[Text]" custT="1"/>
      <dgm:spPr/>
      <dgm:t>
        <a:bodyPr/>
        <a:lstStyle/>
        <a:p>
          <a:r>
            <a:rPr lang="en-US" sz="900" dirty="0"/>
            <a:t>Planning &amp; Engineering</a:t>
          </a:r>
        </a:p>
      </dgm:t>
    </dgm:pt>
    <dgm:pt modelId="{094969AE-C249-4F01-BD75-DB6B41586758}" type="parTrans" cxnId="{7733DD94-9979-4631-B704-A6FCD9762556}">
      <dgm:prSet/>
      <dgm:spPr/>
      <dgm:t>
        <a:bodyPr/>
        <a:lstStyle/>
        <a:p>
          <a:endParaRPr lang="en-US"/>
        </a:p>
      </dgm:t>
    </dgm:pt>
    <dgm:pt modelId="{A93D1B1A-4367-4CAE-A79D-04D85874BD9E}" type="sibTrans" cxnId="{7733DD94-9979-4631-B704-A6FCD9762556}">
      <dgm:prSet/>
      <dgm:spPr/>
      <dgm:t>
        <a:bodyPr/>
        <a:lstStyle/>
        <a:p>
          <a:endParaRPr lang="en-US"/>
        </a:p>
      </dgm:t>
    </dgm:pt>
    <dgm:pt modelId="{B8DF1B3B-6A2C-4C79-8F36-9C022FF47EC7}">
      <dgm:prSet phldrT="[Text]"/>
      <dgm:spPr/>
      <dgm:t>
        <a:bodyPr/>
        <a:lstStyle/>
        <a:p>
          <a:r>
            <a:rPr lang="en-US" dirty="0"/>
            <a:t>12 – 18 Months</a:t>
          </a:r>
        </a:p>
      </dgm:t>
    </dgm:pt>
    <dgm:pt modelId="{8C7B1BDF-A929-409B-9C02-864DE3EE46FD}" type="parTrans" cxnId="{4AC50966-942C-4D06-83E0-4A9B4299638D}">
      <dgm:prSet/>
      <dgm:spPr/>
      <dgm:t>
        <a:bodyPr/>
        <a:lstStyle/>
        <a:p>
          <a:endParaRPr lang="en-US"/>
        </a:p>
      </dgm:t>
    </dgm:pt>
    <dgm:pt modelId="{6D25D7D4-A05C-4C36-97FF-84574E3AF004}" type="sibTrans" cxnId="{4AC50966-942C-4D06-83E0-4A9B4299638D}">
      <dgm:prSet/>
      <dgm:spPr/>
      <dgm:t>
        <a:bodyPr/>
        <a:lstStyle/>
        <a:p>
          <a:endParaRPr lang="en-US"/>
        </a:p>
      </dgm:t>
    </dgm:pt>
    <dgm:pt modelId="{2ED13611-501C-4D60-BD74-C49921E0F9D7}">
      <dgm:prSet phldrT="[Text]" custT="1"/>
      <dgm:spPr/>
      <dgm:t>
        <a:bodyPr/>
        <a:lstStyle/>
        <a:p>
          <a:r>
            <a:rPr lang="en-US" sz="900" dirty="0"/>
            <a:t>Environmental Studies</a:t>
          </a:r>
        </a:p>
      </dgm:t>
    </dgm:pt>
    <dgm:pt modelId="{35D47F2C-9585-435F-8500-1BD7BAB777B0}" type="parTrans" cxnId="{9B2BFC2D-19F4-44EA-9963-277E9EB03BF3}">
      <dgm:prSet/>
      <dgm:spPr/>
      <dgm:t>
        <a:bodyPr/>
        <a:lstStyle/>
        <a:p>
          <a:endParaRPr lang="en-US"/>
        </a:p>
      </dgm:t>
    </dgm:pt>
    <dgm:pt modelId="{31CCFF98-0673-4D61-8334-29D64E0F457D}" type="sibTrans" cxnId="{9B2BFC2D-19F4-44EA-9963-277E9EB03BF3}">
      <dgm:prSet/>
      <dgm:spPr/>
      <dgm:t>
        <a:bodyPr/>
        <a:lstStyle/>
        <a:p>
          <a:endParaRPr lang="en-US"/>
        </a:p>
      </dgm:t>
    </dgm:pt>
    <dgm:pt modelId="{7B4E690C-B111-4A7F-A3A3-8BB3DA55248D}">
      <dgm:prSet phldrT="[Text]"/>
      <dgm:spPr/>
      <dgm:t>
        <a:bodyPr/>
        <a:lstStyle/>
        <a:p>
          <a:r>
            <a:rPr lang="en-US" dirty="0"/>
            <a:t>24 – 36 Months</a:t>
          </a:r>
        </a:p>
      </dgm:t>
    </dgm:pt>
    <dgm:pt modelId="{AC40D0BF-6476-4AC1-9AE5-D2DF18969870}" type="parTrans" cxnId="{727856BE-32DA-4B9C-A976-C7D77049FF3C}">
      <dgm:prSet/>
      <dgm:spPr/>
      <dgm:t>
        <a:bodyPr/>
        <a:lstStyle/>
        <a:p>
          <a:endParaRPr lang="en-US"/>
        </a:p>
      </dgm:t>
    </dgm:pt>
    <dgm:pt modelId="{FEE372F8-8D15-442A-BB31-207F677B41DC}" type="sibTrans" cxnId="{727856BE-32DA-4B9C-A976-C7D77049FF3C}">
      <dgm:prSet/>
      <dgm:spPr/>
      <dgm:t>
        <a:bodyPr/>
        <a:lstStyle/>
        <a:p>
          <a:endParaRPr lang="en-US"/>
        </a:p>
      </dgm:t>
    </dgm:pt>
    <dgm:pt modelId="{9FBB3184-678A-4330-97C3-D9DF8D96933A}">
      <dgm:prSet phldrT="[Text]" custT="1"/>
      <dgm:spPr/>
      <dgm:t>
        <a:bodyPr/>
        <a:lstStyle/>
        <a:p>
          <a:r>
            <a:rPr lang="en-US" sz="900" dirty="0"/>
            <a:t>Permits &amp; Approvals</a:t>
          </a:r>
        </a:p>
      </dgm:t>
    </dgm:pt>
    <dgm:pt modelId="{F28C0B1C-4456-432F-BDFA-AE4EB106E8F7}" type="parTrans" cxnId="{949A02EA-A067-4854-B916-74692957648C}">
      <dgm:prSet/>
      <dgm:spPr/>
      <dgm:t>
        <a:bodyPr/>
        <a:lstStyle/>
        <a:p>
          <a:endParaRPr lang="en-US"/>
        </a:p>
      </dgm:t>
    </dgm:pt>
    <dgm:pt modelId="{BA36A919-7CCD-472A-9B08-25C7F91F1572}" type="sibTrans" cxnId="{949A02EA-A067-4854-B916-74692957648C}">
      <dgm:prSet/>
      <dgm:spPr/>
      <dgm:t>
        <a:bodyPr/>
        <a:lstStyle/>
        <a:p>
          <a:endParaRPr lang="en-US"/>
        </a:p>
      </dgm:t>
    </dgm:pt>
    <dgm:pt modelId="{A53769F6-47F0-4917-81CF-33BD11652D8B}">
      <dgm:prSet phldrT="[Text]"/>
      <dgm:spPr/>
      <dgm:t>
        <a:bodyPr/>
        <a:lstStyle/>
        <a:p>
          <a:r>
            <a:rPr lang="en-US" dirty="0"/>
            <a:t>24 – 36 Months</a:t>
          </a:r>
        </a:p>
      </dgm:t>
    </dgm:pt>
    <dgm:pt modelId="{BEC03BB8-6B47-4BFB-BB85-9AE732FE01D8}" type="parTrans" cxnId="{07764FA6-AE35-48E7-94D4-3B95C7F1B6B5}">
      <dgm:prSet/>
      <dgm:spPr/>
      <dgm:t>
        <a:bodyPr/>
        <a:lstStyle/>
        <a:p>
          <a:endParaRPr lang="en-US"/>
        </a:p>
      </dgm:t>
    </dgm:pt>
    <dgm:pt modelId="{CD817E1B-9710-46BE-92AB-BCA1DD36BAFC}" type="sibTrans" cxnId="{07764FA6-AE35-48E7-94D4-3B95C7F1B6B5}">
      <dgm:prSet/>
      <dgm:spPr/>
      <dgm:t>
        <a:bodyPr/>
        <a:lstStyle/>
        <a:p>
          <a:endParaRPr lang="en-US"/>
        </a:p>
      </dgm:t>
    </dgm:pt>
    <dgm:pt modelId="{80D3AE9F-2523-4A74-98E5-746F75F64B74}">
      <dgm:prSet phldrT="[Text]" custT="1"/>
      <dgm:spPr/>
      <dgm:t>
        <a:bodyPr/>
        <a:lstStyle/>
        <a:p>
          <a:r>
            <a:rPr lang="en-US" sz="900" dirty="0"/>
            <a:t>Construction</a:t>
          </a:r>
        </a:p>
      </dgm:t>
    </dgm:pt>
    <dgm:pt modelId="{C85A8F1C-71C8-4643-AACC-EC3C576D53D6}" type="parTrans" cxnId="{739347E7-DE38-4CBD-97E4-98D80975B52A}">
      <dgm:prSet/>
      <dgm:spPr/>
      <dgm:t>
        <a:bodyPr/>
        <a:lstStyle/>
        <a:p>
          <a:endParaRPr lang="en-US"/>
        </a:p>
      </dgm:t>
    </dgm:pt>
    <dgm:pt modelId="{8B697D52-9C19-43E0-8856-D372825B3DB9}" type="sibTrans" cxnId="{739347E7-DE38-4CBD-97E4-98D80975B52A}">
      <dgm:prSet/>
      <dgm:spPr/>
      <dgm:t>
        <a:bodyPr/>
        <a:lstStyle/>
        <a:p>
          <a:endParaRPr lang="en-US"/>
        </a:p>
      </dgm:t>
    </dgm:pt>
    <dgm:pt modelId="{859EF92A-2553-47A6-91C8-35516EEB240A}" type="pres">
      <dgm:prSet presAssocID="{3B41ED89-7A95-4EA4-9174-5BA399E60EAB}" presName="theList" presStyleCnt="0">
        <dgm:presLayoutVars>
          <dgm:dir/>
          <dgm:animLvl val="lvl"/>
          <dgm:resizeHandles val="exact"/>
        </dgm:presLayoutVars>
      </dgm:prSet>
      <dgm:spPr/>
    </dgm:pt>
    <dgm:pt modelId="{47DBDB0E-D5EA-463D-8BB5-6B8B91A007F6}" type="pres">
      <dgm:prSet presAssocID="{8E1A9EC7-36E5-4391-AEFF-BCC2F850E942}" presName="compNode" presStyleCnt="0"/>
      <dgm:spPr/>
    </dgm:pt>
    <dgm:pt modelId="{D30CCA34-7D43-4EC7-A2EB-641FC3A674AA}" type="pres">
      <dgm:prSet presAssocID="{8E1A9EC7-36E5-4391-AEFF-BCC2F850E942}" presName="noGeometry" presStyleCnt="0"/>
      <dgm:spPr/>
    </dgm:pt>
    <dgm:pt modelId="{89A76581-2FC1-4378-8C19-4A55CEEA8FAB}" type="pres">
      <dgm:prSet presAssocID="{8E1A9EC7-36E5-4391-AEFF-BCC2F850E942}" presName="childTextVisible" presStyleLbl="bgAccFollowNode1" presStyleIdx="0" presStyleCnt="4">
        <dgm:presLayoutVars>
          <dgm:bulletEnabled val="1"/>
        </dgm:presLayoutVars>
      </dgm:prSet>
      <dgm:spPr/>
    </dgm:pt>
    <dgm:pt modelId="{30771BF6-5FBE-4EB0-94EB-8258075A733B}" type="pres">
      <dgm:prSet presAssocID="{8E1A9EC7-36E5-4391-AEFF-BCC2F850E942}" presName="childTextHidden" presStyleLbl="bgAccFollowNode1" presStyleIdx="0" presStyleCnt="4"/>
      <dgm:spPr/>
    </dgm:pt>
    <dgm:pt modelId="{9F2E2CF0-9040-4F06-9BD3-6131516CD722}" type="pres">
      <dgm:prSet presAssocID="{8E1A9EC7-36E5-4391-AEFF-BCC2F850E942}" presName="parentText" presStyleLbl="node1" presStyleIdx="0" presStyleCnt="4">
        <dgm:presLayoutVars>
          <dgm:chMax val="1"/>
          <dgm:bulletEnabled val="1"/>
        </dgm:presLayoutVars>
      </dgm:prSet>
      <dgm:spPr/>
    </dgm:pt>
    <dgm:pt modelId="{131EF9A8-4690-4C58-8370-3E3B037B1F58}" type="pres">
      <dgm:prSet presAssocID="{8E1A9EC7-36E5-4391-AEFF-BCC2F850E942}" presName="aSpace" presStyleCnt="0"/>
      <dgm:spPr/>
    </dgm:pt>
    <dgm:pt modelId="{09EBD40F-DE51-4896-86C6-41225DCAF5FF}" type="pres">
      <dgm:prSet presAssocID="{B8DF1B3B-6A2C-4C79-8F36-9C022FF47EC7}" presName="compNode" presStyleCnt="0"/>
      <dgm:spPr/>
    </dgm:pt>
    <dgm:pt modelId="{1FE67389-C1F0-47EA-8B45-FFBBE7E1A447}" type="pres">
      <dgm:prSet presAssocID="{B8DF1B3B-6A2C-4C79-8F36-9C022FF47EC7}" presName="noGeometry" presStyleCnt="0"/>
      <dgm:spPr/>
    </dgm:pt>
    <dgm:pt modelId="{A86AAFD4-069E-45A0-8C93-2B8069652BB4}" type="pres">
      <dgm:prSet presAssocID="{B8DF1B3B-6A2C-4C79-8F36-9C022FF47EC7}" presName="childTextVisible" presStyleLbl="bgAccFollowNode1" presStyleIdx="1" presStyleCnt="4">
        <dgm:presLayoutVars>
          <dgm:bulletEnabled val="1"/>
        </dgm:presLayoutVars>
      </dgm:prSet>
      <dgm:spPr/>
    </dgm:pt>
    <dgm:pt modelId="{09DF6FE7-7E8F-4407-B23A-800DB758A9FB}" type="pres">
      <dgm:prSet presAssocID="{B8DF1B3B-6A2C-4C79-8F36-9C022FF47EC7}" presName="childTextHidden" presStyleLbl="bgAccFollowNode1" presStyleIdx="1" presStyleCnt="4"/>
      <dgm:spPr/>
    </dgm:pt>
    <dgm:pt modelId="{94C497FA-FF72-42EC-84FC-92BDAED392BD}" type="pres">
      <dgm:prSet presAssocID="{B8DF1B3B-6A2C-4C79-8F36-9C022FF47EC7}" presName="parentText" presStyleLbl="node1" presStyleIdx="1" presStyleCnt="4">
        <dgm:presLayoutVars>
          <dgm:chMax val="1"/>
          <dgm:bulletEnabled val="1"/>
        </dgm:presLayoutVars>
      </dgm:prSet>
      <dgm:spPr/>
    </dgm:pt>
    <dgm:pt modelId="{B0C384DE-7ABB-403C-99A6-C40F31C2ED7F}" type="pres">
      <dgm:prSet presAssocID="{B8DF1B3B-6A2C-4C79-8F36-9C022FF47EC7}" presName="aSpace" presStyleCnt="0"/>
      <dgm:spPr/>
    </dgm:pt>
    <dgm:pt modelId="{9F204B33-2B3A-4875-AE63-EF408EFB73A6}" type="pres">
      <dgm:prSet presAssocID="{7B4E690C-B111-4A7F-A3A3-8BB3DA55248D}" presName="compNode" presStyleCnt="0"/>
      <dgm:spPr/>
    </dgm:pt>
    <dgm:pt modelId="{A5BCB3A9-ECC1-409F-9E07-6CF0881548D9}" type="pres">
      <dgm:prSet presAssocID="{7B4E690C-B111-4A7F-A3A3-8BB3DA55248D}" presName="noGeometry" presStyleCnt="0"/>
      <dgm:spPr/>
    </dgm:pt>
    <dgm:pt modelId="{14F39194-69FC-4C14-8AE4-FFAF18B541CB}" type="pres">
      <dgm:prSet presAssocID="{7B4E690C-B111-4A7F-A3A3-8BB3DA55248D}" presName="childTextVisible" presStyleLbl="bgAccFollowNode1" presStyleIdx="2" presStyleCnt="4">
        <dgm:presLayoutVars>
          <dgm:bulletEnabled val="1"/>
        </dgm:presLayoutVars>
      </dgm:prSet>
      <dgm:spPr/>
    </dgm:pt>
    <dgm:pt modelId="{96F14B5D-2A77-4C94-8A61-26032AF46F9D}" type="pres">
      <dgm:prSet presAssocID="{7B4E690C-B111-4A7F-A3A3-8BB3DA55248D}" presName="childTextHidden" presStyleLbl="bgAccFollowNode1" presStyleIdx="2" presStyleCnt="4"/>
      <dgm:spPr/>
    </dgm:pt>
    <dgm:pt modelId="{0DEAEF16-E3B9-42AB-8274-E6073975CE02}" type="pres">
      <dgm:prSet presAssocID="{7B4E690C-B111-4A7F-A3A3-8BB3DA55248D}" presName="parentText" presStyleLbl="node1" presStyleIdx="2" presStyleCnt="4">
        <dgm:presLayoutVars>
          <dgm:chMax val="1"/>
          <dgm:bulletEnabled val="1"/>
        </dgm:presLayoutVars>
      </dgm:prSet>
      <dgm:spPr/>
    </dgm:pt>
    <dgm:pt modelId="{7A500086-F264-46D1-9773-27A511BA1F0F}" type="pres">
      <dgm:prSet presAssocID="{7B4E690C-B111-4A7F-A3A3-8BB3DA55248D}" presName="aSpace" presStyleCnt="0"/>
      <dgm:spPr/>
    </dgm:pt>
    <dgm:pt modelId="{C306CF71-311B-4A9F-92ED-C249F6C1B063}" type="pres">
      <dgm:prSet presAssocID="{A53769F6-47F0-4917-81CF-33BD11652D8B}" presName="compNode" presStyleCnt="0"/>
      <dgm:spPr/>
    </dgm:pt>
    <dgm:pt modelId="{BD97AFC4-DACD-4693-885A-17642EBEC113}" type="pres">
      <dgm:prSet presAssocID="{A53769F6-47F0-4917-81CF-33BD11652D8B}" presName="noGeometry" presStyleCnt="0"/>
      <dgm:spPr/>
    </dgm:pt>
    <dgm:pt modelId="{A5522F8B-1114-46F7-AFC6-0009B67BB1C1}" type="pres">
      <dgm:prSet presAssocID="{A53769F6-47F0-4917-81CF-33BD11652D8B}" presName="childTextVisible" presStyleLbl="bgAccFollowNode1" presStyleIdx="3" presStyleCnt="4">
        <dgm:presLayoutVars>
          <dgm:bulletEnabled val="1"/>
        </dgm:presLayoutVars>
      </dgm:prSet>
      <dgm:spPr/>
    </dgm:pt>
    <dgm:pt modelId="{508870F3-26B7-48B5-B020-734F2CC670FD}" type="pres">
      <dgm:prSet presAssocID="{A53769F6-47F0-4917-81CF-33BD11652D8B}" presName="childTextHidden" presStyleLbl="bgAccFollowNode1" presStyleIdx="3" presStyleCnt="4"/>
      <dgm:spPr/>
    </dgm:pt>
    <dgm:pt modelId="{35A6FA89-241B-4B87-B254-048E233D9915}" type="pres">
      <dgm:prSet presAssocID="{A53769F6-47F0-4917-81CF-33BD11652D8B}" presName="parentText" presStyleLbl="node1" presStyleIdx="3" presStyleCnt="4">
        <dgm:presLayoutVars>
          <dgm:chMax val="1"/>
          <dgm:bulletEnabled val="1"/>
        </dgm:presLayoutVars>
      </dgm:prSet>
      <dgm:spPr/>
    </dgm:pt>
  </dgm:ptLst>
  <dgm:cxnLst>
    <dgm:cxn modelId="{EE785008-D94E-4B3D-958A-507605DDFA0D}" type="presOf" srcId="{9FBB3184-678A-4330-97C3-D9DF8D96933A}" destId="{14F39194-69FC-4C14-8AE4-FFAF18B541CB}" srcOrd="0" destOrd="0" presId="urn:microsoft.com/office/officeart/2005/8/layout/hProcess6"/>
    <dgm:cxn modelId="{F23D6A0A-9901-4E85-8C13-9A8432380FFF}" type="presOf" srcId="{A53769F6-47F0-4917-81CF-33BD11652D8B}" destId="{35A6FA89-241B-4B87-B254-048E233D9915}" srcOrd="0" destOrd="0" presId="urn:microsoft.com/office/officeart/2005/8/layout/hProcess6"/>
    <dgm:cxn modelId="{8CEAEE27-919C-4F57-86ED-7DEC620B679C}" type="presOf" srcId="{80D3AE9F-2523-4A74-98E5-746F75F64B74}" destId="{508870F3-26B7-48B5-B020-734F2CC670FD}" srcOrd="1" destOrd="0" presId="urn:microsoft.com/office/officeart/2005/8/layout/hProcess6"/>
    <dgm:cxn modelId="{9B2BFC2D-19F4-44EA-9963-277E9EB03BF3}" srcId="{B8DF1B3B-6A2C-4C79-8F36-9C022FF47EC7}" destId="{2ED13611-501C-4D60-BD74-C49921E0F9D7}" srcOrd="0" destOrd="0" parTransId="{35D47F2C-9585-435F-8500-1BD7BAB777B0}" sibTransId="{31CCFF98-0673-4D61-8334-29D64E0F457D}"/>
    <dgm:cxn modelId="{5D2EB33B-91AD-4167-85C3-9E089B839712}" type="presOf" srcId="{9FBB3184-678A-4330-97C3-D9DF8D96933A}" destId="{96F14B5D-2A77-4C94-8A61-26032AF46F9D}" srcOrd="1" destOrd="0" presId="urn:microsoft.com/office/officeart/2005/8/layout/hProcess6"/>
    <dgm:cxn modelId="{BE39083C-9F02-49CA-B40F-2A5248877FCC}" type="presOf" srcId="{80D3AE9F-2523-4A74-98E5-746F75F64B74}" destId="{A5522F8B-1114-46F7-AFC6-0009B67BB1C1}" srcOrd="0" destOrd="0" presId="urn:microsoft.com/office/officeart/2005/8/layout/hProcess6"/>
    <dgm:cxn modelId="{B959683D-D80D-4681-8C9D-859E627E86FB}" type="presOf" srcId="{3B41ED89-7A95-4EA4-9174-5BA399E60EAB}" destId="{859EF92A-2553-47A6-91C8-35516EEB240A}" srcOrd="0" destOrd="0" presId="urn:microsoft.com/office/officeart/2005/8/layout/hProcess6"/>
    <dgm:cxn modelId="{4AC50966-942C-4D06-83E0-4A9B4299638D}" srcId="{3B41ED89-7A95-4EA4-9174-5BA399E60EAB}" destId="{B8DF1B3B-6A2C-4C79-8F36-9C022FF47EC7}" srcOrd="1" destOrd="0" parTransId="{8C7B1BDF-A929-409B-9C02-864DE3EE46FD}" sibTransId="{6D25D7D4-A05C-4C36-97FF-84574E3AF004}"/>
    <dgm:cxn modelId="{B2880967-C44F-471D-B2F0-4D2AB164F54A}" srcId="{3B41ED89-7A95-4EA4-9174-5BA399E60EAB}" destId="{8E1A9EC7-36E5-4391-AEFF-BCC2F850E942}" srcOrd="0" destOrd="0" parTransId="{A9AC94CB-DE34-4C74-8D4C-EC318C8F3411}" sibTransId="{1306310A-A6DD-4B72-B0DD-E54D615DA3FD}"/>
    <dgm:cxn modelId="{61E98B4D-4B0A-482F-854E-AC52D2232F9D}" type="presOf" srcId="{7B4E690C-B111-4A7F-A3A3-8BB3DA55248D}" destId="{0DEAEF16-E3B9-42AB-8274-E6073975CE02}" srcOrd="0" destOrd="0" presId="urn:microsoft.com/office/officeart/2005/8/layout/hProcess6"/>
    <dgm:cxn modelId="{2812EA74-62BB-41EB-990A-2F8887D4BA75}" type="presOf" srcId="{8E1A9EC7-36E5-4391-AEFF-BCC2F850E942}" destId="{9F2E2CF0-9040-4F06-9BD3-6131516CD722}" srcOrd="0" destOrd="0" presId="urn:microsoft.com/office/officeart/2005/8/layout/hProcess6"/>
    <dgm:cxn modelId="{DD34AA88-9B0A-46D5-90EA-68A2A362A7F2}" type="presOf" srcId="{2ED13611-501C-4D60-BD74-C49921E0F9D7}" destId="{09DF6FE7-7E8F-4407-B23A-800DB758A9FB}" srcOrd="1" destOrd="0" presId="urn:microsoft.com/office/officeart/2005/8/layout/hProcess6"/>
    <dgm:cxn modelId="{8F693C8B-CFAE-4034-AC08-D3414899BE04}" type="presOf" srcId="{2ED13611-501C-4D60-BD74-C49921E0F9D7}" destId="{A86AAFD4-069E-45A0-8C93-2B8069652BB4}" srcOrd="0" destOrd="0" presId="urn:microsoft.com/office/officeart/2005/8/layout/hProcess6"/>
    <dgm:cxn modelId="{7733DD94-9979-4631-B704-A6FCD9762556}" srcId="{8E1A9EC7-36E5-4391-AEFF-BCC2F850E942}" destId="{1E745633-1941-4DC2-A4E1-4FA3892B2A40}" srcOrd="0" destOrd="0" parTransId="{094969AE-C249-4F01-BD75-DB6B41586758}" sibTransId="{A93D1B1A-4367-4CAE-A79D-04D85874BD9E}"/>
    <dgm:cxn modelId="{BA6DB79E-D27C-4F5F-98CD-7672EFC4F8FC}" type="presOf" srcId="{1E745633-1941-4DC2-A4E1-4FA3892B2A40}" destId="{30771BF6-5FBE-4EB0-94EB-8258075A733B}" srcOrd="1" destOrd="0" presId="urn:microsoft.com/office/officeart/2005/8/layout/hProcess6"/>
    <dgm:cxn modelId="{07764FA6-AE35-48E7-94D4-3B95C7F1B6B5}" srcId="{3B41ED89-7A95-4EA4-9174-5BA399E60EAB}" destId="{A53769F6-47F0-4917-81CF-33BD11652D8B}" srcOrd="3" destOrd="0" parTransId="{BEC03BB8-6B47-4BFB-BB85-9AE732FE01D8}" sibTransId="{CD817E1B-9710-46BE-92AB-BCA1DD36BAFC}"/>
    <dgm:cxn modelId="{727856BE-32DA-4B9C-A976-C7D77049FF3C}" srcId="{3B41ED89-7A95-4EA4-9174-5BA399E60EAB}" destId="{7B4E690C-B111-4A7F-A3A3-8BB3DA55248D}" srcOrd="2" destOrd="0" parTransId="{AC40D0BF-6476-4AC1-9AE5-D2DF18969870}" sibTransId="{FEE372F8-8D15-442A-BB31-207F677B41DC}"/>
    <dgm:cxn modelId="{43B4D8BF-C856-4EC1-88DC-2AD9946E1933}" type="presOf" srcId="{1E745633-1941-4DC2-A4E1-4FA3892B2A40}" destId="{89A76581-2FC1-4378-8C19-4A55CEEA8FAB}" srcOrd="0" destOrd="0" presId="urn:microsoft.com/office/officeart/2005/8/layout/hProcess6"/>
    <dgm:cxn modelId="{739347E7-DE38-4CBD-97E4-98D80975B52A}" srcId="{A53769F6-47F0-4917-81CF-33BD11652D8B}" destId="{80D3AE9F-2523-4A74-98E5-746F75F64B74}" srcOrd="0" destOrd="0" parTransId="{C85A8F1C-71C8-4643-AACC-EC3C576D53D6}" sibTransId="{8B697D52-9C19-43E0-8856-D372825B3DB9}"/>
    <dgm:cxn modelId="{949A02EA-A067-4854-B916-74692957648C}" srcId="{7B4E690C-B111-4A7F-A3A3-8BB3DA55248D}" destId="{9FBB3184-678A-4330-97C3-D9DF8D96933A}" srcOrd="0" destOrd="0" parTransId="{F28C0B1C-4456-432F-BDFA-AE4EB106E8F7}" sibTransId="{BA36A919-7CCD-472A-9B08-25C7F91F1572}"/>
    <dgm:cxn modelId="{4DF3ADED-8456-4764-B844-A0B1988A01BA}" type="presOf" srcId="{B8DF1B3B-6A2C-4C79-8F36-9C022FF47EC7}" destId="{94C497FA-FF72-42EC-84FC-92BDAED392BD}" srcOrd="0" destOrd="0" presId="urn:microsoft.com/office/officeart/2005/8/layout/hProcess6"/>
    <dgm:cxn modelId="{6F0F5899-A8D3-4B2C-B85A-58511E579E7C}" type="presParOf" srcId="{859EF92A-2553-47A6-91C8-35516EEB240A}" destId="{47DBDB0E-D5EA-463D-8BB5-6B8B91A007F6}" srcOrd="0" destOrd="0" presId="urn:microsoft.com/office/officeart/2005/8/layout/hProcess6"/>
    <dgm:cxn modelId="{3A51DE7A-B85B-48B9-861F-51E18EDA8601}" type="presParOf" srcId="{47DBDB0E-D5EA-463D-8BB5-6B8B91A007F6}" destId="{D30CCA34-7D43-4EC7-A2EB-641FC3A674AA}" srcOrd="0" destOrd="0" presId="urn:microsoft.com/office/officeart/2005/8/layout/hProcess6"/>
    <dgm:cxn modelId="{72714E11-83A9-4CBF-8593-D9FEE6BC56A1}" type="presParOf" srcId="{47DBDB0E-D5EA-463D-8BB5-6B8B91A007F6}" destId="{89A76581-2FC1-4378-8C19-4A55CEEA8FAB}" srcOrd="1" destOrd="0" presId="urn:microsoft.com/office/officeart/2005/8/layout/hProcess6"/>
    <dgm:cxn modelId="{4A3659C1-2C0A-4271-B3EC-BBA46326AB09}" type="presParOf" srcId="{47DBDB0E-D5EA-463D-8BB5-6B8B91A007F6}" destId="{30771BF6-5FBE-4EB0-94EB-8258075A733B}" srcOrd="2" destOrd="0" presId="urn:microsoft.com/office/officeart/2005/8/layout/hProcess6"/>
    <dgm:cxn modelId="{F9F3AF0B-5493-4240-B699-445AC7FB9E85}" type="presParOf" srcId="{47DBDB0E-D5EA-463D-8BB5-6B8B91A007F6}" destId="{9F2E2CF0-9040-4F06-9BD3-6131516CD722}" srcOrd="3" destOrd="0" presId="urn:microsoft.com/office/officeart/2005/8/layout/hProcess6"/>
    <dgm:cxn modelId="{11D7B2E3-D127-4F21-A4CA-694B1F07BFC8}" type="presParOf" srcId="{859EF92A-2553-47A6-91C8-35516EEB240A}" destId="{131EF9A8-4690-4C58-8370-3E3B037B1F58}" srcOrd="1" destOrd="0" presId="urn:microsoft.com/office/officeart/2005/8/layout/hProcess6"/>
    <dgm:cxn modelId="{490BF7F4-2A07-4FA4-8B73-60BB51ECDF4D}" type="presParOf" srcId="{859EF92A-2553-47A6-91C8-35516EEB240A}" destId="{09EBD40F-DE51-4896-86C6-41225DCAF5FF}" srcOrd="2" destOrd="0" presId="urn:microsoft.com/office/officeart/2005/8/layout/hProcess6"/>
    <dgm:cxn modelId="{828794C0-89C6-439C-BE81-ED0A74CF8F24}" type="presParOf" srcId="{09EBD40F-DE51-4896-86C6-41225DCAF5FF}" destId="{1FE67389-C1F0-47EA-8B45-FFBBE7E1A447}" srcOrd="0" destOrd="0" presId="urn:microsoft.com/office/officeart/2005/8/layout/hProcess6"/>
    <dgm:cxn modelId="{208E13D5-192C-4369-BA06-0C960A2CFD8D}" type="presParOf" srcId="{09EBD40F-DE51-4896-86C6-41225DCAF5FF}" destId="{A86AAFD4-069E-45A0-8C93-2B8069652BB4}" srcOrd="1" destOrd="0" presId="urn:microsoft.com/office/officeart/2005/8/layout/hProcess6"/>
    <dgm:cxn modelId="{B90F250F-92D1-429C-B6D5-5E5179B9F0F0}" type="presParOf" srcId="{09EBD40F-DE51-4896-86C6-41225DCAF5FF}" destId="{09DF6FE7-7E8F-4407-B23A-800DB758A9FB}" srcOrd="2" destOrd="0" presId="urn:microsoft.com/office/officeart/2005/8/layout/hProcess6"/>
    <dgm:cxn modelId="{68FC3CCE-3C6C-401E-AEEF-90FA4BC6D61C}" type="presParOf" srcId="{09EBD40F-DE51-4896-86C6-41225DCAF5FF}" destId="{94C497FA-FF72-42EC-84FC-92BDAED392BD}" srcOrd="3" destOrd="0" presId="urn:microsoft.com/office/officeart/2005/8/layout/hProcess6"/>
    <dgm:cxn modelId="{488152C8-4F64-45AA-B75F-FAFE51C9272B}" type="presParOf" srcId="{859EF92A-2553-47A6-91C8-35516EEB240A}" destId="{B0C384DE-7ABB-403C-99A6-C40F31C2ED7F}" srcOrd="3" destOrd="0" presId="urn:microsoft.com/office/officeart/2005/8/layout/hProcess6"/>
    <dgm:cxn modelId="{7CE2454C-F20B-4CF9-A6B1-995114F2ABE5}" type="presParOf" srcId="{859EF92A-2553-47A6-91C8-35516EEB240A}" destId="{9F204B33-2B3A-4875-AE63-EF408EFB73A6}" srcOrd="4" destOrd="0" presId="urn:microsoft.com/office/officeart/2005/8/layout/hProcess6"/>
    <dgm:cxn modelId="{BCDCC27A-0E2F-4432-9114-E86F4337BE77}" type="presParOf" srcId="{9F204B33-2B3A-4875-AE63-EF408EFB73A6}" destId="{A5BCB3A9-ECC1-409F-9E07-6CF0881548D9}" srcOrd="0" destOrd="0" presId="urn:microsoft.com/office/officeart/2005/8/layout/hProcess6"/>
    <dgm:cxn modelId="{913BA73A-C789-4125-AEC2-0AE01FE454FC}" type="presParOf" srcId="{9F204B33-2B3A-4875-AE63-EF408EFB73A6}" destId="{14F39194-69FC-4C14-8AE4-FFAF18B541CB}" srcOrd="1" destOrd="0" presId="urn:microsoft.com/office/officeart/2005/8/layout/hProcess6"/>
    <dgm:cxn modelId="{E9A34CDF-5BD4-4AEE-A646-8FAD772843AD}" type="presParOf" srcId="{9F204B33-2B3A-4875-AE63-EF408EFB73A6}" destId="{96F14B5D-2A77-4C94-8A61-26032AF46F9D}" srcOrd="2" destOrd="0" presId="urn:microsoft.com/office/officeart/2005/8/layout/hProcess6"/>
    <dgm:cxn modelId="{4BFE69C2-14C9-479E-922E-EB5274B5E145}" type="presParOf" srcId="{9F204B33-2B3A-4875-AE63-EF408EFB73A6}" destId="{0DEAEF16-E3B9-42AB-8274-E6073975CE02}" srcOrd="3" destOrd="0" presId="urn:microsoft.com/office/officeart/2005/8/layout/hProcess6"/>
    <dgm:cxn modelId="{992C0A70-5B79-4099-A734-BC08B11F9547}" type="presParOf" srcId="{859EF92A-2553-47A6-91C8-35516EEB240A}" destId="{7A500086-F264-46D1-9773-27A511BA1F0F}" srcOrd="5" destOrd="0" presId="urn:microsoft.com/office/officeart/2005/8/layout/hProcess6"/>
    <dgm:cxn modelId="{DB5DDD41-079A-4A33-A9B4-D1433F2F08E3}" type="presParOf" srcId="{859EF92A-2553-47A6-91C8-35516EEB240A}" destId="{C306CF71-311B-4A9F-92ED-C249F6C1B063}" srcOrd="6" destOrd="0" presId="urn:microsoft.com/office/officeart/2005/8/layout/hProcess6"/>
    <dgm:cxn modelId="{3B3AE654-7533-4337-8462-4D5FCCFDCEB5}" type="presParOf" srcId="{C306CF71-311B-4A9F-92ED-C249F6C1B063}" destId="{BD97AFC4-DACD-4693-885A-17642EBEC113}" srcOrd="0" destOrd="0" presId="urn:microsoft.com/office/officeart/2005/8/layout/hProcess6"/>
    <dgm:cxn modelId="{A0F7C983-94F4-464C-A26B-59236051A3A8}" type="presParOf" srcId="{C306CF71-311B-4A9F-92ED-C249F6C1B063}" destId="{A5522F8B-1114-46F7-AFC6-0009B67BB1C1}" srcOrd="1" destOrd="0" presId="urn:microsoft.com/office/officeart/2005/8/layout/hProcess6"/>
    <dgm:cxn modelId="{1B7F3BCE-0132-4CF3-BDDF-0BB15DCECB39}" type="presParOf" srcId="{C306CF71-311B-4A9F-92ED-C249F6C1B063}" destId="{508870F3-26B7-48B5-B020-734F2CC670FD}" srcOrd="2" destOrd="0" presId="urn:microsoft.com/office/officeart/2005/8/layout/hProcess6"/>
    <dgm:cxn modelId="{B0AC4276-3E77-477B-951C-E58EC66089D9}" type="presParOf" srcId="{C306CF71-311B-4A9F-92ED-C249F6C1B063}" destId="{35A6FA89-241B-4B87-B254-048E233D9915}"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A76581-2FC1-4378-8C19-4A55CEEA8FAB}">
      <dsp:nvSpPr>
        <dsp:cNvPr id="0" name=""/>
        <dsp:cNvSpPr/>
      </dsp:nvSpPr>
      <dsp:spPr>
        <a:xfrm>
          <a:off x="1682287" y="0"/>
          <a:ext cx="1621323" cy="1417241"/>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marL="0" lvl="0" indent="0" algn="ctr" defTabSz="400050">
            <a:lnSpc>
              <a:spcPct val="90000"/>
            </a:lnSpc>
            <a:spcBef>
              <a:spcPct val="0"/>
            </a:spcBef>
            <a:spcAft>
              <a:spcPct val="35000"/>
            </a:spcAft>
            <a:buNone/>
          </a:pPr>
          <a:r>
            <a:rPr lang="en-US" sz="900" kern="1200" dirty="0"/>
            <a:t>Planning &amp; Engineering</a:t>
          </a:r>
        </a:p>
      </dsp:txBody>
      <dsp:txXfrm>
        <a:off x="2087618" y="212586"/>
        <a:ext cx="790395" cy="992069"/>
      </dsp:txXfrm>
    </dsp:sp>
    <dsp:sp modelId="{9F2E2CF0-9040-4F06-9BD3-6131516CD722}">
      <dsp:nvSpPr>
        <dsp:cNvPr id="0" name=""/>
        <dsp:cNvSpPr/>
      </dsp:nvSpPr>
      <dsp:spPr>
        <a:xfrm>
          <a:off x="1276956" y="303289"/>
          <a:ext cx="810661" cy="81066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24 – 36 Months</a:t>
          </a:r>
        </a:p>
      </dsp:txBody>
      <dsp:txXfrm>
        <a:off x="1395675" y="422008"/>
        <a:ext cx="573223" cy="573223"/>
      </dsp:txXfrm>
    </dsp:sp>
    <dsp:sp modelId="{A86AAFD4-069E-45A0-8C93-2B8069652BB4}">
      <dsp:nvSpPr>
        <dsp:cNvPr id="0" name=""/>
        <dsp:cNvSpPr/>
      </dsp:nvSpPr>
      <dsp:spPr>
        <a:xfrm>
          <a:off x="3842060" y="0"/>
          <a:ext cx="1621323" cy="1417241"/>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marL="0" lvl="0" indent="0" algn="ctr" defTabSz="400050">
            <a:lnSpc>
              <a:spcPct val="90000"/>
            </a:lnSpc>
            <a:spcBef>
              <a:spcPct val="0"/>
            </a:spcBef>
            <a:spcAft>
              <a:spcPct val="35000"/>
            </a:spcAft>
            <a:buNone/>
          </a:pPr>
          <a:r>
            <a:rPr lang="en-US" sz="900" kern="1200" dirty="0"/>
            <a:t>Environmental Studies</a:t>
          </a:r>
        </a:p>
      </dsp:txBody>
      <dsp:txXfrm>
        <a:off x="4247391" y="212586"/>
        <a:ext cx="790395" cy="992069"/>
      </dsp:txXfrm>
    </dsp:sp>
    <dsp:sp modelId="{94C497FA-FF72-42EC-84FC-92BDAED392BD}">
      <dsp:nvSpPr>
        <dsp:cNvPr id="0" name=""/>
        <dsp:cNvSpPr/>
      </dsp:nvSpPr>
      <dsp:spPr>
        <a:xfrm>
          <a:off x="3436729" y="303289"/>
          <a:ext cx="810661" cy="81066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12 – 18 Months</a:t>
          </a:r>
        </a:p>
      </dsp:txBody>
      <dsp:txXfrm>
        <a:off x="3555448" y="422008"/>
        <a:ext cx="573223" cy="573223"/>
      </dsp:txXfrm>
    </dsp:sp>
    <dsp:sp modelId="{14F39194-69FC-4C14-8AE4-FFAF18B541CB}">
      <dsp:nvSpPr>
        <dsp:cNvPr id="0" name=""/>
        <dsp:cNvSpPr/>
      </dsp:nvSpPr>
      <dsp:spPr>
        <a:xfrm>
          <a:off x="6001833" y="0"/>
          <a:ext cx="1621323" cy="1417241"/>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marL="0" lvl="0" indent="0" algn="ctr" defTabSz="400050">
            <a:lnSpc>
              <a:spcPct val="90000"/>
            </a:lnSpc>
            <a:spcBef>
              <a:spcPct val="0"/>
            </a:spcBef>
            <a:spcAft>
              <a:spcPct val="35000"/>
            </a:spcAft>
            <a:buNone/>
          </a:pPr>
          <a:r>
            <a:rPr lang="en-US" sz="900" kern="1200" dirty="0"/>
            <a:t>Permits &amp; Approvals</a:t>
          </a:r>
        </a:p>
      </dsp:txBody>
      <dsp:txXfrm>
        <a:off x="6407163" y="212586"/>
        <a:ext cx="790395" cy="992069"/>
      </dsp:txXfrm>
    </dsp:sp>
    <dsp:sp modelId="{0DEAEF16-E3B9-42AB-8274-E6073975CE02}">
      <dsp:nvSpPr>
        <dsp:cNvPr id="0" name=""/>
        <dsp:cNvSpPr/>
      </dsp:nvSpPr>
      <dsp:spPr>
        <a:xfrm>
          <a:off x="5596502" y="303289"/>
          <a:ext cx="810661" cy="81066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24 – 36 Months</a:t>
          </a:r>
        </a:p>
      </dsp:txBody>
      <dsp:txXfrm>
        <a:off x="5715221" y="422008"/>
        <a:ext cx="573223" cy="573223"/>
      </dsp:txXfrm>
    </dsp:sp>
    <dsp:sp modelId="{A5522F8B-1114-46F7-AFC6-0009B67BB1C1}">
      <dsp:nvSpPr>
        <dsp:cNvPr id="0" name=""/>
        <dsp:cNvSpPr/>
      </dsp:nvSpPr>
      <dsp:spPr>
        <a:xfrm>
          <a:off x="8161605" y="0"/>
          <a:ext cx="1621323" cy="1417241"/>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marL="0" lvl="0" indent="0" algn="ctr" defTabSz="400050">
            <a:lnSpc>
              <a:spcPct val="90000"/>
            </a:lnSpc>
            <a:spcBef>
              <a:spcPct val="0"/>
            </a:spcBef>
            <a:spcAft>
              <a:spcPct val="35000"/>
            </a:spcAft>
            <a:buNone/>
          </a:pPr>
          <a:r>
            <a:rPr lang="en-US" sz="900" kern="1200" dirty="0"/>
            <a:t>Construction</a:t>
          </a:r>
        </a:p>
      </dsp:txBody>
      <dsp:txXfrm>
        <a:off x="8566936" y="212586"/>
        <a:ext cx="790395" cy="992069"/>
      </dsp:txXfrm>
    </dsp:sp>
    <dsp:sp modelId="{35A6FA89-241B-4B87-B254-048E233D9915}">
      <dsp:nvSpPr>
        <dsp:cNvPr id="0" name=""/>
        <dsp:cNvSpPr/>
      </dsp:nvSpPr>
      <dsp:spPr>
        <a:xfrm>
          <a:off x="7756275" y="303289"/>
          <a:ext cx="810661" cy="81066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24 – 36 Months</a:t>
          </a:r>
        </a:p>
      </dsp:txBody>
      <dsp:txXfrm>
        <a:off x="7874994" y="422008"/>
        <a:ext cx="573223" cy="57322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E91354-0350-4412-AD33-8CFB3D116D96}" type="datetimeFigureOut">
              <a:rPr lang="en-US" smtClean="0"/>
              <a:t>4/24/2017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6F2E41-67BD-4528-90A6-F18392257412}" type="slidenum">
              <a:rPr lang="en-US" smtClean="0"/>
              <a:t>‹#›</a:t>
            </a:fld>
            <a:endParaRPr lang="en-US"/>
          </a:p>
        </p:txBody>
      </p:sp>
    </p:spTree>
    <p:extLst>
      <p:ext uri="{BB962C8B-B14F-4D97-AF65-F5344CB8AC3E}">
        <p14:creationId xmlns:p14="http://schemas.microsoft.com/office/powerpoint/2010/main" val="2896059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p>
            <a:fld id="{94AD9832-28FF-4334-A791-27553549083D}" type="slidenum">
              <a:rPr lang="en-US" smtClean="0"/>
              <a:pPr/>
              <a:t>1</a:t>
            </a:fld>
            <a:endParaRPr lang="en-US"/>
          </a:p>
        </p:txBody>
      </p:sp>
      <p:sp>
        <p:nvSpPr>
          <p:cNvPr id="16386" name="Rectangle 2"/>
          <p:cNvSpPr>
            <a:spLocks noGrp="1" noRot="1" noChangeAspect="1" noChangeArrowheads="1" noTextEdit="1"/>
          </p:cNvSpPr>
          <p:nvPr>
            <p:ph type="sldImg"/>
          </p:nvPr>
        </p:nvSpPr>
        <p:spPr>
          <a:xfrm>
            <a:off x="1033463" y="1049338"/>
            <a:ext cx="4945062" cy="2782887"/>
          </a:xfrm>
          <a:ln/>
        </p:spPr>
      </p:sp>
      <p:sp>
        <p:nvSpPr>
          <p:cNvPr id="16387" name="Rectangle 3"/>
          <p:cNvSpPr>
            <a:spLocks noGrp="1" noChangeArrowheads="1"/>
          </p:cNvSpPr>
          <p:nvPr>
            <p:ph type="body" idx="1"/>
          </p:nvPr>
        </p:nvSpPr>
        <p:spPr>
          <a:xfrm>
            <a:off x="932475" y="4416112"/>
            <a:ext cx="5145454" cy="4180819"/>
          </a:xfrm>
          <a:noFill/>
          <a:ln/>
        </p:spPr>
        <p:txBody>
          <a:bodyPr lIns="93653" tIns="46828" rIns="93653" bIns="46828"/>
          <a:lstStyle/>
          <a:p>
            <a:pPr eaLnBrk="1" hangingPunct="1"/>
            <a:endParaRPr lang="en-US"/>
          </a:p>
        </p:txBody>
      </p:sp>
    </p:spTree>
    <p:extLst>
      <p:ext uri="{BB962C8B-B14F-4D97-AF65-F5344CB8AC3E}">
        <p14:creationId xmlns:p14="http://schemas.microsoft.com/office/powerpoint/2010/main" val="505017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a:p>
            <a:r>
              <a:rPr lang="en-US" dirty="0"/>
              <a:t>NG = Natural gas - Gas Turbines and Combined Cycle</a:t>
            </a:r>
          </a:p>
        </p:txBody>
      </p:sp>
      <p:sp>
        <p:nvSpPr>
          <p:cNvPr id="4" name="Slide Number Placeholder 3"/>
          <p:cNvSpPr>
            <a:spLocks noGrp="1"/>
          </p:cNvSpPr>
          <p:nvPr>
            <p:ph type="sldNum" sz="quarter" idx="10"/>
          </p:nvPr>
        </p:nvSpPr>
        <p:spPr/>
        <p:txBody>
          <a:bodyPr/>
          <a:lstStyle/>
          <a:p>
            <a:pPr>
              <a:defRPr/>
            </a:pPr>
            <a:fld id="{B1443121-BEFB-47EC-93E5-38C30D832688}" type="slidenum">
              <a:rPr lang="en-US" smtClean="0">
                <a:solidFill>
                  <a:prstClr val="black"/>
                </a:solidFill>
              </a:rPr>
              <a:pPr>
                <a:defRPr/>
              </a:pPr>
              <a:t>11</a:t>
            </a:fld>
            <a:endParaRPr lang="en-US" dirty="0">
              <a:solidFill>
                <a:prstClr val="black"/>
              </a:solidFill>
            </a:endParaRPr>
          </a:p>
        </p:txBody>
      </p:sp>
    </p:spTree>
    <p:extLst>
      <p:ext uri="{BB962C8B-B14F-4D97-AF65-F5344CB8AC3E}">
        <p14:creationId xmlns:p14="http://schemas.microsoft.com/office/powerpoint/2010/main" val="2846855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a:p>
            <a:r>
              <a:rPr lang="en-US" dirty="0"/>
              <a:t>NG = Natural gas - Gas Turbines and Combined Cycle</a:t>
            </a:r>
          </a:p>
        </p:txBody>
      </p:sp>
      <p:sp>
        <p:nvSpPr>
          <p:cNvPr id="4" name="Slide Number Placeholder 3"/>
          <p:cNvSpPr>
            <a:spLocks noGrp="1"/>
          </p:cNvSpPr>
          <p:nvPr>
            <p:ph type="sldNum" sz="quarter" idx="10"/>
          </p:nvPr>
        </p:nvSpPr>
        <p:spPr/>
        <p:txBody>
          <a:bodyPr/>
          <a:lstStyle/>
          <a:p>
            <a:pPr>
              <a:defRPr/>
            </a:pPr>
            <a:fld id="{B1443121-BEFB-47EC-93E5-38C30D832688}" type="slidenum">
              <a:rPr lang="en-US" smtClean="0">
                <a:solidFill>
                  <a:prstClr val="black"/>
                </a:solidFill>
              </a:rPr>
              <a:pPr>
                <a:defRPr/>
              </a:pPr>
              <a:t>12</a:t>
            </a:fld>
            <a:endParaRPr lang="en-US" dirty="0">
              <a:solidFill>
                <a:prstClr val="black"/>
              </a:solidFill>
            </a:endParaRPr>
          </a:p>
        </p:txBody>
      </p:sp>
    </p:spTree>
    <p:extLst>
      <p:ext uri="{BB962C8B-B14F-4D97-AF65-F5344CB8AC3E}">
        <p14:creationId xmlns:p14="http://schemas.microsoft.com/office/powerpoint/2010/main" val="3014581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txBox="1">
            <a:spLocks noGrp="1" noChangeArrowheads="1"/>
          </p:cNvSpPr>
          <p:nvPr/>
        </p:nvSpPr>
        <p:spPr bwMode="auto">
          <a:xfrm>
            <a:off x="3970635" y="8829020"/>
            <a:ext cx="3038161" cy="465781"/>
          </a:xfrm>
          <a:prstGeom prst="rect">
            <a:avLst/>
          </a:prstGeom>
          <a:noFill/>
          <a:ln w="9525">
            <a:noFill/>
            <a:miter lim="800000"/>
            <a:headEnd/>
            <a:tailEnd/>
          </a:ln>
        </p:spPr>
        <p:txBody>
          <a:bodyPr lIns="94028" tIns="47014" rIns="94028" bIns="47014" anchor="b"/>
          <a:lstStyle/>
          <a:p>
            <a:pPr algn="r" defTabSz="940485"/>
            <a:fld id="{5B207B22-EC3F-4229-8E3A-CD034FB4B0B9}" type="slidenum">
              <a:rPr lang="en-US"/>
              <a:pPr algn="r" defTabSz="940485"/>
              <a:t>13</a:t>
            </a:fld>
            <a:endParaRPr lang="en-US" dirty="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p:spPr>
        <p:txBody>
          <a:bodyPr/>
          <a:lstStyle/>
          <a:p>
            <a:pPr defTabSz="914266">
              <a:defRPr/>
            </a:pPr>
            <a:endParaRPr lang="en-US" dirty="0"/>
          </a:p>
        </p:txBody>
      </p:sp>
    </p:spTree>
    <p:extLst>
      <p:ext uri="{BB962C8B-B14F-4D97-AF65-F5344CB8AC3E}">
        <p14:creationId xmlns:p14="http://schemas.microsoft.com/office/powerpoint/2010/main" val="67857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dirty="0"/>
              <a:t>NG = Natural gas - Gas Turbines and Combined Cycle</a:t>
            </a:r>
          </a:p>
        </p:txBody>
      </p:sp>
      <p:sp>
        <p:nvSpPr>
          <p:cNvPr id="4" name="Slide Number Placeholder 3"/>
          <p:cNvSpPr>
            <a:spLocks noGrp="1"/>
          </p:cNvSpPr>
          <p:nvPr>
            <p:ph type="sldNum" sz="quarter" idx="10"/>
          </p:nvPr>
        </p:nvSpPr>
        <p:spPr/>
        <p:txBody>
          <a:bodyPr/>
          <a:lstStyle/>
          <a:p>
            <a:pPr>
              <a:defRPr/>
            </a:pPr>
            <a:fld id="{B1443121-BEFB-47EC-93E5-38C30D832688}" type="slidenum">
              <a:rPr lang="en-US" smtClean="0">
                <a:solidFill>
                  <a:prstClr val="black"/>
                </a:solidFill>
              </a:rPr>
              <a:pPr>
                <a:defRPr/>
              </a:pPr>
              <a:t>14</a:t>
            </a:fld>
            <a:endParaRPr lang="en-US" dirty="0">
              <a:solidFill>
                <a:prstClr val="black"/>
              </a:solidFill>
            </a:endParaRPr>
          </a:p>
        </p:txBody>
      </p:sp>
    </p:spTree>
    <p:extLst>
      <p:ext uri="{BB962C8B-B14F-4D97-AF65-F5344CB8AC3E}">
        <p14:creationId xmlns:p14="http://schemas.microsoft.com/office/powerpoint/2010/main" val="3718374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a:p>
            <a:r>
              <a:rPr lang="en-US" dirty="0"/>
              <a:t>NG = Natural gas - Gas Turbines and Combined Cycle</a:t>
            </a:r>
          </a:p>
        </p:txBody>
      </p:sp>
      <p:sp>
        <p:nvSpPr>
          <p:cNvPr id="4" name="Slide Number Placeholder 3"/>
          <p:cNvSpPr>
            <a:spLocks noGrp="1"/>
          </p:cNvSpPr>
          <p:nvPr>
            <p:ph type="sldNum" sz="quarter" idx="10"/>
          </p:nvPr>
        </p:nvSpPr>
        <p:spPr/>
        <p:txBody>
          <a:bodyPr/>
          <a:lstStyle/>
          <a:p>
            <a:pPr>
              <a:defRPr/>
            </a:pPr>
            <a:fld id="{B1443121-BEFB-47EC-93E5-38C30D832688}" type="slidenum">
              <a:rPr lang="en-US" smtClean="0">
                <a:solidFill>
                  <a:prstClr val="black"/>
                </a:solidFill>
              </a:rPr>
              <a:pPr>
                <a:defRPr/>
              </a:pPr>
              <a:t>15</a:t>
            </a:fld>
            <a:endParaRPr lang="en-US" dirty="0">
              <a:solidFill>
                <a:prstClr val="black"/>
              </a:solidFill>
            </a:endParaRPr>
          </a:p>
        </p:txBody>
      </p:sp>
    </p:spTree>
    <p:extLst>
      <p:ext uri="{BB962C8B-B14F-4D97-AF65-F5344CB8AC3E}">
        <p14:creationId xmlns:p14="http://schemas.microsoft.com/office/powerpoint/2010/main" val="1003531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txBox="1">
            <a:spLocks noGrp="1" noChangeArrowheads="1"/>
          </p:cNvSpPr>
          <p:nvPr/>
        </p:nvSpPr>
        <p:spPr bwMode="auto">
          <a:xfrm>
            <a:off x="3970635" y="8829020"/>
            <a:ext cx="3038161" cy="465781"/>
          </a:xfrm>
          <a:prstGeom prst="rect">
            <a:avLst/>
          </a:prstGeom>
          <a:noFill/>
          <a:ln w="9525">
            <a:noFill/>
            <a:miter lim="800000"/>
            <a:headEnd/>
            <a:tailEnd/>
          </a:ln>
        </p:spPr>
        <p:txBody>
          <a:bodyPr lIns="94028" tIns="47014" rIns="94028" bIns="47014" anchor="b"/>
          <a:lstStyle/>
          <a:p>
            <a:pPr algn="r" defTabSz="940485"/>
            <a:fld id="{5B207B22-EC3F-4229-8E3A-CD034FB4B0B9}" type="slidenum">
              <a:rPr lang="en-US"/>
              <a:pPr algn="r" defTabSz="940485"/>
              <a:t>16</a:t>
            </a:fld>
            <a:endParaRPr lang="en-US" dirty="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p:spPr>
        <p:txBody>
          <a:bodyPr/>
          <a:lstStyle/>
          <a:p>
            <a:pPr defTabSz="914266">
              <a:defRPr/>
            </a:pPr>
            <a:endParaRPr lang="en-US" dirty="0"/>
          </a:p>
        </p:txBody>
      </p:sp>
    </p:spTree>
    <p:extLst>
      <p:ext uri="{BB962C8B-B14F-4D97-AF65-F5344CB8AC3E}">
        <p14:creationId xmlns:p14="http://schemas.microsoft.com/office/powerpoint/2010/main" val="877389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txBox="1">
            <a:spLocks noGrp="1" noChangeArrowheads="1"/>
          </p:cNvSpPr>
          <p:nvPr/>
        </p:nvSpPr>
        <p:spPr bwMode="auto">
          <a:xfrm>
            <a:off x="3970635" y="8829020"/>
            <a:ext cx="3038161" cy="465781"/>
          </a:xfrm>
          <a:prstGeom prst="rect">
            <a:avLst/>
          </a:prstGeom>
          <a:noFill/>
          <a:ln w="9525">
            <a:noFill/>
            <a:miter lim="800000"/>
            <a:headEnd/>
            <a:tailEnd/>
          </a:ln>
        </p:spPr>
        <p:txBody>
          <a:bodyPr lIns="94028" tIns="47014" rIns="94028" bIns="47014" anchor="b"/>
          <a:lstStyle/>
          <a:p>
            <a:pPr algn="r" defTabSz="940485"/>
            <a:fld id="{5B207B22-EC3F-4229-8E3A-CD034FB4B0B9}" type="slidenum">
              <a:rPr lang="en-US"/>
              <a:pPr algn="r" defTabSz="940485"/>
              <a:t>17</a:t>
            </a:fld>
            <a:endParaRPr lang="en-US" dirty="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p:spPr>
        <p:txBody>
          <a:bodyPr/>
          <a:lstStyle/>
          <a:p>
            <a:pPr defTabSz="914266">
              <a:defRPr/>
            </a:pPr>
            <a:endParaRPr lang="en-US" dirty="0"/>
          </a:p>
        </p:txBody>
      </p:sp>
    </p:spTree>
    <p:extLst>
      <p:ext uri="{BB962C8B-B14F-4D97-AF65-F5344CB8AC3E}">
        <p14:creationId xmlns:p14="http://schemas.microsoft.com/office/powerpoint/2010/main" val="1410769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76BD2598-5474-4713-B19B-8C2EF3302986}" type="slidenum">
              <a:rPr lang="en-US" smtClean="0">
                <a:solidFill>
                  <a:prstClr val="black"/>
                </a:solidFill>
              </a:rPr>
              <a:pPr/>
              <a:t>18</a:t>
            </a:fld>
            <a:endParaRPr lang="en-US">
              <a:solidFill>
                <a:prstClr val="black"/>
              </a:solidFill>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252909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txBox="1">
            <a:spLocks noGrp="1" noChangeArrowheads="1"/>
          </p:cNvSpPr>
          <p:nvPr/>
        </p:nvSpPr>
        <p:spPr bwMode="auto">
          <a:xfrm>
            <a:off x="3970635" y="8829020"/>
            <a:ext cx="3038161" cy="465781"/>
          </a:xfrm>
          <a:prstGeom prst="rect">
            <a:avLst/>
          </a:prstGeom>
          <a:noFill/>
          <a:ln w="9525">
            <a:noFill/>
            <a:miter lim="800000"/>
            <a:headEnd/>
            <a:tailEnd/>
          </a:ln>
        </p:spPr>
        <p:txBody>
          <a:bodyPr lIns="94028" tIns="47014" rIns="94028" bIns="47014" anchor="b"/>
          <a:lstStyle/>
          <a:p>
            <a:pPr algn="r" defTabSz="940485"/>
            <a:fld id="{5B207B22-EC3F-4229-8E3A-CD034FB4B0B9}" type="slidenum">
              <a:rPr lang="en-US"/>
              <a:pPr algn="r" defTabSz="940485"/>
              <a:t>20</a:t>
            </a:fld>
            <a:endParaRPr lang="en-US" dirty="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p:spPr>
        <p:txBody>
          <a:bodyPr/>
          <a:lstStyle/>
          <a:p>
            <a:pPr defTabSz="914266">
              <a:defRPr/>
            </a:pPr>
            <a:endParaRPr lang="en-US" dirty="0"/>
          </a:p>
        </p:txBody>
      </p:sp>
    </p:spTree>
    <p:extLst>
      <p:ext uri="{BB962C8B-B14F-4D97-AF65-F5344CB8AC3E}">
        <p14:creationId xmlns:p14="http://schemas.microsoft.com/office/powerpoint/2010/main" val="2767560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txBox="1">
            <a:spLocks noGrp="1" noChangeArrowheads="1"/>
          </p:cNvSpPr>
          <p:nvPr/>
        </p:nvSpPr>
        <p:spPr bwMode="auto">
          <a:xfrm>
            <a:off x="3970635" y="8829020"/>
            <a:ext cx="3038161" cy="465781"/>
          </a:xfrm>
          <a:prstGeom prst="rect">
            <a:avLst/>
          </a:prstGeom>
          <a:noFill/>
          <a:ln w="9525">
            <a:noFill/>
            <a:miter lim="800000"/>
            <a:headEnd/>
            <a:tailEnd/>
          </a:ln>
        </p:spPr>
        <p:txBody>
          <a:bodyPr lIns="94028" tIns="47014" rIns="94028" bIns="47014" anchor="b"/>
          <a:lstStyle/>
          <a:p>
            <a:pPr algn="r" defTabSz="940485"/>
            <a:fld id="{5B207B22-EC3F-4229-8E3A-CD034FB4B0B9}" type="slidenum">
              <a:rPr lang="en-US"/>
              <a:pPr algn="r" defTabSz="940485"/>
              <a:t>21</a:t>
            </a:fld>
            <a:endParaRPr lang="en-US" dirty="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p:spPr>
        <p:txBody>
          <a:bodyPr/>
          <a:lstStyle/>
          <a:p>
            <a:pPr defTabSz="914266">
              <a:defRPr/>
            </a:pPr>
            <a:endParaRPr lang="en-US" dirty="0"/>
          </a:p>
        </p:txBody>
      </p:sp>
    </p:spTree>
    <p:extLst>
      <p:ext uri="{BB962C8B-B14F-4D97-AF65-F5344CB8AC3E}">
        <p14:creationId xmlns:p14="http://schemas.microsoft.com/office/powerpoint/2010/main" val="4008054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76BD2598-5474-4713-B19B-8C2EF3302986}" type="slidenum">
              <a:rPr lang="en-US" smtClean="0"/>
              <a:pPr/>
              <a:t>3</a:t>
            </a:fld>
            <a:endParaRPr 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200854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txBox="1">
            <a:spLocks noGrp="1" noChangeArrowheads="1"/>
          </p:cNvSpPr>
          <p:nvPr/>
        </p:nvSpPr>
        <p:spPr bwMode="auto">
          <a:xfrm>
            <a:off x="3970635" y="8829020"/>
            <a:ext cx="3038161" cy="465781"/>
          </a:xfrm>
          <a:prstGeom prst="rect">
            <a:avLst/>
          </a:prstGeom>
          <a:noFill/>
          <a:ln w="9525">
            <a:noFill/>
            <a:miter lim="800000"/>
            <a:headEnd/>
            <a:tailEnd/>
          </a:ln>
        </p:spPr>
        <p:txBody>
          <a:bodyPr lIns="94028" tIns="47014" rIns="94028" bIns="47014" anchor="b"/>
          <a:lstStyle/>
          <a:p>
            <a:pPr algn="r" defTabSz="940485"/>
            <a:fld id="{5B207B22-EC3F-4229-8E3A-CD034FB4B0B9}" type="slidenum">
              <a:rPr lang="en-US"/>
              <a:pPr algn="r" defTabSz="940485"/>
              <a:t>22</a:t>
            </a:fld>
            <a:endParaRPr lang="en-US" dirty="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p:spPr>
        <p:txBody>
          <a:bodyPr/>
          <a:lstStyle/>
          <a:p>
            <a:pPr defTabSz="914266">
              <a:defRPr/>
            </a:pPr>
            <a:endParaRPr lang="en-US" dirty="0"/>
          </a:p>
        </p:txBody>
      </p:sp>
    </p:spTree>
    <p:extLst>
      <p:ext uri="{BB962C8B-B14F-4D97-AF65-F5344CB8AC3E}">
        <p14:creationId xmlns:p14="http://schemas.microsoft.com/office/powerpoint/2010/main" val="2691284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a:p>
            <a:r>
              <a:rPr lang="en-US" dirty="0"/>
              <a:t>NG = Natural gas - Gas Turbines and Combined Cycle</a:t>
            </a:r>
          </a:p>
        </p:txBody>
      </p:sp>
      <p:sp>
        <p:nvSpPr>
          <p:cNvPr id="4" name="Slide Number Placeholder 3"/>
          <p:cNvSpPr>
            <a:spLocks noGrp="1"/>
          </p:cNvSpPr>
          <p:nvPr>
            <p:ph type="sldNum" sz="quarter" idx="10"/>
          </p:nvPr>
        </p:nvSpPr>
        <p:spPr/>
        <p:txBody>
          <a:bodyPr/>
          <a:lstStyle/>
          <a:p>
            <a:pPr>
              <a:defRPr/>
            </a:pPr>
            <a:fld id="{B1443121-BEFB-47EC-93E5-38C30D832688}" type="slidenum">
              <a:rPr lang="en-US" smtClean="0">
                <a:solidFill>
                  <a:prstClr val="black"/>
                </a:solidFill>
              </a:rPr>
              <a:pPr>
                <a:defRPr/>
              </a:pPr>
              <a:t>23</a:t>
            </a:fld>
            <a:endParaRPr lang="en-US" dirty="0">
              <a:solidFill>
                <a:prstClr val="black"/>
              </a:solidFill>
            </a:endParaRPr>
          </a:p>
        </p:txBody>
      </p:sp>
    </p:spTree>
    <p:extLst>
      <p:ext uri="{BB962C8B-B14F-4D97-AF65-F5344CB8AC3E}">
        <p14:creationId xmlns:p14="http://schemas.microsoft.com/office/powerpoint/2010/main" val="41422539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txBox="1">
            <a:spLocks noGrp="1" noChangeArrowheads="1"/>
          </p:cNvSpPr>
          <p:nvPr/>
        </p:nvSpPr>
        <p:spPr bwMode="auto">
          <a:xfrm>
            <a:off x="3970635" y="8829020"/>
            <a:ext cx="3038161" cy="465781"/>
          </a:xfrm>
          <a:prstGeom prst="rect">
            <a:avLst/>
          </a:prstGeom>
          <a:noFill/>
          <a:ln w="9525">
            <a:noFill/>
            <a:miter lim="800000"/>
            <a:headEnd/>
            <a:tailEnd/>
          </a:ln>
        </p:spPr>
        <p:txBody>
          <a:bodyPr lIns="94028" tIns="47014" rIns="94028" bIns="47014" anchor="b"/>
          <a:lstStyle/>
          <a:p>
            <a:pPr algn="r" defTabSz="940485"/>
            <a:fld id="{5B207B22-EC3F-4229-8E3A-CD034FB4B0B9}" type="slidenum">
              <a:rPr lang="en-US"/>
              <a:pPr algn="r" defTabSz="940485"/>
              <a:t>24</a:t>
            </a:fld>
            <a:endParaRPr lang="en-US" dirty="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p:spPr>
        <p:txBody>
          <a:bodyPr/>
          <a:lstStyle/>
          <a:p>
            <a:pPr defTabSz="914266">
              <a:defRPr/>
            </a:pPr>
            <a:endParaRPr lang="en-US" dirty="0"/>
          </a:p>
        </p:txBody>
      </p:sp>
    </p:spTree>
    <p:extLst>
      <p:ext uri="{BB962C8B-B14F-4D97-AF65-F5344CB8AC3E}">
        <p14:creationId xmlns:p14="http://schemas.microsoft.com/office/powerpoint/2010/main" val="1796157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txBox="1">
            <a:spLocks noGrp="1" noChangeArrowheads="1"/>
          </p:cNvSpPr>
          <p:nvPr/>
        </p:nvSpPr>
        <p:spPr bwMode="auto">
          <a:xfrm>
            <a:off x="3970635" y="8829020"/>
            <a:ext cx="3038161" cy="465781"/>
          </a:xfrm>
          <a:prstGeom prst="rect">
            <a:avLst/>
          </a:prstGeom>
          <a:noFill/>
          <a:ln w="9525">
            <a:noFill/>
            <a:miter lim="800000"/>
            <a:headEnd/>
            <a:tailEnd/>
          </a:ln>
        </p:spPr>
        <p:txBody>
          <a:bodyPr lIns="94028" tIns="47014" rIns="94028" bIns="47014" anchor="b"/>
          <a:lstStyle/>
          <a:p>
            <a:pPr algn="r" defTabSz="940485"/>
            <a:fld id="{5B207B22-EC3F-4229-8E3A-CD034FB4B0B9}" type="slidenum">
              <a:rPr lang="en-US"/>
              <a:pPr algn="r" defTabSz="940485"/>
              <a:t>25</a:t>
            </a:fld>
            <a:endParaRPr lang="en-US" dirty="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p:spPr>
        <p:txBody>
          <a:bodyPr/>
          <a:lstStyle/>
          <a:p>
            <a:pPr defTabSz="914266">
              <a:defRPr/>
            </a:pPr>
            <a:endParaRPr lang="en-US" dirty="0"/>
          </a:p>
        </p:txBody>
      </p:sp>
    </p:spTree>
    <p:extLst>
      <p:ext uri="{BB962C8B-B14F-4D97-AF65-F5344CB8AC3E}">
        <p14:creationId xmlns:p14="http://schemas.microsoft.com/office/powerpoint/2010/main" val="5052644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76BD2598-5474-4713-B19B-8C2EF3302986}" type="slidenum">
              <a:rPr lang="en-US" smtClean="0">
                <a:solidFill>
                  <a:prstClr val="black"/>
                </a:solidFill>
              </a:rPr>
              <a:pPr/>
              <a:t>26</a:t>
            </a:fld>
            <a:endParaRPr lang="en-US">
              <a:solidFill>
                <a:prstClr val="black"/>
              </a:solidFill>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107199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a:p>
            <a:r>
              <a:rPr lang="en-US" dirty="0"/>
              <a:t>NG = Natural gas - Gas Turbines and Combined Cycle</a:t>
            </a:r>
          </a:p>
        </p:txBody>
      </p:sp>
      <p:sp>
        <p:nvSpPr>
          <p:cNvPr id="4" name="Slide Number Placeholder 3"/>
          <p:cNvSpPr>
            <a:spLocks noGrp="1"/>
          </p:cNvSpPr>
          <p:nvPr>
            <p:ph type="sldNum" sz="quarter" idx="10"/>
          </p:nvPr>
        </p:nvSpPr>
        <p:spPr/>
        <p:txBody>
          <a:bodyPr/>
          <a:lstStyle/>
          <a:p>
            <a:pPr>
              <a:defRPr/>
            </a:pPr>
            <a:fld id="{B1443121-BEFB-47EC-93E5-38C30D832688}" type="slidenum">
              <a:rPr lang="en-US" smtClean="0">
                <a:solidFill>
                  <a:prstClr val="black"/>
                </a:solidFill>
              </a:rPr>
              <a:pPr>
                <a:defRPr/>
              </a:pPr>
              <a:t>27</a:t>
            </a:fld>
            <a:endParaRPr lang="en-US" dirty="0">
              <a:solidFill>
                <a:prstClr val="black"/>
              </a:solidFill>
            </a:endParaRPr>
          </a:p>
        </p:txBody>
      </p:sp>
    </p:spTree>
    <p:extLst>
      <p:ext uri="{BB962C8B-B14F-4D97-AF65-F5344CB8AC3E}">
        <p14:creationId xmlns:p14="http://schemas.microsoft.com/office/powerpoint/2010/main" val="30741289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txBox="1">
            <a:spLocks noGrp="1" noChangeArrowheads="1"/>
          </p:cNvSpPr>
          <p:nvPr/>
        </p:nvSpPr>
        <p:spPr bwMode="auto">
          <a:xfrm>
            <a:off x="3970635" y="8829020"/>
            <a:ext cx="3038161" cy="465781"/>
          </a:xfrm>
          <a:prstGeom prst="rect">
            <a:avLst/>
          </a:prstGeom>
          <a:noFill/>
          <a:ln w="9525">
            <a:noFill/>
            <a:miter lim="800000"/>
            <a:headEnd/>
            <a:tailEnd/>
          </a:ln>
        </p:spPr>
        <p:txBody>
          <a:bodyPr lIns="94028" tIns="47014" rIns="94028" bIns="47014" anchor="b"/>
          <a:lstStyle/>
          <a:p>
            <a:pPr algn="r" defTabSz="940485"/>
            <a:fld id="{5B207B22-EC3F-4229-8E3A-CD034FB4B0B9}" type="slidenum">
              <a:rPr lang="en-US"/>
              <a:pPr algn="r" defTabSz="940485"/>
              <a:t>28</a:t>
            </a:fld>
            <a:endParaRPr lang="en-US" dirty="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p:spPr>
        <p:txBody>
          <a:bodyPr/>
          <a:lstStyle/>
          <a:p>
            <a:pPr defTabSz="914266">
              <a:defRPr/>
            </a:pPr>
            <a:endParaRPr lang="en-US" dirty="0"/>
          </a:p>
        </p:txBody>
      </p:sp>
    </p:spTree>
    <p:extLst>
      <p:ext uri="{BB962C8B-B14F-4D97-AF65-F5344CB8AC3E}">
        <p14:creationId xmlns:p14="http://schemas.microsoft.com/office/powerpoint/2010/main" val="9386921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txBox="1">
            <a:spLocks noGrp="1" noChangeArrowheads="1"/>
          </p:cNvSpPr>
          <p:nvPr/>
        </p:nvSpPr>
        <p:spPr bwMode="auto">
          <a:xfrm>
            <a:off x="3970635" y="8829020"/>
            <a:ext cx="3038161" cy="465781"/>
          </a:xfrm>
          <a:prstGeom prst="rect">
            <a:avLst/>
          </a:prstGeom>
          <a:noFill/>
          <a:ln w="9525">
            <a:noFill/>
            <a:miter lim="800000"/>
            <a:headEnd/>
            <a:tailEnd/>
          </a:ln>
        </p:spPr>
        <p:txBody>
          <a:bodyPr lIns="94028" tIns="47014" rIns="94028" bIns="47014" anchor="b"/>
          <a:lstStyle/>
          <a:p>
            <a:pPr algn="r" defTabSz="940485"/>
            <a:fld id="{5B207B22-EC3F-4229-8E3A-CD034FB4B0B9}" type="slidenum">
              <a:rPr lang="en-US"/>
              <a:pPr algn="r" defTabSz="940485"/>
              <a:t>29</a:t>
            </a:fld>
            <a:endParaRPr lang="en-US" dirty="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p:spPr>
        <p:txBody>
          <a:bodyPr/>
          <a:lstStyle/>
          <a:p>
            <a:pPr defTabSz="914266">
              <a:defRPr/>
            </a:pPr>
            <a:endParaRPr lang="en-US" dirty="0"/>
          </a:p>
        </p:txBody>
      </p:sp>
    </p:spTree>
    <p:extLst>
      <p:ext uri="{BB962C8B-B14F-4D97-AF65-F5344CB8AC3E}">
        <p14:creationId xmlns:p14="http://schemas.microsoft.com/office/powerpoint/2010/main" val="29252075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txBox="1">
            <a:spLocks noGrp="1" noChangeArrowheads="1"/>
          </p:cNvSpPr>
          <p:nvPr/>
        </p:nvSpPr>
        <p:spPr bwMode="auto">
          <a:xfrm>
            <a:off x="3970635" y="8829020"/>
            <a:ext cx="3038161" cy="465781"/>
          </a:xfrm>
          <a:prstGeom prst="rect">
            <a:avLst/>
          </a:prstGeom>
          <a:noFill/>
          <a:ln w="9525">
            <a:noFill/>
            <a:miter lim="800000"/>
            <a:headEnd/>
            <a:tailEnd/>
          </a:ln>
        </p:spPr>
        <p:txBody>
          <a:bodyPr lIns="94028" tIns="47014" rIns="94028" bIns="47014" anchor="b"/>
          <a:lstStyle/>
          <a:p>
            <a:pPr algn="r" defTabSz="940485"/>
            <a:fld id="{5B207B22-EC3F-4229-8E3A-CD034FB4B0B9}" type="slidenum">
              <a:rPr lang="en-US"/>
              <a:pPr algn="r" defTabSz="940485"/>
              <a:t>30</a:t>
            </a:fld>
            <a:endParaRPr lang="en-US" dirty="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p:spPr>
        <p:txBody>
          <a:bodyPr/>
          <a:lstStyle/>
          <a:p>
            <a:pPr defTabSz="914266">
              <a:defRPr/>
            </a:pPr>
            <a:endParaRPr lang="en-US" dirty="0"/>
          </a:p>
        </p:txBody>
      </p:sp>
    </p:spTree>
    <p:extLst>
      <p:ext uri="{BB962C8B-B14F-4D97-AF65-F5344CB8AC3E}">
        <p14:creationId xmlns:p14="http://schemas.microsoft.com/office/powerpoint/2010/main" val="40534151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txBox="1">
            <a:spLocks noGrp="1" noChangeArrowheads="1"/>
          </p:cNvSpPr>
          <p:nvPr/>
        </p:nvSpPr>
        <p:spPr bwMode="auto">
          <a:xfrm>
            <a:off x="3970635" y="8829020"/>
            <a:ext cx="3038161" cy="465781"/>
          </a:xfrm>
          <a:prstGeom prst="rect">
            <a:avLst/>
          </a:prstGeom>
          <a:noFill/>
          <a:ln w="9525">
            <a:noFill/>
            <a:miter lim="800000"/>
            <a:headEnd/>
            <a:tailEnd/>
          </a:ln>
        </p:spPr>
        <p:txBody>
          <a:bodyPr lIns="94028" tIns="47014" rIns="94028" bIns="47014" anchor="b"/>
          <a:lstStyle/>
          <a:p>
            <a:pPr algn="r" defTabSz="940485"/>
            <a:fld id="{5B207B22-EC3F-4229-8E3A-CD034FB4B0B9}" type="slidenum">
              <a:rPr lang="en-US"/>
              <a:pPr algn="r" defTabSz="940485"/>
              <a:t>31</a:t>
            </a:fld>
            <a:endParaRPr lang="en-US" dirty="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p:spPr>
        <p:txBody>
          <a:bodyPr/>
          <a:lstStyle/>
          <a:p>
            <a:pPr defTabSz="914266">
              <a:defRPr/>
            </a:pPr>
            <a:endParaRPr lang="en-US" dirty="0"/>
          </a:p>
        </p:txBody>
      </p:sp>
    </p:spTree>
    <p:extLst>
      <p:ext uri="{BB962C8B-B14F-4D97-AF65-F5344CB8AC3E}">
        <p14:creationId xmlns:p14="http://schemas.microsoft.com/office/powerpoint/2010/main" val="2766832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76BD2598-5474-4713-B19B-8C2EF3302986}" type="slidenum">
              <a:rPr lang="en-US" smtClean="0"/>
              <a:pPr/>
              <a:t>4</a:t>
            </a:fld>
            <a:endParaRPr 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4776713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76BD2598-5474-4713-B19B-8C2EF3302986}" type="slidenum">
              <a:rPr lang="en-US" smtClean="0">
                <a:solidFill>
                  <a:prstClr val="black"/>
                </a:solidFill>
              </a:rPr>
              <a:pPr/>
              <a:t>32</a:t>
            </a:fld>
            <a:endParaRPr lang="en-US">
              <a:solidFill>
                <a:prstClr val="black"/>
              </a:solidFill>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2113005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dirty="0"/>
              <a:t>NG = Natural gas - Gas Turbines and Combined Cycle</a:t>
            </a:r>
          </a:p>
        </p:txBody>
      </p:sp>
      <p:sp>
        <p:nvSpPr>
          <p:cNvPr id="4" name="Slide Number Placeholder 3"/>
          <p:cNvSpPr>
            <a:spLocks noGrp="1"/>
          </p:cNvSpPr>
          <p:nvPr>
            <p:ph type="sldNum" sz="quarter" idx="10"/>
          </p:nvPr>
        </p:nvSpPr>
        <p:spPr/>
        <p:txBody>
          <a:bodyPr/>
          <a:lstStyle/>
          <a:p>
            <a:pPr>
              <a:defRPr/>
            </a:pPr>
            <a:fld id="{B1443121-BEFB-47EC-93E5-38C30D832688}" type="slidenum">
              <a:rPr lang="en-US" smtClean="0">
                <a:solidFill>
                  <a:prstClr val="black"/>
                </a:solidFill>
              </a:rPr>
              <a:pPr>
                <a:defRPr/>
              </a:pPr>
              <a:t>33</a:t>
            </a:fld>
            <a:endParaRPr lang="en-US" dirty="0">
              <a:solidFill>
                <a:prstClr val="black"/>
              </a:solidFill>
            </a:endParaRPr>
          </a:p>
        </p:txBody>
      </p:sp>
    </p:spTree>
    <p:extLst>
      <p:ext uri="{BB962C8B-B14F-4D97-AF65-F5344CB8AC3E}">
        <p14:creationId xmlns:p14="http://schemas.microsoft.com/office/powerpoint/2010/main" val="2748916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76BD2598-5474-4713-B19B-8C2EF3302986}" type="slidenum">
              <a:rPr lang="en-US" smtClean="0"/>
              <a:pPr/>
              <a:t>5</a:t>
            </a:fld>
            <a:endParaRPr 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258460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76BD2598-5474-4713-B19B-8C2EF3302986}" type="slidenum">
              <a:rPr lang="en-US" smtClean="0"/>
              <a:pPr/>
              <a:t>6</a:t>
            </a:fld>
            <a:endParaRPr 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167882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76BD2598-5474-4713-B19B-8C2EF3302986}" type="slidenum">
              <a:rPr lang="en-US" smtClean="0"/>
              <a:pPr/>
              <a:t>7</a:t>
            </a:fld>
            <a:endParaRPr 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754986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76BD2598-5474-4713-B19B-8C2EF3302986}" type="slidenum">
              <a:rPr lang="en-US" smtClean="0"/>
              <a:pPr/>
              <a:t>8</a:t>
            </a:fld>
            <a:endParaRPr 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42817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76BD2598-5474-4713-B19B-8C2EF3302986}" type="slidenum">
              <a:rPr lang="en-US" smtClean="0"/>
              <a:pPr/>
              <a:t>9</a:t>
            </a:fld>
            <a:endParaRPr 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38873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a:t>
            </a:r>
            <a:r>
              <a:rPr lang="en-US" baseline="0" dirty="0"/>
              <a:t> direct contracting for charging energy or coincident siting with a specific generating resource and the ability to verify that that resource is providing 100% of the charging energy, there are many methods for estimating the source of charging energy for energy storage resources, all of which have their flaws and merits. Rather than select one method over the other, this presentation opts to defer Energy Storage assets into a broader ‘Other’ category.  </a:t>
            </a:r>
          </a:p>
          <a:p>
            <a:endParaRPr lang="en-US" baseline="0" dirty="0"/>
          </a:p>
          <a:p>
            <a:r>
              <a:rPr lang="en-US" baseline="0" dirty="0"/>
              <a:t>If the reader desires to perform this categorization, the author recommends using one of the following two methods: (1) Grid Generalization or (2) Marginal Resource Classification.  Under the ‘Grid Generalization’ method, one would determine the composition of the generating fleet in operation during each charging period and would assign the amount of energy stored during that period to each resource type on a percentage basis, with the annual total reflecting the summation of these assignments for each charging period across the year.  Under the Marginal Resource Classification method, one assumes that the energy storage resource represents the last increment of demand in each charging period, allowing the energy stored to be attributed to the marginal generating unit classification during the period, with the annual total reflecting the summation of these assignments across the year.  </a:t>
            </a:r>
            <a:endParaRPr lang="en-US" dirty="0"/>
          </a:p>
        </p:txBody>
      </p:sp>
      <p:sp>
        <p:nvSpPr>
          <p:cNvPr id="4" name="Slide Number Placeholder 3"/>
          <p:cNvSpPr>
            <a:spLocks noGrp="1"/>
          </p:cNvSpPr>
          <p:nvPr>
            <p:ph type="sldNum" sz="quarter" idx="10"/>
          </p:nvPr>
        </p:nvSpPr>
        <p:spPr/>
        <p:txBody>
          <a:bodyPr/>
          <a:lstStyle/>
          <a:p>
            <a:fld id="{116F2E41-67BD-4528-90A6-F18392257412}" type="slidenum">
              <a:rPr lang="en-US" smtClean="0"/>
              <a:t>10</a:t>
            </a:fld>
            <a:endParaRPr lang="en-US"/>
          </a:p>
        </p:txBody>
      </p:sp>
    </p:spTree>
    <p:extLst>
      <p:ext uri="{BB962C8B-B14F-4D97-AF65-F5344CB8AC3E}">
        <p14:creationId xmlns:p14="http://schemas.microsoft.com/office/powerpoint/2010/main" val="26943322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050" name="Picture 2" descr="http://africabriefing.org/wp-content/uploads/2015/06/powerline.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37" t="32856" r="36" b="18203"/>
          <a:stretch/>
        </p:blipFill>
        <p:spPr bwMode="auto">
          <a:xfrm>
            <a:off x="0" y="2293258"/>
            <a:ext cx="12192000" cy="4601028"/>
          </a:xfrm>
          <a:prstGeom prst="rect">
            <a:avLst/>
          </a:prstGeom>
          <a:noFill/>
          <a:effectLst>
            <a:innerShdw blurRad="1270000" dist="50800" dir="5400000">
              <a:prstClr val="black">
                <a:alpha val="98000"/>
              </a:prstClr>
            </a:innerShdw>
          </a:effectLst>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5650" y="6337699"/>
            <a:ext cx="1431208" cy="348387"/>
          </a:xfrm>
          <a:prstGeom prst="rect">
            <a:avLst/>
          </a:prstGeom>
          <a:effectLst>
            <a:outerShdw blurRad="63500" sx="102000" sy="102000" algn="ctr" rotWithShape="0">
              <a:prstClr val="black">
                <a:alpha val="40000"/>
              </a:prstClr>
            </a:outerShdw>
          </a:effectLst>
        </p:spPr>
      </p:pic>
      <p:sp>
        <p:nvSpPr>
          <p:cNvPr id="37" name="Title 1"/>
          <p:cNvSpPr>
            <a:spLocks noGrp="1"/>
          </p:cNvSpPr>
          <p:nvPr>
            <p:ph type="ctrTitle" hasCustomPrompt="1"/>
          </p:nvPr>
        </p:nvSpPr>
        <p:spPr>
          <a:xfrm>
            <a:off x="270628" y="285430"/>
            <a:ext cx="9033029" cy="919232"/>
          </a:xfrm>
        </p:spPr>
        <p:txBody>
          <a:bodyPr anchor="b"/>
          <a:lstStyle>
            <a:lvl1pPr algn="l">
              <a:defRPr sz="6000" b="1">
                <a:solidFill>
                  <a:srgbClr val="373838"/>
                </a:solidFill>
              </a:defRPr>
            </a:lvl1pPr>
          </a:lstStyle>
          <a:p>
            <a:r>
              <a:rPr lang="en-US" dirty="0"/>
              <a:t>Master Cover Title</a:t>
            </a:r>
          </a:p>
        </p:txBody>
      </p:sp>
      <p:sp>
        <p:nvSpPr>
          <p:cNvPr id="38" name="Subtitle 2"/>
          <p:cNvSpPr>
            <a:spLocks noGrp="1"/>
          </p:cNvSpPr>
          <p:nvPr>
            <p:ph type="subTitle" idx="1" hasCustomPrompt="1"/>
          </p:nvPr>
        </p:nvSpPr>
        <p:spPr>
          <a:xfrm>
            <a:off x="270628" y="1208302"/>
            <a:ext cx="9033029" cy="373510"/>
          </a:xfrm>
        </p:spPr>
        <p:txBody>
          <a:bodyPr>
            <a:noAutofit/>
          </a:bodyPr>
          <a:lstStyle>
            <a:lvl1pPr marL="0" indent="0" algn="l">
              <a:buNone/>
              <a:defRPr sz="3200" b="1">
                <a:solidFill>
                  <a:srgbClr val="98C9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Cover Subtitle</a:t>
            </a:r>
          </a:p>
        </p:txBody>
      </p:sp>
      <p:pic>
        <p:nvPicPr>
          <p:cNvPr id="39" name="Picture 3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14099" y="284249"/>
            <a:ext cx="2307273" cy="917977"/>
          </a:xfrm>
          <a:prstGeom prst="rect">
            <a:avLst/>
          </a:prstGeom>
        </p:spPr>
      </p:pic>
      <p:cxnSp>
        <p:nvCxnSpPr>
          <p:cNvPr id="17" name="Straight Connector 16"/>
          <p:cNvCxnSpPr/>
          <p:nvPr userDrawn="1"/>
        </p:nvCxnSpPr>
        <p:spPr>
          <a:xfrm>
            <a:off x="0" y="2239990"/>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44" name="Subtitle 2"/>
          <p:cNvSpPr txBox="1">
            <a:spLocks/>
          </p:cNvSpPr>
          <p:nvPr userDrawn="1"/>
        </p:nvSpPr>
        <p:spPr>
          <a:xfrm>
            <a:off x="270628" y="6319729"/>
            <a:ext cx="4869402" cy="4112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baseline="0" dirty="0">
                <a:solidFill>
                  <a:schemeClr val="bg1"/>
                </a:solidFill>
                <a:latin typeface="Garamond" panose="02020404030301010803" pitchFamily="18" charset="0"/>
              </a:rPr>
              <a:t>Solutions for Today </a:t>
            </a:r>
            <a:r>
              <a:rPr lang="en-US" sz="1800" b="1" i="0" kern="1200" dirty="0">
                <a:solidFill>
                  <a:schemeClr val="bg1"/>
                </a:solidFill>
                <a:effectLst/>
                <a:latin typeface="Garamond" panose="02020404030301010803" pitchFamily="18" charset="0"/>
                <a:ea typeface="+mn-ea"/>
                <a:cs typeface="+mn-cs"/>
              </a:rPr>
              <a:t>| </a:t>
            </a:r>
            <a:r>
              <a:rPr lang="en-US" sz="1800" b="1" i="0" baseline="0" dirty="0">
                <a:solidFill>
                  <a:schemeClr val="bg1"/>
                </a:solidFill>
                <a:latin typeface="Garamond" panose="02020404030301010803" pitchFamily="18" charset="0"/>
              </a:rPr>
              <a:t>Options for Tomorrow</a:t>
            </a:r>
          </a:p>
        </p:txBody>
      </p:sp>
    </p:spTree>
    <p:extLst>
      <p:ext uri="{BB962C8B-B14F-4D97-AF65-F5344CB8AC3E}">
        <p14:creationId xmlns:p14="http://schemas.microsoft.com/office/powerpoint/2010/main" val="4207212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052" name="Picture 4" descr="http://www.zastavki.com/pictures/2560x1600/2009/Nature_Forest_The_road_through_the_national_park_017408_.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26167" b="13833"/>
          <a:stretch/>
        </p:blipFill>
        <p:spPr bwMode="auto">
          <a:xfrm>
            <a:off x="0" y="2293258"/>
            <a:ext cx="12192000" cy="4601028"/>
          </a:xfrm>
          <a:prstGeom prst="rect">
            <a:avLst/>
          </a:prstGeom>
          <a:noFill/>
          <a:effectLst>
            <a:innerShdw blurRad="1270000">
              <a:prstClr val="black"/>
            </a:innerShdw>
          </a:effectLst>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5650" y="6337699"/>
            <a:ext cx="1431208" cy="348387"/>
          </a:xfrm>
          <a:prstGeom prst="rect">
            <a:avLst/>
          </a:prstGeom>
          <a:effectLst>
            <a:outerShdw blurRad="63500" sx="102000" sy="102000" algn="ctr" rotWithShape="0">
              <a:prstClr val="black">
                <a:alpha val="40000"/>
              </a:prstClr>
            </a:outerShdw>
          </a:effectLst>
        </p:spPr>
      </p:pic>
      <p:sp>
        <p:nvSpPr>
          <p:cNvPr id="37" name="Title 1"/>
          <p:cNvSpPr>
            <a:spLocks noGrp="1"/>
          </p:cNvSpPr>
          <p:nvPr>
            <p:ph type="ctrTitle" hasCustomPrompt="1"/>
          </p:nvPr>
        </p:nvSpPr>
        <p:spPr>
          <a:xfrm>
            <a:off x="270628" y="285430"/>
            <a:ext cx="9033029" cy="919232"/>
          </a:xfrm>
        </p:spPr>
        <p:txBody>
          <a:bodyPr anchor="b"/>
          <a:lstStyle>
            <a:lvl1pPr algn="l">
              <a:defRPr sz="6000" b="1">
                <a:solidFill>
                  <a:srgbClr val="373838"/>
                </a:solidFill>
              </a:defRPr>
            </a:lvl1pPr>
          </a:lstStyle>
          <a:p>
            <a:r>
              <a:rPr lang="en-US" dirty="0"/>
              <a:t>Master Cover Title</a:t>
            </a:r>
          </a:p>
        </p:txBody>
      </p:sp>
      <p:sp>
        <p:nvSpPr>
          <p:cNvPr id="38" name="Subtitle 2"/>
          <p:cNvSpPr>
            <a:spLocks noGrp="1"/>
          </p:cNvSpPr>
          <p:nvPr>
            <p:ph type="subTitle" idx="1" hasCustomPrompt="1"/>
          </p:nvPr>
        </p:nvSpPr>
        <p:spPr>
          <a:xfrm>
            <a:off x="270628" y="1208302"/>
            <a:ext cx="9033029" cy="373510"/>
          </a:xfrm>
        </p:spPr>
        <p:txBody>
          <a:bodyPr>
            <a:noAutofit/>
          </a:bodyPr>
          <a:lstStyle>
            <a:lvl1pPr marL="0" indent="0" algn="l">
              <a:buNone/>
              <a:defRPr sz="3200" b="1">
                <a:solidFill>
                  <a:srgbClr val="98C9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Cover Subtitle</a:t>
            </a:r>
          </a:p>
        </p:txBody>
      </p:sp>
      <p:pic>
        <p:nvPicPr>
          <p:cNvPr id="39" name="Picture 3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14099" y="284249"/>
            <a:ext cx="2307273" cy="917977"/>
          </a:xfrm>
          <a:prstGeom prst="rect">
            <a:avLst/>
          </a:prstGeom>
        </p:spPr>
      </p:pic>
      <p:cxnSp>
        <p:nvCxnSpPr>
          <p:cNvPr id="17" name="Straight Connector 16"/>
          <p:cNvCxnSpPr/>
          <p:nvPr userDrawn="1"/>
        </p:nvCxnSpPr>
        <p:spPr>
          <a:xfrm>
            <a:off x="0" y="2239990"/>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42" name="Subtitle 2"/>
          <p:cNvSpPr txBox="1">
            <a:spLocks/>
          </p:cNvSpPr>
          <p:nvPr userDrawn="1"/>
        </p:nvSpPr>
        <p:spPr>
          <a:xfrm>
            <a:off x="270628" y="6319729"/>
            <a:ext cx="4869402" cy="4112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baseline="0" dirty="0">
                <a:solidFill>
                  <a:schemeClr val="bg1"/>
                </a:solidFill>
                <a:latin typeface="Garamond" panose="02020404030301010803" pitchFamily="18" charset="0"/>
              </a:rPr>
              <a:t>Solutions for Today </a:t>
            </a:r>
            <a:r>
              <a:rPr lang="en-US" sz="1800" b="1" i="0" kern="1200" dirty="0">
                <a:solidFill>
                  <a:schemeClr val="bg1"/>
                </a:solidFill>
                <a:effectLst/>
                <a:latin typeface="Garamond" panose="02020404030301010803" pitchFamily="18" charset="0"/>
                <a:ea typeface="+mn-ea"/>
                <a:cs typeface="+mn-cs"/>
              </a:rPr>
              <a:t>| </a:t>
            </a:r>
            <a:r>
              <a:rPr lang="en-US" sz="1800" b="1" i="0" baseline="0" dirty="0">
                <a:solidFill>
                  <a:schemeClr val="bg1"/>
                </a:solidFill>
                <a:latin typeface="Garamond" panose="02020404030301010803" pitchFamily="18" charset="0"/>
              </a:rPr>
              <a:t>Options for Tomorrow</a:t>
            </a:r>
          </a:p>
        </p:txBody>
      </p:sp>
    </p:spTree>
    <p:extLst>
      <p:ext uri="{BB962C8B-B14F-4D97-AF65-F5344CB8AC3E}">
        <p14:creationId xmlns:p14="http://schemas.microsoft.com/office/powerpoint/2010/main" val="1860727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2" descr="http://rtv21.tv/web/wp-content/uploads/2015/04/pylon3.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39527" t="752" r="3726" b="2198"/>
          <a:stretch/>
        </p:blipFill>
        <p:spPr bwMode="auto">
          <a:xfrm flipH="1">
            <a:off x="6030899" y="-1"/>
            <a:ext cx="6161101" cy="6858001"/>
          </a:xfrm>
          <a:prstGeom prst="rect">
            <a:avLst/>
          </a:prstGeom>
          <a:noFill/>
          <a:effectLst>
            <a:innerShdw blurRad="1270000">
              <a:prstClr val="black">
                <a:alpha val="65000"/>
              </a:prstClr>
            </a:innerShdw>
          </a:effectLst>
          <a:extLst>
            <a:ext uri="{909E8E84-426E-40DD-AFC4-6F175D3DCCD1}">
              <a14:hiddenFill xmlns:a14="http://schemas.microsoft.com/office/drawing/2010/main">
                <a:solidFill>
                  <a:srgbClr val="FFFFFF"/>
                </a:solidFill>
              </a14:hiddenFill>
            </a:ext>
          </a:extLst>
        </p:spPr>
      </p:pic>
      <p:sp>
        <p:nvSpPr>
          <p:cNvPr id="20" name="Title 1"/>
          <p:cNvSpPr>
            <a:spLocks noGrp="1"/>
          </p:cNvSpPr>
          <p:nvPr>
            <p:ph type="ctrTitle" hasCustomPrompt="1"/>
          </p:nvPr>
        </p:nvSpPr>
        <p:spPr>
          <a:xfrm>
            <a:off x="221942" y="1202262"/>
            <a:ext cx="5557422" cy="2387600"/>
          </a:xfrm>
        </p:spPr>
        <p:txBody>
          <a:bodyPr anchor="b"/>
          <a:lstStyle>
            <a:lvl1pPr algn="ctr">
              <a:defRPr sz="6000" b="1">
                <a:solidFill>
                  <a:srgbClr val="373838"/>
                </a:solidFill>
              </a:defRPr>
            </a:lvl1pPr>
          </a:lstStyle>
          <a:p>
            <a:r>
              <a:rPr lang="en-US" dirty="0"/>
              <a:t>Master Cover Long Title</a:t>
            </a:r>
          </a:p>
        </p:txBody>
      </p:sp>
      <p:sp>
        <p:nvSpPr>
          <p:cNvPr id="21" name="Subtitle 2"/>
          <p:cNvSpPr>
            <a:spLocks noGrp="1"/>
          </p:cNvSpPr>
          <p:nvPr>
            <p:ph type="subTitle" idx="1" hasCustomPrompt="1"/>
          </p:nvPr>
        </p:nvSpPr>
        <p:spPr>
          <a:xfrm>
            <a:off x="221942" y="3681937"/>
            <a:ext cx="5557422" cy="1655762"/>
          </a:xfrm>
        </p:spPr>
        <p:txBody>
          <a:bodyPr/>
          <a:lstStyle>
            <a:lvl1pPr marL="0" indent="0" algn="ctr">
              <a:buNone/>
              <a:defRPr sz="2400" b="0">
                <a:solidFill>
                  <a:srgbClr val="37383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Cover Subtitle</a:t>
            </a:r>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47016" y="5521633"/>
            <a:ext cx="2307273" cy="917977"/>
          </a:xfrm>
          <a:prstGeom prst="rect">
            <a:avLst/>
          </a:prstGeom>
        </p:spPr>
      </p:pic>
      <p:sp>
        <p:nvSpPr>
          <p:cNvPr id="27" name="Rectangle 26"/>
          <p:cNvSpPr/>
          <p:nvPr userDrawn="1"/>
        </p:nvSpPr>
        <p:spPr>
          <a:xfrm flipH="1">
            <a:off x="53265" y="-9526"/>
            <a:ext cx="70560" cy="6858001"/>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rot="5400000">
            <a:off x="8554376" y="3220379"/>
            <a:ext cx="1114146" cy="6161100"/>
          </a:xfrm>
          <a:prstGeom prst="rect">
            <a:avLst/>
          </a:prstGeom>
          <a:gradFill flip="none" rotWithShape="1">
            <a:gsLst>
              <a:gs pos="0">
                <a:srgbClr val="373838">
                  <a:alpha val="0"/>
                </a:srgbClr>
              </a:gs>
              <a:gs pos="100000">
                <a:srgbClr val="000000">
                  <a:alpha val="37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56139" y="6338656"/>
            <a:ext cx="1824890" cy="44421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77825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alpha val="82000"/>
          </a:schemeClr>
        </a:solidFill>
        <a:effectLst/>
      </p:bgPr>
    </p:bg>
    <p:spTree>
      <p:nvGrpSpPr>
        <p:cNvPr id="1" name=""/>
        <p:cNvGrpSpPr/>
        <p:nvPr/>
      </p:nvGrpSpPr>
      <p:grpSpPr>
        <a:xfrm>
          <a:off x="0" y="0"/>
          <a:ext cx="0" cy="0"/>
          <a:chOff x="0" y="0"/>
          <a:chExt cx="0" cy="0"/>
        </a:xfrm>
      </p:grpSpPr>
      <p:pic>
        <p:nvPicPr>
          <p:cNvPr id="2050" name="Picture 2" descr="http://africabriefing.org/wp-content/uploads/2015/06/powerline.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7703" r="36" b="18098"/>
          <a:stretch/>
        </p:blipFill>
        <p:spPr bwMode="auto">
          <a:xfrm>
            <a:off x="0" y="-1"/>
            <a:ext cx="12192000" cy="6958633"/>
          </a:xfrm>
          <a:prstGeom prst="rect">
            <a:avLst/>
          </a:prstGeom>
          <a:noFill/>
          <a:effectLst>
            <a:innerShdw blurRad="127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5" name="Round Single Corner Rectangle 14"/>
          <p:cNvSpPr/>
          <p:nvPr userDrawn="1"/>
        </p:nvSpPr>
        <p:spPr>
          <a:xfrm>
            <a:off x="127251" y="595084"/>
            <a:ext cx="8606971" cy="3759200"/>
          </a:xfrm>
          <a:prstGeom prst="round1Rect">
            <a:avLst/>
          </a:prstGeom>
          <a:solidFill>
            <a:schemeClr val="bg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p:cNvSpPr>
            <a:spLocks noGrp="1"/>
          </p:cNvSpPr>
          <p:nvPr>
            <p:ph type="ctrTitle" hasCustomPrompt="1"/>
          </p:nvPr>
        </p:nvSpPr>
        <p:spPr>
          <a:xfrm>
            <a:off x="647060" y="946589"/>
            <a:ext cx="7567352" cy="1697057"/>
          </a:xfrm>
        </p:spPr>
        <p:txBody>
          <a:bodyPr anchor="b"/>
          <a:lstStyle>
            <a:lvl1pPr algn="ctr">
              <a:defRPr sz="6000" b="1">
                <a:solidFill>
                  <a:srgbClr val="373838"/>
                </a:solidFill>
              </a:defRPr>
            </a:lvl1pPr>
          </a:lstStyle>
          <a:p>
            <a:r>
              <a:rPr lang="en-US" dirty="0"/>
              <a:t>Master Cover Longer Title</a:t>
            </a:r>
          </a:p>
        </p:txBody>
      </p:sp>
      <p:sp>
        <p:nvSpPr>
          <p:cNvPr id="25" name="Subtitle 2"/>
          <p:cNvSpPr>
            <a:spLocks noGrp="1"/>
          </p:cNvSpPr>
          <p:nvPr>
            <p:ph type="subTitle" idx="1" hasCustomPrompt="1"/>
          </p:nvPr>
        </p:nvSpPr>
        <p:spPr>
          <a:xfrm>
            <a:off x="647060" y="2745244"/>
            <a:ext cx="7567352" cy="954616"/>
          </a:xfrm>
        </p:spPr>
        <p:txBody>
          <a:bodyPr>
            <a:noAutofit/>
          </a:bodyPr>
          <a:lstStyle>
            <a:lvl1pPr marL="0" indent="0" algn="ctr">
              <a:buNone/>
              <a:defRPr sz="3200" b="0" baseline="0">
                <a:solidFill>
                  <a:srgbClr val="37383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Cover Super-Long Subtitle with Names, Places, and Technologies</a:t>
            </a:r>
          </a:p>
        </p:txBody>
      </p:sp>
      <p:pic>
        <p:nvPicPr>
          <p:cNvPr id="34" name="Picture 3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2660" y="6329778"/>
            <a:ext cx="1861362" cy="453095"/>
          </a:xfrm>
          <a:prstGeom prst="rect">
            <a:avLst/>
          </a:prstGeom>
          <a:effectLst>
            <a:outerShdw blurRad="63500" sx="102000" sy="102000" algn="ctr" rotWithShape="0">
              <a:prstClr val="black">
                <a:alpha val="40000"/>
              </a:prstClr>
            </a:outerShdw>
          </a:effectLst>
        </p:spPr>
      </p:pic>
      <p:sp>
        <p:nvSpPr>
          <p:cNvPr id="8" name="Round Single Corner Rectangle 7"/>
          <p:cNvSpPr/>
          <p:nvPr userDrawn="1"/>
        </p:nvSpPr>
        <p:spPr>
          <a:xfrm flipH="1">
            <a:off x="8672076" y="4804229"/>
            <a:ext cx="3389706" cy="1525550"/>
          </a:xfrm>
          <a:prstGeom prst="round1Rect">
            <a:avLst/>
          </a:prstGeom>
          <a:solidFill>
            <a:schemeClr val="bg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71912" y="5004515"/>
            <a:ext cx="2865598" cy="1140114"/>
          </a:xfrm>
          <a:prstGeom prst="rect">
            <a:avLst/>
          </a:prstGeom>
        </p:spPr>
      </p:pic>
      <p:sp>
        <p:nvSpPr>
          <p:cNvPr id="14" name="Rectangle 13"/>
          <p:cNvSpPr/>
          <p:nvPr userDrawn="1"/>
        </p:nvSpPr>
        <p:spPr>
          <a:xfrm flipH="1">
            <a:off x="12126896" y="4804228"/>
            <a:ext cx="65101" cy="1525550"/>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flipH="1">
            <a:off x="-1" y="595084"/>
            <a:ext cx="65106" cy="3759200"/>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userDrawn="1"/>
        </p:nvCxnSpPr>
        <p:spPr>
          <a:xfrm>
            <a:off x="1041651" y="2729605"/>
            <a:ext cx="6778171" cy="15639"/>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5772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43" name="Straight Connector 42"/>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27" y="1544980"/>
            <a:ext cx="1158092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ctrTitle" hasCustomPrompt="1"/>
          </p:nvPr>
        </p:nvSpPr>
        <p:spPr>
          <a:xfrm>
            <a:off x="270628" y="260268"/>
            <a:ext cx="11580921" cy="600980"/>
          </a:xfrm>
        </p:spPr>
        <p:txBody>
          <a:bodyPr anchor="b">
            <a:normAutofit/>
          </a:bodyPr>
          <a:lstStyle>
            <a:lvl1pPr algn="l">
              <a:defRPr sz="4000" b="1">
                <a:solidFill>
                  <a:srgbClr val="373838"/>
                </a:solidFill>
              </a:defRPr>
            </a:lvl1pPr>
          </a:lstStyle>
          <a:p>
            <a:r>
              <a:rPr lang="en-US" dirty="0"/>
              <a:t>Master Page Title 1</a:t>
            </a:r>
          </a:p>
        </p:txBody>
      </p:sp>
      <p:sp>
        <p:nvSpPr>
          <p:cNvPr id="9" name="Subtitle 2"/>
          <p:cNvSpPr>
            <a:spLocks noGrp="1"/>
          </p:cNvSpPr>
          <p:nvPr>
            <p:ph type="subTitle" idx="13" hasCustomPrompt="1"/>
          </p:nvPr>
        </p:nvSpPr>
        <p:spPr>
          <a:xfrm>
            <a:off x="270628" y="778081"/>
            <a:ext cx="11580921" cy="373510"/>
          </a:xfrm>
        </p:spPr>
        <p:txBody>
          <a:bodyPr>
            <a:noAutofit/>
          </a:bodyPr>
          <a:lstStyle>
            <a:lvl1pPr marL="0" indent="0" algn="l">
              <a:buNone/>
              <a:defRPr sz="1800" b="0">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4113" y="260267"/>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dirty="0">
              <a:solidFill>
                <a:schemeClr val="bg1"/>
              </a:solidFill>
            </a:endParaRPr>
          </a:p>
        </p:txBody>
      </p:sp>
      <p:pic>
        <p:nvPicPr>
          <p:cNvPr id="54" name="Picture 53"/>
          <p:cNvPicPr>
            <a:picLocks noChangeAspect="1"/>
          </p:cNvPicPr>
          <p:nvPr userDrawn="1"/>
        </p:nvPicPr>
        <p:blipFill rotWithShape="1">
          <a:blip r:embed="rId3" cstate="print">
            <a:extLst>
              <a:ext uri="{28A0092B-C50C-407E-A947-70E740481C1C}">
                <a14:useLocalDpi xmlns:a14="http://schemas.microsoft.com/office/drawing/2010/main" val="0"/>
              </a:ext>
            </a:extLst>
          </a:blip>
          <a:srcRect r="54783"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508261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cxnSp>
        <p:nvCxnSpPr>
          <p:cNvPr id="43" name="Straight Connector 42"/>
          <p:cNvCxnSpPr/>
          <p:nvPr userDrawn="1"/>
        </p:nvCxnSpPr>
        <p:spPr>
          <a:xfrm>
            <a:off x="0" y="1176950"/>
            <a:ext cx="12192000"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27" y="1544980"/>
            <a:ext cx="1158092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4113" y="260267"/>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dirty="0">
              <a:solidFill>
                <a:schemeClr val="bg1"/>
              </a:solidFill>
            </a:endParaRPr>
          </a:p>
        </p:txBody>
      </p:sp>
      <p:pic>
        <p:nvPicPr>
          <p:cNvPr id="54" name="Picture 53"/>
          <p:cNvPicPr>
            <a:picLocks noChangeAspect="1"/>
          </p:cNvPicPr>
          <p:nvPr userDrawn="1"/>
        </p:nvPicPr>
        <p:blipFill rotWithShape="1">
          <a:blip r:embed="rId3" cstate="print">
            <a:extLst>
              <a:ext uri="{28A0092B-C50C-407E-A947-70E740481C1C}">
                <a14:useLocalDpi xmlns:a14="http://schemas.microsoft.com/office/drawing/2010/main" val="0"/>
              </a:ext>
            </a:extLst>
          </a:blip>
          <a:srcRect r="54783"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11" name="Title 1"/>
          <p:cNvSpPr>
            <a:spLocks noGrp="1"/>
          </p:cNvSpPr>
          <p:nvPr>
            <p:ph type="ctrTitle" hasCustomPrompt="1"/>
          </p:nvPr>
        </p:nvSpPr>
        <p:spPr>
          <a:xfrm>
            <a:off x="270628" y="146034"/>
            <a:ext cx="8810273" cy="1134678"/>
          </a:xfrm>
        </p:spPr>
        <p:txBody>
          <a:bodyPr anchor="b">
            <a:normAutofit/>
          </a:bodyPr>
          <a:lstStyle>
            <a:lvl1pPr algn="l">
              <a:defRPr sz="3600" b="1">
                <a:solidFill>
                  <a:srgbClr val="373838"/>
                </a:solidFill>
              </a:defRPr>
            </a:lvl1pPr>
          </a:lstStyle>
          <a:p>
            <a:r>
              <a:rPr lang="en-US" dirty="0"/>
              <a:t>Master Page Title 1</a:t>
            </a:r>
            <a:br>
              <a:rPr lang="en-US" dirty="0"/>
            </a:br>
            <a:r>
              <a:rPr lang="en-US" dirty="0"/>
              <a:t>Two Lines</a:t>
            </a:r>
          </a:p>
        </p:txBody>
      </p:sp>
    </p:spTree>
    <p:extLst>
      <p:ext uri="{BB962C8B-B14F-4D97-AF65-F5344CB8AC3E}">
        <p14:creationId xmlns:p14="http://schemas.microsoft.com/office/powerpoint/2010/main" val="4116457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2" name="Rectangle 21"/>
          <p:cNvSpPr/>
          <p:nvPr userDrawn="1"/>
        </p:nvSpPr>
        <p:spPr>
          <a:xfrm rot="5400000" flipH="1">
            <a:off x="6073142" y="20837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11448581" y="6407238"/>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26" name="Picture 25"/>
          <p:cNvPicPr>
            <a:picLocks noChangeAspect="1"/>
          </p:cNvPicPr>
          <p:nvPr userDrawn="1"/>
        </p:nvPicPr>
        <p:blipFill rotWithShape="1">
          <a:blip r:embed="rId2" cstate="print">
            <a:extLst>
              <a:ext uri="{28A0092B-C50C-407E-A947-70E740481C1C}">
                <a14:useLocalDpi xmlns:a14="http://schemas.microsoft.com/office/drawing/2010/main" val="0"/>
              </a:ext>
            </a:extLst>
          </a:blip>
          <a:srcRect r="54398" b="-7124"/>
          <a:stretch/>
        </p:blipFill>
        <p:spPr>
          <a:xfrm>
            <a:off x="270625" y="6390753"/>
            <a:ext cx="1717832" cy="430961"/>
          </a:xfrm>
          <a:prstGeom prst="rect">
            <a:avLst/>
          </a:prstGeom>
          <a:solidFill>
            <a:schemeClr val="bg1"/>
          </a:solidFill>
          <a:effectLst/>
        </p:spPr>
      </p:pic>
      <p:sp>
        <p:nvSpPr>
          <p:cNvPr id="28" name="Title 1"/>
          <p:cNvSpPr>
            <a:spLocks noGrp="1"/>
          </p:cNvSpPr>
          <p:nvPr>
            <p:ph type="ctrTitle" hasCustomPrompt="1"/>
          </p:nvPr>
        </p:nvSpPr>
        <p:spPr>
          <a:xfrm>
            <a:off x="270629" y="251390"/>
            <a:ext cx="5317372" cy="600980"/>
          </a:xfrm>
        </p:spPr>
        <p:txBody>
          <a:bodyPr anchor="b">
            <a:normAutofit/>
          </a:bodyPr>
          <a:lstStyle>
            <a:lvl1pPr algn="l">
              <a:defRPr sz="4000" b="1">
                <a:solidFill>
                  <a:srgbClr val="373838"/>
                </a:solidFill>
              </a:defRPr>
            </a:lvl1pPr>
          </a:lstStyle>
          <a:p>
            <a:r>
              <a:rPr lang="en-US" dirty="0"/>
              <a:t>Master Page Title 1</a:t>
            </a:r>
          </a:p>
        </p:txBody>
      </p:sp>
      <p:sp>
        <p:nvSpPr>
          <p:cNvPr id="29" name="Subtitle 2"/>
          <p:cNvSpPr>
            <a:spLocks noGrp="1"/>
          </p:cNvSpPr>
          <p:nvPr>
            <p:ph type="subTitle" idx="13" hasCustomPrompt="1"/>
          </p:nvPr>
        </p:nvSpPr>
        <p:spPr>
          <a:xfrm>
            <a:off x="270629" y="878777"/>
            <a:ext cx="5317372" cy="373510"/>
          </a:xfrm>
        </p:spPr>
        <p:txBody>
          <a:bodyPr>
            <a:noAutofit/>
          </a:bodyPr>
          <a:lstStyle>
            <a:lvl1pPr marL="0" indent="0" algn="l">
              <a:buNone/>
              <a:defRPr sz="1800" b="1">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val="0"/>
              </a:ext>
            </a:extLst>
          </a:blip>
          <a:srcRect l="-2" r="-1955"/>
          <a:stretch/>
        </p:blipFill>
        <p:spPr>
          <a:xfrm>
            <a:off x="9374715" y="251390"/>
            <a:ext cx="2476834" cy="966537"/>
          </a:xfrm>
          <a:prstGeom prst="rect">
            <a:avLst/>
          </a:prstGeom>
        </p:spPr>
      </p:pic>
    </p:spTree>
    <p:extLst>
      <p:ext uri="{BB962C8B-B14F-4D97-AF65-F5344CB8AC3E}">
        <p14:creationId xmlns:p14="http://schemas.microsoft.com/office/powerpoint/2010/main" val="1851249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ullet">
    <p:bg>
      <p:bgPr>
        <a:solidFill>
          <a:schemeClr val="bg1"/>
        </a:solidFill>
        <a:effectLst/>
      </p:bgPr>
    </p:bg>
    <p:spTree>
      <p:nvGrpSpPr>
        <p:cNvPr id="1" name=""/>
        <p:cNvGrpSpPr/>
        <p:nvPr/>
      </p:nvGrpSpPr>
      <p:grpSpPr>
        <a:xfrm>
          <a:off x="0" y="0"/>
          <a:ext cx="0" cy="0"/>
          <a:chOff x="0" y="0"/>
          <a:chExt cx="0" cy="0"/>
        </a:xfrm>
      </p:grpSpPr>
      <p:sp>
        <p:nvSpPr>
          <p:cNvPr id="19" name="Rectangle 18"/>
          <p:cNvSpPr/>
          <p:nvPr userDrawn="1"/>
        </p:nvSpPr>
        <p:spPr>
          <a:xfrm>
            <a:off x="-1015" y="6447405"/>
            <a:ext cx="8530436" cy="411480"/>
          </a:xfrm>
          <a:prstGeom prst="rect">
            <a:avLst/>
          </a:prstGeom>
          <a:solidFill>
            <a:schemeClr val="bg2">
              <a:lumMod val="75000"/>
            </a:schemeClr>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20" name="Rectangle 19"/>
          <p:cNvSpPr/>
          <p:nvPr userDrawn="1"/>
        </p:nvSpPr>
        <p:spPr>
          <a:xfrm>
            <a:off x="8496469" y="6447405"/>
            <a:ext cx="3696111" cy="411480"/>
          </a:xfrm>
          <a:prstGeom prst="rect">
            <a:avLst/>
          </a:prstGeom>
          <a:solidFill>
            <a:schemeClr val="bg1">
              <a:lumMod val="50000"/>
            </a:schemeClr>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22" name="Isosceles Triangle 21"/>
          <p:cNvSpPr>
            <a:spLocks noChangeAspect="1"/>
          </p:cNvSpPr>
          <p:nvPr userDrawn="1"/>
        </p:nvSpPr>
        <p:spPr>
          <a:xfrm>
            <a:off x="7831453" y="6447405"/>
            <a:ext cx="667617" cy="411480"/>
          </a:xfrm>
          <a:prstGeom prst="triangle">
            <a:avLst>
              <a:gd name="adj" fmla="val 10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Rectangle 15"/>
          <p:cNvSpPr/>
          <p:nvPr userDrawn="1"/>
        </p:nvSpPr>
        <p:spPr>
          <a:xfrm>
            <a:off x="3815" y="1108665"/>
            <a:ext cx="12192000" cy="36576"/>
          </a:xfrm>
          <a:prstGeom prst="rect">
            <a:avLst/>
          </a:prstGeom>
          <a:solidFill>
            <a:schemeClr val="accent4"/>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17" name="Rectangle 16"/>
          <p:cNvSpPr/>
          <p:nvPr userDrawn="1"/>
        </p:nvSpPr>
        <p:spPr>
          <a:xfrm>
            <a:off x="3815" y="1037535"/>
            <a:ext cx="12192000" cy="73152"/>
          </a:xfrm>
          <a:prstGeom prst="rect">
            <a:avLst/>
          </a:prstGeom>
          <a:solidFill>
            <a:schemeClr val="accent1"/>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14" name="Rectangle 13"/>
          <p:cNvSpPr/>
          <p:nvPr userDrawn="1"/>
        </p:nvSpPr>
        <p:spPr>
          <a:xfrm>
            <a:off x="3815" y="0"/>
            <a:ext cx="12192000" cy="107473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pPr>
            <a:endParaRPr lang="en-US" sz="2400" b="1" i="1" dirty="0">
              <a:solidFill>
                <a:prstClr val="white"/>
              </a:solidFill>
            </a:endParaRPr>
          </a:p>
        </p:txBody>
      </p:sp>
      <p:sp>
        <p:nvSpPr>
          <p:cNvPr id="21" name="Title 17"/>
          <p:cNvSpPr>
            <a:spLocks noGrp="1"/>
          </p:cNvSpPr>
          <p:nvPr>
            <p:ph type="title"/>
          </p:nvPr>
        </p:nvSpPr>
        <p:spPr>
          <a:xfrm>
            <a:off x="609600" y="274321"/>
            <a:ext cx="9631680" cy="584775"/>
          </a:xfrm>
          <a:prstGeom prst="rect">
            <a:avLst/>
          </a:prstGeom>
        </p:spPr>
        <p:txBody>
          <a:bodyPr lIns="0" rIns="0" anchor="ctr" anchorCtr="0"/>
          <a:lstStyle>
            <a:lvl1pPr algn="l">
              <a:defRPr sz="3200">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09600" y="1238148"/>
            <a:ext cx="10972800" cy="4937760"/>
          </a:xfrm>
        </p:spPr>
        <p:txBody>
          <a:bodyPr>
            <a:normAutofit/>
          </a:bodyPr>
          <a:lstStyle>
            <a:lvl1pPr>
              <a:defRPr sz="2400">
                <a:ln>
                  <a:noFill/>
                </a:ln>
                <a:solidFill>
                  <a:schemeClr val="tx1"/>
                </a:solidFill>
              </a:defRPr>
            </a:lvl1pPr>
            <a:lvl2pPr marL="744538" indent="-280988">
              <a:defRPr sz="2000">
                <a:ln>
                  <a:noFill/>
                </a:ln>
                <a:solidFill>
                  <a:schemeClr val="tx1"/>
                </a:solidFill>
              </a:defRPr>
            </a:lvl2pPr>
            <a:lvl3pPr marL="1090613" indent="-228600">
              <a:defRPr sz="1800">
                <a:ln>
                  <a:noFill/>
                </a:ln>
                <a:solidFill>
                  <a:schemeClr val="tx1"/>
                </a:solidFill>
              </a:defRPr>
            </a:lvl3pPr>
            <a:lvl4pPr marL="1484313" indent="-228600">
              <a:defRPr>
                <a:ln>
                  <a:noFill/>
                </a:ln>
                <a:solidFill>
                  <a:schemeClr val="tx1"/>
                </a:solidFill>
              </a:defRPr>
            </a:lvl4pPr>
            <a:lvl5pPr marL="1825625" indent="-228600">
              <a:defRPr>
                <a:ln>
                  <a:noFill/>
                </a:ln>
                <a:solidFill>
                  <a:schemeClr val="tx1"/>
                </a:solidFill>
              </a:defRPr>
            </a:lvl5pPr>
          </a:lstStyle>
          <a:p>
            <a:pPr lvl="0"/>
            <a:r>
              <a:rPr lang="en-US"/>
              <a:t>Click to 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5120" y="146305"/>
            <a:ext cx="1463040" cy="842839"/>
          </a:xfrm>
          <a:prstGeom prst="rect">
            <a:avLst/>
          </a:prstGeom>
        </p:spPr>
      </p:pic>
      <p:sp>
        <p:nvSpPr>
          <p:cNvPr id="24" name="Slide Number Placeholder 5"/>
          <p:cNvSpPr txBox="1">
            <a:spLocks/>
          </p:cNvSpPr>
          <p:nvPr userDrawn="1"/>
        </p:nvSpPr>
        <p:spPr>
          <a:xfrm>
            <a:off x="11267052" y="6568508"/>
            <a:ext cx="543697" cy="169277"/>
          </a:xfrm>
          <a:prstGeom prst="rect">
            <a:avLst/>
          </a:prstGeom>
        </p:spPr>
        <p:txBody>
          <a:bodyPr vert="horz"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1A67B82-1E28-4693-A5EE-50EE6C4A9166}" type="slidenum">
              <a:rPr lang="en-US" sz="1100" smtClean="0">
                <a:solidFill>
                  <a:prstClr val="white"/>
                </a:solidFill>
              </a:rPr>
              <a:pPr>
                <a:defRPr/>
              </a:pPr>
              <a:t>‹#›</a:t>
            </a:fld>
            <a:endParaRPr lang="en-US" sz="1100" dirty="0">
              <a:solidFill>
                <a:prstClr val="white"/>
              </a:solidFill>
            </a:endParaRPr>
          </a:p>
        </p:txBody>
      </p:sp>
      <p:grpSp>
        <p:nvGrpSpPr>
          <p:cNvPr id="28" name="Group 27"/>
          <p:cNvGrpSpPr/>
          <p:nvPr userDrawn="1"/>
        </p:nvGrpSpPr>
        <p:grpSpPr>
          <a:xfrm>
            <a:off x="459883" y="6480204"/>
            <a:ext cx="3836856" cy="345882"/>
            <a:chOff x="347472" y="6437376"/>
            <a:chExt cx="2877642" cy="345882"/>
          </a:xfrm>
        </p:grpSpPr>
        <p:pic>
          <p:nvPicPr>
            <p:cNvPr id="29" name="Picture 28"/>
            <p:cNvPicPr>
              <a:picLocks noChangeAspect="1"/>
            </p:cNvPicPr>
            <p:nvPr userDrawn="1"/>
          </p:nvPicPr>
          <p:blipFill rotWithShape="1">
            <a:blip r:embed="rId3" cstate="print">
              <a:extLst>
                <a:ext uri="{28A0092B-C50C-407E-A947-70E740481C1C}">
                  <a14:useLocalDpi xmlns:a14="http://schemas.microsoft.com/office/drawing/2010/main" val="0"/>
                </a:ext>
              </a:extLst>
            </a:blip>
            <a:srcRect r="26553"/>
            <a:stretch/>
          </p:blipFill>
          <p:spPr>
            <a:xfrm>
              <a:off x="347472" y="6437376"/>
              <a:ext cx="1343216" cy="345882"/>
            </a:xfrm>
            <a:prstGeom prst="rect">
              <a:avLst/>
            </a:prstGeom>
          </p:spPr>
        </p:pic>
        <p:sp>
          <p:nvSpPr>
            <p:cNvPr id="30" name="TextBox 29"/>
            <p:cNvSpPr txBox="1"/>
            <p:nvPr userDrawn="1"/>
          </p:nvSpPr>
          <p:spPr>
            <a:xfrm>
              <a:off x="1598799" y="6439996"/>
              <a:ext cx="1626315" cy="341632"/>
            </a:xfrm>
            <a:prstGeom prst="rect">
              <a:avLst/>
            </a:prstGeom>
            <a:noFill/>
          </p:spPr>
          <p:txBody>
            <a:bodyPr wrap="square" rtlCol="0" anchor="ctr" anchorCtr="0">
              <a:spAutoFit/>
            </a:bodyPr>
            <a:lstStyle/>
            <a:p>
              <a:pPr>
                <a:lnSpc>
                  <a:spcPct val="90000"/>
                </a:lnSpc>
              </a:pPr>
              <a:r>
                <a:rPr lang="en-US" sz="900" b="1" dirty="0">
                  <a:solidFill>
                    <a:prstClr val="white"/>
                  </a:solidFill>
                  <a:latin typeface="Arial" panose="020B0604020202020204" pitchFamily="34" charset="0"/>
                  <a:cs typeface="Arial" panose="020B0604020202020204" pitchFamily="34" charset="0"/>
                </a:rPr>
                <a:t>National Energy Technology Laboratory</a:t>
              </a:r>
            </a:p>
          </p:txBody>
        </p:sp>
      </p:grpSp>
      <p:sp>
        <p:nvSpPr>
          <p:cNvPr id="18" name="Text Placeholder 6"/>
          <p:cNvSpPr>
            <a:spLocks noGrp="1"/>
          </p:cNvSpPr>
          <p:nvPr>
            <p:ph type="body" sz="quarter" idx="11"/>
          </p:nvPr>
        </p:nvSpPr>
        <p:spPr>
          <a:xfrm>
            <a:off x="4914732" y="6560812"/>
            <a:ext cx="6705600" cy="184666"/>
          </a:xfrm>
        </p:spPr>
        <p:txBody>
          <a:bodyPr>
            <a:noAutofit/>
          </a:bodyPr>
          <a:lstStyle>
            <a:lvl1pPr marL="0" indent="0" algn="r">
              <a:buFontTx/>
              <a:buNone/>
              <a:defRPr sz="800">
                <a:solidFill>
                  <a:schemeClr val="bg1">
                    <a:lumMod val="95000"/>
                  </a:schemeClr>
                </a:solidFill>
              </a:defRPr>
            </a:lvl1pPr>
          </a:lstStyle>
          <a:p>
            <a:pPr lvl="0"/>
            <a:r>
              <a:rPr lang="en-US"/>
              <a:t>Click to edit Master text styles</a:t>
            </a:r>
          </a:p>
        </p:txBody>
      </p:sp>
      <p:sp>
        <p:nvSpPr>
          <p:cNvPr id="23" name="TextBox 22"/>
          <p:cNvSpPr txBox="1"/>
          <p:nvPr userDrawn="1"/>
        </p:nvSpPr>
        <p:spPr>
          <a:xfrm>
            <a:off x="3849415" y="6430016"/>
            <a:ext cx="2702691" cy="415498"/>
          </a:xfrm>
          <a:prstGeom prst="rect">
            <a:avLst/>
          </a:prstGeom>
          <a:noFill/>
        </p:spPr>
        <p:txBody>
          <a:bodyPr wrap="square" rtlCol="0">
            <a:spAutoFit/>
          </a:bodyPr>
          <a:lstStyle/>
          <a:p>
            <a:r>
              <a:rPr lang="en-US" sz="1050" dirty="0">
                <a:solidFill>
                  <a:srgbClr val="C00000"/>
                </a:solidFill>
              </a:rPr>
              <a:t>INTERNAL USE ONLY – NOT APPROVED FOR PUBLIC RELEASE</a:t>
            </a:r>
          </a:p>
        </p:txBody>
      </p:sp>
    </p:spTree>
    <p:extLst>
      <p:ext uri="{BB962C8B-B14F-4D97-AF65-F5344CB8AC3E}">
        <p14:creationId xmlns:p14="http://schemas.microsoft.com/office/powerpoint/2010/main" val="3283238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82809-195B-4C71-AF45-AF8015062DE4}" type="datetimeFigureOut">
              <a:rPr lang="en-US" smtClean="0"/>
              <a:pPr/>
              <a:t>4/24/2017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BBCF7-C2B2-490C-A676-4763179728A4}" type="slidenum">
              <a:rPr lang="en-US" smtClean="0"/>
              <a:pPr/>
              <a:t>‹#›</a:t>
            </a:fld>
            <a:endParaRPr lang="en-US"/>
          </a:p>
        </p:txBody>
      </p:sp>
    </p:spTree>
    <p:extLst>
      <p:ext uri="{BB962C8B-B14F-4D97-AF65-F5344CB8AC3E}">
        <p14:creationId xmlns:p14="http://schemas.microsoft.com/office/powerpoint/2010/main" val="166461971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Lst>
  <p:txStyles>
    <p:titleStyle>
      <a:lvl1pPr algn="l" defTabSz="914400" rtl="0" eaLnBrk="1" latinLnBrk="0" hangingPunct="1">
        <a:lnSpc>
          <a:spcPct val="90000"/>
        </a:lnSpc>
        <a:spcBef>
          <a:spcPct val="0"/>
        </a:spcBef>
        <a:buNone/>
        <a:defRPr sz="4400" b="0" kern="1200">
          <a:solidFill>
            <a:srgbClr val="373838"/>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chart" Target="../charts/chart4.xml"/><Relationship Id="rId7"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3.jpeg"/><Relationship Id="rId5" Type="http://schemas.openxmlformats.org/officeDocument/2006/relationships/hyperlink" Target="http://images.google.com/imgres?imgurl=http://prairieroots.files.wordpress.com/2007/10/mojave-wind-farm.jpg&amp;imgrefurl=http://prairieroots.org/2007/10/31/big-turbines-keep-on-turning/&amp;usg=__Uzz2CgStYwfb9pLZyuMyBoKwYvU=&amp;h=1134&amp;w=1500&amp;sz=465&amp;hl=en&amp;start=28&amp;um=1&amp;tbnid=2oslDSu78T0kAM:&amp;tbnh=113&amp;tbnw=150&amp;prev=/images?q=wind+farm&amp;ndsp=18&amp;hl=en&amp;sa=N&amp;start=18&amp;um=1" TargetMode="External"/><Relationship Id="rId4" Type="http://schemas.openxmlformats.org/officeDocument/2006/relationships/image" Target="../media/image12.jpe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slide" Target="slide7.xml"/><Relationship Id="rId7" Type="http://schemas.openxmlformats.org/officeDocument/2006/relationships/slide" Target="slide23.xml"/><Relationship Id="rId12" Type="http://schemas.openxmlformats.org/officeDocument/2006/relationships/slide" Target="slide34.xml"/><Relationship Id="rId2" Type="http://schemas.openxmlformats.org/officeDocument/2006/relationships/slide" Target="slide3.xml"/><Relationship Id="rId1" Type="http://schemas.openxmlformats.org/officeDocument/2006/relationships/slideLayout" Target="../slideLayouts/slideLayout6.xml"/><Relationship Id="rId6" Type="http://schemas.openxmlformats.org/officeDocument/2006/relationships/slide" Target="slide19.xml"/><Relationship Id="rId11" Type="http://schemas.openxmlformats.org/officeDocument/2006/relationships/slide" Target="slide33.xml"/><Relationship Id="rId5" Type="http://schemas.openxmlformats.org/officeDocument/2006/relationships/slide" Target="slide18.xml"/><Relationship Id="rId10" Type="http://schemas.openxmlformats.org/officeDocument/2006/relationships/slide" Target="slide32.xml"/><Relationship Id="rId4" Type="http://schemas.openxmlformats.org/officeDocument/2006/relationships/slide" Target="slide14.xml"/><Relationship Id="rId9" Type="http://schemas.openxmlformats.org/officeDocument/2006/relationships/slide" Target="slide2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1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chart" Target="../charts/chart16.xml"/><Relationship Id="rId4" Type="http://schemas.openxmlformats.org/officeDocument/2006/relationships/chart" Target="../charts/chart15.xml"/></Relationships>
</file>

<file path=ppt/slides/_rels/slide3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chart" Target="../charts/chart20.xml"/><Relationship Id="rId4" Type="http://schemas.openxmlformats.org/officeDocument/2006/relationships/chart" Target="../charts/chart19.xml"/></Relationships>
</file>

<file path=ppt/slides/_rels/slide38.xml.rels><?xml version="1.0" encoding="UTF-8" standalone="yes"?>
<Relationships xmlns="http://schemas.openxmlformats.org/package/2006/relationships"><Relationship Id="rId3" Type="http://schemas.openxmlformats.org/officeDocument/2006/relationships/hyperlink" Target="http://ir.eia.gov/ngs/ngs.html" TargetMode="External"/><Relationship Id="rId2" Type="http://schemas.openxmlformats.org/officeDocument/2006/relationships/chart" Target="../charts/chart2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Autofit/>
          </a:bodyPr>
          <a:lstStyle/>
          <a:p>
            <a:r>
              <a:rPr lang="en-US" sz="3200" dirty="0"/>
              <a:t>Tracking New Energy Infrastructure with Fuel Stockpiles Supplement</a:t>
            </a:r>
          </a:p>
        </p:txBody>
      </p:sp>
      <p:sp>
        <p:nvSpPr>
          <p:cNvPr id="2" name="Text Placeholder 1"/>
          <p:cNvSpPr>
            <a:spLocks noGrp="1"/>
          </p:cNvSpPr>
          <p:nvPr>
            <p:ph type="subTitle" idx="1"/>
          </p:nvPr>
        </p:nvSpPr>
        <p:spPr>
          <a:xfrm>
            <a:off x="270628" y="1166911"/>
            <a:ext cx="9033029" cy="373510"/>
          </a:xfrm>
        </p:spPr>
        <p:txBody>
          <a:bodyPr/>
          <a:lstStyle/>
          <a:p>
            <a:r>
              <a:rPr lang="en-US" dirty="0"/>
              <a:t>Data as of December 31, 2016</a:t>
            </a:r>
          </a:p>
        </p:txBody>
      </p:sp>
      <p:sp>
        <p:nvSpPr>
          <p:cNvPr id="4" name="Text Placeholder 1"/>
          <p:cNvSpPr txBox="1">
            <a:spLocks/>
          </p:cNvSpPr>
          <p:nvPr/>
        </p:nvSpPr>
        <p:spPr>
          <a:xfrm>
            <a:off x="270627" y="1630856"/>
            <a:ext cx="9033029" cy="3735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NETL-PUB-21047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82479127"/>
              </p:ext>
            </p:extLst>
          </p:nvPr>
        </p:nvGraphicFramePr>
        <p:xfrm>
          <a:off x="269875" y="1544638"/>
          <a:ext cx="11582400" cy="4427537"/>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p:cNvSpPr>
            <a:spLocks noGrp="1"/>
          </p:cNvSpPr>
          <p:nvPr>
            <p:ph type="ctrTitle"/>
          </p:nvPr>
        </p:nvSpPr>
        <p:spPr/>
        <p:txBody>
          <a:bodyPr>
            <a:normAutofit/>
          </a:bodyPr>
          <a:lstStyle/>
          <a:p>
            <a:r>
              <a:rPr lang="en-US" sz="3200" dirty="0"/>
              <a:t>State of the U.S. Electric Generating Fleet</a:t>
            </a:r>
          </a:p>
        </p:txBody>
      </p:sp>
      <p:graphicFrame>
        <p:nvGraphicFramePr>
          <p:cNvPr id="2" name="Table 1"/>
          <p:cNvGraphicFramePr>
            <a:graphicFrameLocks noGrp="1"/>
          </p:cNvGraphicFramePr>
          <p:nvPr>
            <p:extLst>
              <p:ext uri="{D42A27DB-BD31-4B8C-83A1-F6EECF244321}">
                <p14:modId xmlns:p14="http://schemas.microsoft.com/office/powerpoint/2010/main" val="665822069"/>
              </p:ext>
            </p:extLst>
          </p:nvPr>
        </p:nvGraphicFramePr>
        <p:xfrm>
          <a:off x="1147954" y="1635953"/>
          <a:ext cx="3348980" cy="1801308"/>
        </p:xfrm>
        <a:graphic>
          <a:graphicData uri="http://schemas.openxmlformats.org/drawingml/2006/table">
            <a:tbl>
              <a:tblPr firstRow="1" bandRow="1">
                <a:tableStyleId>{5C22544A-7EE6-4342-B048-85BDC9FD1C3A}</a:tableStyleId>
              </a:tblPr>
              <a:tblGrid>
                <a:gridCol w="535179">
                  <a:extLst>
                    <a:ext uri="{9D8B030D-6E8A-4147-A177-3AD203B41FA5}">
                      <a16:colId xmlns:a16="http://schemas.microsoft.com/office/drawing/2014/main" val="3364188939"/>
                    </a:ext>
                  </a:extLst>
                </a:gridCol>
                <a:gridCol w="189734">
                  <a:extLst>
                    <a:ext uri="{9D8B030D-6E8A-4147-A177-3AD203B41FA5}">
                      <a16:colId xmlns:a16="http://schemas.microsoft.com/office/drawing/2014/main" val="1675997636"/>
                    </a:ext>
                  </a:extLst>
                </a:gridCol>
                <a:gridCol w="451022">
                  <a:extLst>
                    <a:ext uri="{9D8B030D-6E8A-4147-A177-3AD203B41FA5}">
                      <a16:colId xmlns:a16="http://schemas.microsoft.com/office/drawing/2014/main" val="305476226"/>
                    </a:ext>
                  </a:extLst>
                </a:gridCol>
                <a:gridCol w="608799">
                  <a:extLst>
                    <a:ext uri="{9D8B030D-6E8A-4147-A177-3AD203B41FA5}">
                      <a16:colId xmlns:a16="http://schemas.microsoft.com/office/drawing/2014/main" val="1314397585"/>
                    </a:ext>
                  </a:extLst>
                </a:gridCol>
                <a:gridCol w="376238">
                  <a:extLst>
                    <a:ext uri="{9D8B030D-6E8A-4147-A177-3AD203B41FA5}">
                      <a16:colId xmlns:a16="http://schemas.microsoft.com/office/drawing/2014/main" val="1456666299"/>
                    </a:ext>
                  </a:extLst>
                </a:gridCol>
                <a:gridCol w="635113">
                  <a:extLst>
                    <a:ext uri="{9D8B030D-6E8A-4147-A177-3AD203B41FA5}">
                      <a16:colId xmlns:a16="http://schemas.microsoft.com/office/drawing/2014/main" val="3319328562"/>
                    </a:ext>
                  </a:extLst>
                </a:gridCol>
                <a:gridCol w="552895">
                  <a:extLst>
                    <a:ext uri="{9D8B030D-6E8A-4147-A177-3AD203B41FA5}">
                      <a16:colId xmlns:a16="http://schemas.microsoft.com/office/drawing/2014/main" val="4029160385"/>
                    </a:ext>
                  </a:extLst>
                </a:gridCol>
              </a:tblGrid>
              <a:tr h="300218">
                <a:tc gridSpan="7">
                  <a:txBody>
                    <a:bodyPr/>
                    <a:lstStyle/>
                    <a:p>
                      <a:pPr algn="ct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Capacity Weighted Fleet Age (Years)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00000"/>
                    </a:solidFill>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48624812"/>
                  </a:ext>
                </a:extLst>
              </a:tr>
              <a:tr h="300218">
                <a:tc rowSpan="3">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Conventional</a:t>
                      </a:r>
                    </a:p>
                  </a:txBody>
                  <a:tcPr marL="9525" marR="9525" marT="9525" marB="0" vert="vert2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gridSpan="2">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Coal</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hMerge="1">
                  <a:txBody>
                    <a:bodyPr/>
                    <a:lstStyle/>
                    <a:p>
                      <a:endParaRPr lang="en-US"/>
                    </a:p>
                  </a:txBody>
                  <a:tcPr/>
                </a:tc>
                <a:tc>
                  <a:txBody>
                    <a:bodyPr/>
                    <a:lstStyle/>
                    <a:p>
                      <a:pPr marL="0" algn="ctr" defTabSz="914400" rtl="0" eaLnBrk="1" fontAlgn="b"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38</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rowSpan="3">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5F5F5F"/>
                          </a:solidFill>
                          <a:effectLst/>
                          <a:latin typeface="Times New Roman" panose="02020603050405020304" pitchFamily="18" charset="0"/>
                          <a:ea typeface="+mn-ea"/>
                          <a:cs typeface="Times New Roman" panose="02020603050405020304" pitchFamily="18" charset="0"/>
                        </a:rPr>
                        <a:t>Renewable</a:t>
                      </a:r>
                    </a:p>
                  </a:txBody>
                  <a:tcPr marL="9525" marR="9525" marT="9525" marB="0" vert="vert2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5F5F5F"/>
                          </a:solidFill>
                          <a:effectLst/>
                          <a:latin typeface="Times New Roman" panose="02020603050405020304" pitchFamily="18" charset="0"/>
                          <a:ea typeface="+mn-ea"/>
                          <a:cs typeface="Times New Roman" panose="02020603050405020304" pitchFamily="18" charset="0"/>
                        </a:rPr>
                        <a:t>Solar</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5F5F5F"/>
                          </a:solidFill>
                          <a:effectLst/>
                          <a:latin typeface="Times New Roman" panose="02020603050405020304" pitchFamily="18" charset="0"/>
                          <a:ea typeface="+mn-ea"/>
                          <a:cs typeface="Times New Roman" panose="02020603050405020304" pitchFamily="18" charset="0"/>
                        </a:rPr>
                        <a:t>2</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2744814"/>
                  </a:ext>
                </a:extLst>
              </a:tr>
              <a:tr h="300218">
                <a:tc vMerge="1">
                  <a:txBody>
                    <a:bodyPr/>
                    <a:lstStyle/>
                    <a:p>
                      <a:endParaRPr lang="en-US" dirty="0"/>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gridSpan="2">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Gas</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hMerge="1">
                  <a:txBody>
                    <a:bodyPr/>
                    <a:lstStyle/>
                    <a:p>
                      <a:endParaRPr lang="en-US"/>
                    </a:p>
                  </a:txBody>
                  <a:tcPr/>
                </a:tc>
                <a:tc>
                  <a:txBody>
                    <a:bodyPr/>
                    <a:lstStyle/>
                    <a:p>
                      <a:pPr marL="0" algn="ctr" defTabSz="914400" rtl="0" eaLnBrk="1" fontAlgn="b"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20</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vMerge="1">
                  <a:txBody>
                    <a:bodyPr/>
                    <a:lstStyle/>
                    <a:p>
                      <a:endParaRPr lang="en-US" dirty="0"/>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5F5F5F"/>
                          </a:solidFill>
                          <a:effectLst/>
                          <a:latin typeface="Times New Roman" panose="02020603050405020304" pitchFamily="18" charset="0"/>
                          <a:ea typeface="+mn-ea"/>
                          <a:cs typeface="Times New Roman" panose="02020603050405020304" pitchFamily="18" charset="0"/>
                        </a:rPr>
                        <a:t>Hydro</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5F5F5F"/>
                          </a:solidFill>
                          <a:effectLst/>
                          <a:latin typeface="Times New Roman" panose="02020603050405020304" pitchFamily="18" charset="0"/>
                          <a:ea typeface="+mn-ea"/>
                          <a:cs typeface="Times New Roman" panose="02020603050405020304" pitchFamily="18" charset="0"/>
                        </a:rPr>
                        <a:t>52</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16675836"/>
                  </a:ext>
                </a:extLst>
              </a:tr>
              <a:tr h="300218">
                <a:tc vMerge="1">
                  <a:txBody>
                    <a:bodyPr/>
                    <a:lstStyle/>
                    <a:p>
                      <a:endParaRPr lang="en-US" dirty="0"/>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gridSpan="2">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Nuclear</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hMerge="1">
                  <a:txBody>
                    <a:bodyPr/>
                    <a:lstStyle/>
                    <a:p>
                      <a:endParaRPr lang="en-US"/>
                    </a:p>
                  </a:txBody>
                  <a:tcPr/>
                </a:tc>
                <a:tc>
                  <a:txBody>
                    <a:bodyPr/>
                    <a:lstStyle/>
                    <a:p>
                      <a:pPr marL="0" algn="ctr" defTabSz="914400" rtl="0" eaLnBrk="1" fontAlgn="b"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35</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FFFF00"/>
                        </a:gs>
                        <a:gs pos="50000">
                          <a:srgbClr val="FFFFEF"/>
                        </a:gs>
                        <a:gs pos="100000">
                          <a:srgbClr val="FFFF00"/>
                        </a:gs>
                      </a:gsLst>
                      <a:lin ang="5400000" scaled="1"/>
                    </a:gradFill>
                  </a:tcPr>
                </a:tc>
                <a:tc vMerge="1">
                  <a:txBody>
                    <a:bodyPr/>
                    <a:lstStyle/>
                    <a:p>
                      <a:endParaRPr lang="en-US" dirty="0"/>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5F5F5F"/>
                          </a:solidFill>
                          <a:effectLst/>
                          <a:latin typeface="Times New Roman" panose="02020603050405020304" pitchFamily="18" charset="0"/>
                          <a:ea typeface="+mn-ea"/>
                          <a:cs typeface="Times New Roman" panose="02020603050405020304" pitchFamily="18" charset="0"/>
                        </a:rPr>
                        <a:t>Wind</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5F5F5F"/>
                          </a:solidFill>
                          <a:effectLst/>
                          <a:latin typeface="Times New Roman" panose="02020603050405020304" pitchFamily="18" charset="0"/>
                          <a:ea typeface="+mn-ea"/>
                          <a:cs typeface="Times New Roman" panose="02020603050405020304" pitchFamily="18" charset="0"/>
                        </a:rPr>
                        <a:t>6</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41519742"/>
                  </a:ext>
                </a:extLst>
              </a:tr>
              <a:tr h="300218">
                <a:tc rowSpan="2" gridSpan="2">
                  <a:txBody>
                    <a:bodyPr/>
                    <a:lstStyle/>
                    <a:p>
                      <a:pPr algn="ctr"/>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Other</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rowSpan="2" hMerge="1">
                  <a:txBody>
                    <a:bodyPr/>
                    <a:lstStyle/>
                    <a:p>
                      <a:endParaRPr lang="en-US"/>
                    </a:p>
                  </a:txBody>
                  <a:tcPr/>
                </a:tc>
                <a:tc gridSpan="2">
                  <a:txBody>
                    <a:bodyPr/>
                    <a:lstStyle/>
                    <a:p>
                      <a:pPr algn="ctr" fontAlgn="b"/>
                      <a:r>
                        <a:rPr lang="en-US" sz="1200" b="1" i="1" u="none" strike="noStrike" dirty="0">
                          <a:solidFill>
                            <a:srgbClr val="000000"/>
                          </a:solidFill>
                          <a:effectLst/>
                          <a:latin typeface="Times New Roman" panose="02020603050405020304" pitchFamily="18" charset="0"/>
                          <a:cs typeface="Times New Roman" panose="02020603050405020304" pitchFamily="18" charset="0"/>
                        </a:rPr>
                        <a:t>Energy Storage</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fontAlgn="b"/>
                      <a:r>
                        <a:rPr lang="en-US" sz="1200" b="1" i="1" u="none" strike="noStrike" dirty="0">
                          <a:solidFill>
                            <a:srgbClr val="000000"/>
                          </a:solidFill>
                          <a:effectLst/>
                          <a:latin typeface="Times New Roman" panose="02020603050405020304" pitchFamily="18" charset="0"/>
                          <a:cs typeface="Times New Roman" panose="02020603050405020304" pitchFamily="18" charset="0"/>
                        </a:rPr>
                        <a:t>3</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97400224"/>
                  </a:ext>
                </a:extLst>
              </a:tr>
              <a:tr h="300218">
                <a:tc gridSpan="2" vMerge="1">
                  <a:txBody>
                    <a:bodyPr/>
                    <a:lstStyle/>
                    <a:p>
                      <a:endParaRPr lang="en-US" dirty="0"/>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vMerge="1">
                  <a:txBody>
                    <a:bodyPr/>
                    <a:lstStyle/>
                    <a:p>
                      <a:endParaRPr lang="en-US"/>
                    </a:p>
                  </a:txBody>
                  <a:tcPr/>
                </a:tc>
                <a:tc gridSpan="2">
                  <a:txBody>
                    <a:bodyPr/>
                    <a:lstStyle/>
                    <a:p>
                      <a:pPr algn="ctr" fontAlgn="b"/>
                      <a:r>
                        <a:rPr lang="en-US" sz="1200" b="1" i="1" u="none" strike="noStrike" dirty="0">
                          <a:solidFill>
                            <a:srgbClr val="000000"/>
                          </a:solidFill>
                          <a:effectLst/>
                          <a:latin typeface="Times New Roman" panose="02020603050405020304" pitchFamily="18" charset="0"/>
                          <a:cs typeface="Times New Roman" panose="02020603050405020304" pitchFamily="18" charset="0"/>
                        </a:rPr>
                        <a:t>Other</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fontAlgn="b"/>
                      <a:r>
                        <a:rPr lang="en-US" sz="1200" b="1" i="1" u="none" strike="noStrike" dirty="0">
                          <a:solidFill>
                            <a:srgbClr val="000000"/>
                          </a:solidFill>
                          <a:effectLst/>
                          <a:latin typeface="Times New Roman" panose="02020603050405020304" pitchFamily="18" charset="0"/>
                          <a:cs typeface="Times New Roman" panose="02020603050405020304" pitchFamily="18" charset="0"/>
                        </a:rPr>
                        <a:t>33</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46590913"/>
                  </a:ext>
                </a:extLst>
              </a:tr>
            </a:tbl>
          </a:graphicData>
        </a:graphic>
      </p:graphicFrame>
      <p:sp>
        <p:nvSpPr>
          <p:cNvPr id="5" name="TextBox 4"/>
          <p:cNvSpPr txBox="1"/>
          <p:nvPr/>
        </p:nvSpPr>
        <p:spPr>
          <a:xfrm>
            <a:off x="1356742" y="5863435"/>
            <a:ext cx="10100842" cy="400110"/>
          </a:xfrm>
          <a:prstGeom prst="rect">
            <a:avLst/>
          </a:prstGeom>
          <a:noFill/>
        </p:spPr>
        <p:txBody>
          <a:bodyPr wrap="none" rtlCol="0">
            <a:spAutoFit/>
          </a:bodyPr>
          <a:lstStyle/>
          <a:p>
            <a:r>
              <a:rPr lang="en-US" sz="1000" dirty="0"/>
              <a:t>*Unlike the NERC Long-Term Reliability Assessment that considers Pumped Storage to be an Energy Storage resource, this document considers Pumped Storage to be a hydroelectric resource.</a:t>
            </a:r>
          </a:p>
          <a:p>
            <a:r>
              <a:rPr lang="en-US" sz="1000" dirty="0"/>
              <a:t>**Other consists of: Petroleum, Biomass, Geothermal, Waste Heat, and Unclassified Gaseous Fuels </a:t>
            </a:r>
          </a:p>
        </p:txBody>
      </p:sp>
      <p:sp>
        <p:nvSpPr>
          <p:cNvPr id="6" name="TextBox 5"/>
          <p:cNvSpPr txBox="1"/>
          <p:nvPr/>
        </p:nvSpPr>
        <p:spPr>
          <a:xfrm>
            <a:off x="4439798" y="6363006"/>
            <a:ext cx="6819900" cy="400110"/>
          </a:xfrm>
          <a:prstGeom prst="rect">
            <a:avLst/>
          </a:prstGeom>
          <a:noFill/>
        </p:spPr>
        <p:txBody>
          <a:bodyPr wrap="square" rtlCol="0">
            <a:spAutoFit/>
          </a:bodyPr>
          <a:lstStyle/>
          <a:p>
            <a:r>
              <a:rPr lang="en-US" sz="1000" dirty="0"/>
              <a:t>Derived from data found on: SNL Financials and ABB Velocity Suite (12/31/2016); De-rate Factors: NERC 2015 Summer Reliability Assessment</a:t>
            </a:r>
          </a:p>
        </p:txBody>
      </p:sp>
      <p:sp>
        <p:nvSpPr>
          <p:cNvPr id="7" name="Text Placeholder 2"/>
          <p:cNvSpPr txBox="1">
            <a:spLocks/>
          </p:cNvSpPr>
          <p:nvPr/>
        </p:nvSpPr>
        <p:spPr>
          <a:xfrm>
            <a:off x="271354" y="1189129"/>
            <a:ext cx="11580921" cy="341632"/>
          </a:xfrm>
          <a:prstGeom prst="rect">
            <a:avLst/>
          </a:prstGeom>
        </p:spPr>
        <p:txBody>
          <a:bodyPr vert="horz" lIns="91440" tIns="45720" rIns="91440" bIns="4572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i="1" dirty="0">
                <a:latin typeface="Century Gothic" panose="020B0502020202020204" pitchFamily="34" charset="0"/>
              </a:rPr>
              <a:t>Coal, Natural Gas, Wind, Nuclear, Solar, Hydro*, Energy Storage, &amp; Other**</a:t>
            </a:r>
            <a:endParaRPr lang="en-US" sz="1800" dirty="0">
              <a:latin typeface="Century Gothic" panose="020B0502020202020204" pitchFamily="34" charset="0"/>
            </a:endParaRPr>
          </a:p>
        </p:txBody>
      </p:sp>
      <p:sp>
        <p:nvSpPr>
          <p:cNvPr id="8" name="TextBox 7"/>
          <p:cNvSpPr txBox="1"/>
          <p:nvPr/>
        </p:nvSpPr>
        <p:spPr>
          <a:xfrm>
            <a:off x="9340303" y="1802615"/>
            <a:ext cx="2725573" cy="1200329"/>
          </a:xfrm>
          <a:prstGeom prst="rect">
            <a:avLst/>
          </a:prstGeom>
          <a:noFill/>
        </p:spPr>
        <p:txBody>
          <a:bodyPr wrap="square" rtlCol="0">
            <a:spAutoFit/>
          </a:bodyPr>
          <a:lstStyle/>
          <a:p>
            <a:r>
              <a:rPr lang="en-US" sz="1200" dirty="0"/>
              <a:t>Energy Storage is classified under the broader ‘Other’ category in this document because of the ambiguous nature of the power system and the inability to identify the source of the charging energy.</a:t>
            </a:r>
          </a:p>
        </p:txBody>
      </p:sp>
    </p:spTree>
    <p:extLst>
      <p:ext uri="{BB962C8B-B14F-4D97-AF65-F5344CB8AC3E}">
        <p14:creationId xmlns:p14="http://schemas.microsoft.com/office/powerpoint/2010/main" val="1519299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513466281"/>
              </p:ext>
            </p:extLst>
          </p:nvPr>
        </p:nvGraphicFramePr>
        <p:xfrm>
          <a:off x="269875" y="1544638"/>
          <a:ext cx="11582400" cy="401002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ctrTitle"/>
          </p:nvPr>
        </p:nvSpPr>
        <p:spPr/>
        <p:txBody>
          <a:bodyPr>
            <a:normAutofit/>
          </a:bodyPr>
          <a:lstStyle/>
          <a:p>
            <a:r>
              <a:rPr lang="en-US" sz="3000" dirty="0"/>
              <a:t>Proposed U.S. New Nameplate Capacity</a:t>
            </a:r>
            <a:endParaRPr lang="en-US" sz="3000" i="1" dirty="0"/>
          </a:p>
        </p:txBody>
      </p:sp>
      <p:sp>
        <p:nvSpPr>
          <p:cNvPr id="3" name="Text Placeholder 2"/>
          <p:cNvSpPr>
            <a:spLocks noGrp="1"/>
          </p:cNvSpPr>
          <p:nvPr>
            <p:ph type="subTitle" idx="13"/>
          </p:nvPr>
        </p:nvSpPr>
        <p:spPr>
          <a:xfrm>
            <a:off x="270628" y="794020"/>
            <a:ext cx="11580921" cy="341632"/>
          </a:xfrm>
        </p:spPr>
        <p:txBody>
          <a:bodyPr vert="horz" lIns="91440" tIns="45720" rIns="91440" bIns="45720" rtlCol="0" anchor="ctr">
            <a:spAutoFit/>
          </a:bodyPr>
          <a:lstStyle/>
          <a:p>
            <a:r>
              <a:rPr lang="en-US" i="1" dirty="0"/>
              <a:t>Coal, Natural Gas, Wind, Nuclear, Solar, Hydro, Energy Storage, &amp; Other*</a:t>
            </a:r>
            <a:endParaRPr lang="en-US" dirty="0"/>
          </a:p>
        </p:txBody>
      </p:sp>
      <p:grpSp>
        <p:nvGrpSpPr>
          <p:cNvPr id="10" name="Group 9"/>
          <p:cNvGrpSpPr/>
          <p:nvPr/>
        </p:nvGrpSpPr>
        <p:grpSpPr>
          <a:xfrm>
            <a:off x="6422870" y="1135652"/>
            <a:ext cx="4054630" cy="2388598"/>
            <a:chOff x="4571999" y="1105893"/>
            <a:chExt cx="4572002" cy="2685522"/>
          </a:xfrm>
          <a:effectLst>
            <a:outerShdw blurRad="50800" dist="38100" dir="2700000" algn="tl" rotWithShape="0">
              <a:prstClr val="black">
                <a:alpha val="40000"/>
              </a:prstClr>
            </a:outerShdw>
          </a:effectLst>
        </p:grpSpPr>
        <p:pic>
          <p:nvPicPr>
            <p:cNvPr id="17410" name="Picture 2" descr="http://ge.ecomagination.com/_files/images/products/lms1/lms1_zoom_0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1999" y="1105893"/>
              <a:ext cx="2245113" cy="1364192"/>
            </a:xfrm>
            <a:prstGeom prst="rect">
              <a:avLst/>
            </a:prstGeom>
            <a:solidFill>
              <a:srgbClr val="FFFFFF">
                <a:shade val="85000"/>
              </a:srgbClr>
            </a:solidFill>
            <a:ln w="28575" cap="sq">
              <a:solidFill>
                <a:schemeClr val="tx2">
                  <a:lumMod val="60000"/>
                  <a:lumOff val="40000"/>
                </a:schemeClr>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7416" name="Picture 8" descr="http://t1.gstatic.com/images?q=tbn:2oslDSu78T0kAM:http://prairieroots.files.wordpress.com/2007/10/mojave-wind-farm.jpg">
              <a:hlinkClick r:id="rId5"/>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17113" y="1105893"/>
              <a:ext cx="2326888" cy="1364192"/>
            </a:xfrm>
            <a:prstGeom prst="rect">
              <a:avLst/>
            </a:prstGeom>
            <a:solidFill>
              <a:srgbClr val="FFFFFF">
                <a:shade val="85000"/>
              </a:srgbClr>
            </a:solidFill>
            <a:ln w="28575" cap="sq">
              <a:solidFill>
                <a:schemeClr val="accent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4" name="Picture 4" descr="http://nuclearstreet.com/images/img/esbwr.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817113" y="2462131"/>
              <a:ext cx="2326887" cy="1329284"/>
            </a:xfrm>
            <a:prstGeom prst="rect">
              <a:avLst/>
            </a:prstGeom>
            <a:solidFill>
              <a:srgbClr val="FFFFFF">
                <a:shade val="85000"/>
              </a:srgbClr>
            </a:solidFill>
            <a:ln w="28575" cap="sq">
              <a:solidFill>
                <a:schemeClr val="accent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418" name="Picture 10" descr="Key Equipment Delivered For Coal Gasification Plant"/>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572001" y="2470085"/>
              <a:ext cx="2245112" cy="1306461"/>
            </a:xfrm>
            <a:prstGeom prst="rect">
              <a:avLst/>
            </a:prstGeom>
            <a:solidFill>
              <a:srgbClr val="FFFFFF">
                <a:shade val="85000"/>
              </a:srgbClr>
            </a:solidFill>
            <a:ln w="285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12" name="Picture 11" descr="Solar Panels.bmp"/>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81464" y="1940026"/>
            <a:ext cx="1229193" cy="817972"/>
          </a:xfrm>
          <a:prstGeom prst="rect">
            <a:avLst/>
          </a:prstGeom>
          <a:ln w="31750" cap="sq">
            <a:solidFill>
              <a:srgbClr val="D9D933"/>
            </a:solidFill>
            <a:miter lim="800000"/>
          </a:ln>
          <a:effectLst>
            <a:outerShdw blurRad="50800" dist="38100" dir="2700000" algn="tl" rotWithShape="0">
              <a:prstClr val="black">
                <a:alpha val="40000"/>
              </a:prstClr>
            </a:outerShdw>
          </a:effectLst>
          <a:scene3d>
            <a:camera prst="orthographicFront"/>
            <a:lightRig rig="threePt" dir="t"/>
          </a:scene3d>
          <a:sp3d>
            <a:bevelT/>
          </a:sp3d>
        </p:spPr>
      </p:pic>
      <p:sp>
        <p:nvSpPr>
          <p:cNvPr id="5" name="TextBox 4"/>
          <p:cNvSpPr txBox="1"/>
          <p:nvPr/>
        </p:nvSpPr>
        <p:spPr>
          <a:xfrm>
            <a:off x="6143625" y="6581775"/>
            <a:ext cx="184731" cy="369332"/>
          </a:xfrm>
          <a:prstGeom prst="rect">
            <a:avLst/>
          </a:prstGeom>
          <a:noFill/>
        </p:spPr>
        <p:txBody>
          <a:bodyPr wrap="none" rtlCol="0">
            <a:spAutoFit/>
          </a:bodyPr>
          <a:lstStyle/>
          <a:p>
            <a:endParaRPr lang="en-US" dirty="0"/>
          </a:p>
        </p:txBody>
      </p:sp>
      <p:sp>
        <p:nvSpPr>
          <p:cNvPr id="14" name="TextBox 13"/>
          <p:cNvSpPr txBox="1"/>
          <p:nvPr/>
        </p:nvSpPr>
        <p:spPr>
          <a:xfrm>
            <a:off x="6343649" y="6378804"/>
            <a:ext cx="4394152" cy="246221"/>
          </a:xfrm>
          <a:prstGeom prst="rect">
            <a:avLst/>
          </a:prstGeom>
          <a:noFill/>
        </p:spPr>
        <p:txBody>
          <a:bodyPr wrap="none" rtlCol="0">
            <a:spAutoFit/>
          </a:bodyPr>
          <a:lstStyle/>
          <a:p>
            <a:r>
              <a:rPr lang="en-US" sz="1000" dirty="0"/>
              <a:t>Derived from data found on: SNL Financials and ABB Velocity Suite (12/31/2016)</a:t>
            </a:r>
          </a:p>
        </p:txBody>
      </p:sp>
      <p:sp>
        <p:nvSpPr>
          <p:cNvPr id="6" name="TextBox 5"/>
          <p:cNvSpPr txBox="1"/>
          <p:nvPr/>
        </p:nvSpPr>
        <p:spPr>
          <a:xfrm>
            <a:off x="1548045" y="6074390"/>
            <a:ext cx="5283819" cy="246221"/>
          </a:xfrm>
          <a:prstGeom prst="rect">
            <a:avLst/>
          </a:prstGeom>
          <a:noFill/>
        </p:spPr>
        <p:txBody>
          <a:bodyPr wrap="none" rtlCol="0">
            <a:spAutoFit/>
          </a:bodyPr>
          <a:lstStyle/>
          <a:p>
            <a:r>
              <a:rPr lang="en-US" sz="1000" dirty="0"/>
              <a:t>*Other consists of: Petroleum, Biomass, Geothermal, Waste Heat, and Unclassified Gaseous Fuels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522348904"/>
              </p:ext>
            </p:extLst>
          </p:nvPr>
        </p:nvGraphicFramePr>
        <p:xfrm>
          <a:off x="269875" y="1544638"/>
          <a:ext cx="11582400" cy="401002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ctrTitle"/>
          </p:nvPr>
        </p:nvSpPr>
        <p:spPr/>
        <p:txBody>
          <a:bodyPr>
            <a:normAutofit/>
          </a:bodyPr>
          <a:lstStyle/>
          <a:p>
            <a:r>
              <a:rPr lang="en-US" sz="3000" dirty="0"/>
              <a:t>Proposed U.S. New Creditable Capacity</a:t>
            </a:r>
            <a:endParaRPr lang="en-US" sz="3000" i="1" dirty="0"/>
          </a:p>
        </p:txBody>
      </p:sp>
      <p:sp>
        <p:nvSpPr>
          <p:cNvPr id="3" name="Text Placeholder 2"/>
          <p:cNvSpPr>
            <a:spLocks noGrp="1"/>
          </p:cNvSpPr>
          <p:nvPr>
            <p:ph type="subTitle" idx="13"/>
          </p:nvPr>
        </p:nvSpPr>
        <p:spPr>
          <a:xfrm>
            <a:off x="270628" y="794020"/>
            <a:ext cx="11580921" cy="341632"/>
          </a:xfrm>
        </p:spPr>
        <p:txBody>
          <a:bodyPr vert="horz" lIns="91440" tIns="45720" rIns="91440" bIns="45720" rtlCol="0" anchor="ctr">
            <a:spAutoFit/>
          </a:bodyPr>
          <a:lstStyle/>
          <a:p>
            <a:r>
              <a:rPr lang="en-US" i="1" dirty="0"/>
              <a:t>Coal, Natural Gas, Wind, Nuclear, Solar, Hydro, Energy Storage, &amp; Other*</a:t>
            </a:r>
            <a:endParaRPr lang="en-US" dirty="0"/>
          </a:p>
        </p:txBody>
      </p:sp>
      <p:sp>
        <p:nvSpPr>
          <p:cNvPr id="7" name="TextBox 6"/>
          <p:cNvSpPr txBox="1"/>
          <p:nvPr/>
        </p:nvSpPr>
        <p:spPr>
          <a:xfrm>
            <a:off x="1548045" y="6074390"/>
            <a:ext cx="5283819" cy="246221"/>
          </a:xfrm>
          <a:prstGeom prst="rect">
            <a:avLst/>
          </a:prstGeom>
          <a:noFill/>
        </p:spPr>
        <p:txBody>
          <a:bodyPr wrap="none" rtlCol="0">
            <a:spAutoFit/>
          </a:bodyPr>
          <a:lstStyle/>
          <a:p>
            <a:r>
              <a:rPr lang="en-US" sz="1000" dirty="0"/>
              <a:t>*Other consists of: Petroleum, Biomass, Geothermal, Waste Heat, and Unclassified Gaseous Fuels </a:t>
            </a:r>
          </a:p>
        </p:txBody>
      </p:sp>
      <p:sp>
        <p:nvSpPr>
          <p:cNvPr id="8" name="TextBox 7"/>
          <p:cNvSpPr txBox="1"/>
          <p:nvPr/>
        </p:nvSpPr>
        <p:spPr>
          <a:xfrm>
            <a:off x="4504424" y="6399798"/>
            <a:ext cx="6819900" cy="400110"/>
          </a:xfrm>
          <a:prstGeom prst="rect">
            <a:avLst/>
          </a:prstGeom>
          <a:noFill/>
        </p:spPr>
        <p:txBody>
          <a:bodyPr wrap="square" rtlCol="0">
            <a:spAutoFit/>
          </a:bodyPr>
          <a:lstStyle/>
          <a:p>
            <a:r>
              <a:rPr lang="en-US" sz="1000" dirty="0"/>
              <a:t>Derived from data found on: SNL Financials and ABB Velocity Suite (12/31/2016); De-rate Factors: NERC 2015 Summer Reliability Assessment</a:t>
            </a:r>
          </a:p>
        </p:txBody>
      </p:sp>
    </p:spTree>
    <p:extLst>
      <p:ext uri="{BB962C8B-B14F-4D97-AF65-F5344CB8AC3E}">
        <p14:creationId xmlns:p14="http://schemas.microsoft.com/office/powerpoint/2010/main" val="1482440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2716" name="Group 140"/>
          <p:cNvGraphicFramePr>
            <a:graphicFrameLocks noGrp="1"/>
          </p:cNvGraphicFramePr>
          <p:nvPr>
            <p:extLst>
              <p:ext uri="{D42A27DB-BD31-4B8C-83A1-F6EECF244321}">
                <p14:modId xmlns:p14="http://schemas.microsoft.com/office/powerpoint/2010/main" val="458030900"/>
              </p:ext>
            </p:extLst>
          </p:nvPr>
        </p:nvGraphicFramePr>
        <p:xfrm>
          <a:off x="1693888" y="1263380"/>
          <a:ext cx="9222925" cy="4505706"/>
        </p:xfrm>
        <a:graphic>
          <a:graphicData uri="http://schemas.openxmlformats.org/drawingml/2006/table">
            <a:tbl>
              <a:tblPr>
                <a:effectLst>
                  <a:outerShdw blurRad="50800" dist="38100" dir="2700000" algn="tl" rotWithShape="0">
                    <a:prstClr val="black">
                      <a:alpha val="40000"/>
                    </a:prstClr>
                  </a:outerShdw>
                </a:effectLst>
              </a:tblPr>
              <a:tblGrid>
                <a:gridCol w="1163803">
                  <a:extLst>
                    <a:ext uri="{9D8B030D-6E8A-4147-A177-3AD203B41FA5}">
                      <a16:colId xmlns:a16="http://schemas.microsoft.com/office/drawing/2014/main" val="20000"/>
                    </a:ext>
                  </a:extLst>
                </a:gridCol>
                <a:gridCol w="1257109">
                  <a:extLst>
                    <a:ext uri="{9D8B030D-6E8A-4147-A177-3AD203B41FA5}">
                      <a16:colId xmlns:a16="http://schemas.microsoft.com/office/drawing/2014/main" val="20001"/>
                    </a:ext>
                  </a:extLst>
                </a:gridCol>
                <a:gridCol w="1502229">
                  <a:extLst>
                    <a:ext uri="{9D8B030D-6E8A-4147-A177-3AD203B41FA5}">
                      <a16:colId xmlns:a16="http://schemas.microsoft.com/office/drawing/2014/main" val="20002"/>
                    </a:ext>
                  </a:extLst>
                </a:gridCol>
                <a:gridCol w="2509934">
                  <a:extLst>
                    <a:ext uri="{9D8B030D-6E8A-4147-A177-3AD203B41FA5}">
                      <a16:colId xmlns:a16="http://schemas.microsoft.com/office/drawing/2014/main" val="20003"/>
                    </a:ext>
                  </a:extLst>
                </a:gridCol>
                <a:gridCol w="2789850">
                  <a:extLst>
                    <a:ext uri="{9D8B030D-6E8A-4147-A177-3AD203B41FA5}">
                      <a16:colId xmlns:a16="http://schemas.microsoft.com/office/drawing/2014/main" val="20004"/>
                    </a:ext>
                  </a:extLst>
                </a:gridCol>
              </a:tblGrid>
              <a:tr h="292608">
                <a:tc gridSpan="2">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400" b="1" i="1" u="none" strike="noStrike" cap="none" normalizeH="0" baseline="0" dirty="0">
                          <a:ln>
                            <a:noFill/>
                          </a:ln>
                          <a:solidFill>
                            <a:srgbClr val="FFFFFF"/>
                          </a:solidFill>
                          <a:effectLst/>
                          <a:latin typeface="Times New Roman" pitchFamily="18" charset="0"/>
                          <a:cs typeface="Times New Roman" pitchFamily="18" charset="0"/>
                        </a:rPr>
                        <a:t>Fuel Category</a:t>
                      </a:r>
                      <a:endParaRPr kumimoji="0" lang="en-US" sz="14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FFFFFF"/>
                          </a:solidFill>
                          <a:effectLst/>
                          <a:latin typeface="Times New Roman" pitchFamily="18" charset="0"/>
                          <a:cs typeface="Times New Roman" pitchFamily="18" charset="0"/>
                        </a:rPr>
                        <a:t>Number of Units</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FFFFFF"/>
                          </a:solidFill>
                          <a:effectLst/>
                          <a:latin typeface="Times New Roman" pitchFamily="18" charset="0"/>
                          <a:cs typeface="Times New Roman" pitchFamily="18" charset="0"/>
                        </a:rPr>
                        <a:t>Nameplate Capacity (MW)</a:t>
                      </a:r>
                      <a:endParaRPr kumimoji="0" lang="en-US" sz="1400" b="0" i="0" u="none" strike="noStrike" cap="none" normalizeH="0" baseline="0" dirty="0">
                        <a:ln>
                          <a:noFill/>
                        </a:ln>
                        <a:solidFill>
                          <a:schemeClr val="tx1"/>
                        </a:solidFill>
                        <a:effectLst/>
                        <a:latin typeface="Arial" charset="0"/>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FFFFFF"/>
                          </a:solidFill>
                          <a:effectLst/>
                          <a:latin typeface="Times New Roman" pitchFamily="18" charset="0"/>
                          <a:cs typeface="Times New Roman" pitchFamily="18" charset="0"/>
                        </a:rPr>
                        <a:t>Creditable Capacity (MW)</a:t>
                      </a:r>
                      <a:endParaRPr kumimoji="0" lang="en-US" sz="1400" b="0" i="0" u="none" strike="noStrike" cap="none" normalizeH="0" baseline="0" dirty="0">
                        <a:ln>
                          <a:noFill/>
                        </a:ln>
                        <a:solidFill>
                          <a:schemeClr val="tx1"/>
                        </a:solidFill>
                        <a:effectLst/>
                        <a:latin typeface="Arial" charset="0"/>
                      </a:endParaRPr>
                    </a:p>
                  </a:txBody>
                  <a:tcPr anchor="b"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92608">
                <a:tc gridSpan="2">
                  <a:txBody>
                    <a:bodyPr/>
                    <a:lstStyle/>
                    <a:p>
                      <a:pPr algn="l" rtl="0" fontAlgn="ctr"/>
                      <a:r>
                        <a:rPr lang="en-US" sz="1100" b="1" i="1" u="none" strike="noStrike" dirty="0">
                          <a:solidFill>
                            <a:srgbClr val="000000"/>
                          </a:solidFill>
                          <a:effectLst/>
                          <a:latin typeface="Times New Roman" panose="02020603050405020304" pitchFamily="18" charset="0"/>
                        </a:rPr>
                        <a:t>Coal</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2,512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2,512</a:t>
                      </a:r>
                    </a:p>
                  </a:txBody>
                  <a:tcPr marL="0" marR="0"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1"/>
                  </a:ext>
                </a:extLst>
              </a:tr>
              <a:tr h="292608">
                <a:tc rowSpan="3">
                  <a:txBody>
                    <a:bodyPr/>
                    <a:lstStyle/>
                    <a:p>
                      <a:pPr algn="l" rtl="0" fontAlgn="ctr"/>
                      <a:r>
                        <a:rPr lang="en-US" sz="1100" b="1" i="1" u="none" strike="noStrike" dirty="0">
                          <a:solidFill>
                            <a:srgbClr val="000000"/>
                          </a:solidFill>
                          <a:effectLst/>
                          <a:latin typeface="Times New Roman" panose="02020603050405020304" pitchFamily="18" charset="0"/>
                        </a:rPr>
                        <a:t>Natural</a:t>
                      </a:r>
                      <a:r>
                        <a:rPr lang="en-US" sz="1100" b="1" i="1" u="none" strike="noStrike" baseline="0" dirty="0">
                          <a:solidFill>
                            <a:srgbClr val="000000"/>
                          </a:solidFill>
                          <a:effectLst/>
                          <a:latin typeface="Times New Roman" panose="02020603050405020304" pitchFamily="18" charset="0"/>
                        </a:rPr>
                        <a:t> Gas</a:t>
                      </a:r>
                      <a:endParaRPr lang="en-US" sz="1100" b="1" i="1" u="none" strike="noStrike" dirty="0">
                        <a:solidFill>
                          <a:srgbClr val="000000"/>
                        </a:solidFill>
                        <a:effectLst/>
                        <a:latin typeface="Times New Roman" panose="02020603050405020304" pitchFamily="18" charset="0"/>
                      </a:endParaRP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l" rtl="0" fontAlgn="ctr"/>
                      <a:r>
                        <a:rPr lang="en-US" sz="1100" b="1" i="1" u="none" strike="noStrike" dirty="0">
                          <a:solidFill>
                            <a:srgbClr val="000000"/>
                          </a:solidFill>
                          <a:effectLst/>
                          <a:latin typeface="Times New Roman" panose="02020603050405020304" pitchFamily="18" charset="0"/>
                        </a:rPr>
                        <a:t>Combined</a:t>
                      </a:r>
                      <a:r>
                        <a:rPr lang="en-US" sz="1100" b="1" i="1" u="none" strike="noStrike" baseline="0" dirty="0">
                          <a:solidFill>
                            <a:srgbClr val="000000"/>
                          </a:solidFill>
                          <a:effectLst/>
                          <a:latin typeface="Times New Roman" panose="02020603050405020304" pitchFamily="18" charset="0"/>
                        </a:rPr>
                        <a:t> Cycle</a:t>
                      </a:r>
                      <a:endParaRPr lang="en-US" sz="1100" b="1" i="1" u="none" strike="noStrike" dirty="0">
                        <a:solidFill>
                          <a:srgbClr val="000000"/>
                        </a:solidFill>
                        <a:effectLst/>
                        <a:latin typeface="Times New Roman" panose="02020603050405020304" pitchFamily="18" charset="0"/>
                      </a:endParaRPr>
                    </a:p>
                  </a:txBody>
                  <a:tcPr marL="25717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204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100,534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100,534</a:t>
                      </a:r>
                    </a:p>
                  </a:txBody>
                  <a:tcPr marL="0" marR="0"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2"/>
                  </a:ext>
                </a:extLst>
              </a:tr>
              <a:tr h="292608">
                <a:tc vMerge="1">
                  <a:txBody>
                    <a:bodyPr/>
                    <a:lstStyle/>
                    <a:p>
                      <a:pPr algn="l" rtl="0" fontAlgn="ctr"/>
                      <a:endParaRPr lang="en-US" sz="1100" b="1" i="1" u="none" strike="noStrike" dirty="0">
                        <a:solidFill>
                          <a:srgbClr val="000000"/>
                        </a:solidFill>
                        <a:effectLst/>
                        <a:latin typeface="Times New Roman" panose="02020603050405020304" pitchFamily="18" charset="0"/>
                      </a:endParaRP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l" rtl="0" fontAlgn="ctr"/>
                      <a:r>
                        <a:rPr lang="en-US" sz="1100" b="1" i="1" u="none" strike="noStrike" dirty="0">
                          <a:solidFill>
                            <a:srgbClr val="000000"/>
                          </a:solidFill>
                          <a:effectLst/>
                          <a:latin typeface="Times New Roman" panose="02020603050405020304" pitchFamily="18" charset="0"/>
                        </a:rPr>
                        <a:t>Combustion Turbine</a:t>
                      </a:r>
                    </a:p>
                  </a:txBody>
                  <a:tcPr marL="25717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162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22,935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22,935</a:t>
                      </a:r>
                    </a:p>
                  </a:txBody>
                  <a:tcPr marL="0" marR="0"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3"/>
                  </a:ext>
                </a:extLst>
              </a:tr>
              <a:tr h="292608">
                <a:tc vMerge="1">
                  <a:txBody>
                    <a:bodyPr/>
                    <a:lstStyle/>
                    <a:p>
                      <a:endParaRPr lang="en-US"/>
                    </a:p>
                  </a:txBody>
                  <a:tcPr/>
                </a:tc>
                <a:tc>
                  <a:txBody>
                    <a:bodyPr/>
                    <a:lstStyle/>
                    <a:p>
                      <a:pPr algn="l" rtl="0" fontAlgn="ctr"/>
                      <a:r>
                        <a:rPr lang="en-US" sz="1100" b="1" i="1" u="none" strike="noStrike" dirty="0">
                          <a:solidFill>
                            <a:srgbClr val="000000"/>
                          </a:solidFill>
                          <a:effectLst/>
                          <a:latin typeface="Times New Roman" panose="02020603050405020304" pitchFamily="18" charset="0"/>
                        </a:rPr>
                        <a:t>Internal Combustion</a:t>
                      </a:r>
                    </a:p>
                  </a:txBody>
                  <a:tcPr marL="25717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112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1,191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1,191</a:t>
                      </a:r>
                    </a:p>
                  </a:txBody>
                  <a:tcPr marL="0" marR="0"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4"/>
                  </a:ext>
                </a:extLst>
              </a:tr>
              <a:tr h="292608">
                <a:tc gridSpan="2">
                  <a:txBody>
                    <a:bodyPr/>
                    <a:lstStyle/>
                    <a:p>
                      <a:pPr algn="l" rtl="0" fontAlgn="ctr"/>
                      <a:r>
                        <a:rPr lang="en-US" sz="1100" b="1" i="1" u="none" strike="noStrike" dirty="0">
                          <a:solidFill>
                            <a:srgbClr val="000000"/>
                          </a:solidFill>
                          <a:effectLst/>
                          <a:latin typeface="Times New Roman" panose="02020603050405020304" pitchFamily="18" charset="0"/>
                        </a:rPr>
                        <a:t>Nuclear</a:t>
                      </a:r>
                    </a:p>
                  </a:txBody>
                  <a:tcPr marL="25717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29,091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29,091</a:t>
                      </a:r>
                    </a:p>
                  </a:txBody>
                  <a:tcPr marL="0" marR="0"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5"/>
                  </a:ext>
                </a:extLst>
              </a:tr>
              <a:tr h="292608">
                <a:tc gridSpan="2">
                  <a:txBody>
                    <a:bodyPr/>
                    <a:lstStyle/>
                    <a:p>
                      <a:pPr algn="l" rtl="0" fontAlgn="ctr"/>
                      <a:r>
                        <a:rPr lang="en-US" sz="1400" b="1" i="0" u="none" strike="noStrike" dirty="0">
                          <a:solidFill>
                            <a:srgbClr val="000000"/>
                          </a:solidFill>
                          <a:effectLst/>
                          <a:latin typeface="Times New Roman" panose="02020603050405020304" pitchFamily="18" charset="0"/>
                        </a:rPr>
                        <a:t>Conventional SUB TOTAL </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520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156,263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156,263</a:t>
                      </a:r>
                    </a:p>
                  </a:txBody>
                  <a:tcPr marL="0" marR="0"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6"/>
                  </a:ext>
                </a:extLst>
              </a:tr>
              <a:tr h="292608">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Solar</a:t>
                      </a:r>
                    </a:p>
                  </a:txBody>
                  <a:tcPr marL="25717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1,122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31,448</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13,288</a:t>
                      </a:r>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7"/>
                  </a:ext>
                </a:extLst>
              </a:tr>
              <a:tr h="292608">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Wind</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444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82,802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12,363</a:t>
                      </a:r>
                    </a:p>
                  </a:txBody>
                  <a:tcPr marL="0" marR="0"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8"/>
                  </a:ext>
                </a:extLst>
              </a:tr>
              <a:tr h="292608">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Hydro</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308</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16,461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6,091</a:t>
                      </a:r>
                    </a:p>
                  </a:txBody>
                  <a:tcPr marL="0" marR="0"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9"/>
                  </a:ext>
                </a:extLst>
              </a:tr>
              <a:tr h="292608">
                <a:tc gridSpan="2">
                  <a:txBody>
                    <a:bodyPr/>
                    <a:lstStyle/>
                    <a:p>
                      <a:pPr algn="l" rtl="0" fontAlgn="ctr"/>
                      <a:r>
                        <a:rPr lang="en-US" sz="1400" b="1" i="0" u="none" strike="noStrike" dirty="0">
                          <a:solidFill>
                            <a:srgbClr val="000000"/>
                          </a:solidFill>
                          <a:effectLst/>
                          <a:latin typeface="Times New Roman" panose="02020603050405020304" pitchFamily="18" charset="0"/>
                        </a:rPr>
                        <a:t>Renewable SUB TOTAL </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1,874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130,711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31,742</a:t>
                      </a:r>
                    </a:p>
                  </a:txBody>
                  <a:tcPr marL="0" marR="0"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10"/>
                  </a:ext>
                </a:extLst>
              </a:tr>
              <a:tr h="292608">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chemeClr val="tx1"/>
                          </a:solidFill>
                          <a:effectLst/>
                          <a:latin typeface="Times New Roman" panose="02020603050405020304" pitchFamily="18" charset="0"/>
                        </a:rPr>
                        <a:t>Energy</a:t>
                      </a:r>
                      <a:r>
                        <a:rPr lang="en-US" sz="1200" b="1" i="1" u="none" strike="noStrike" baseline="0" dirty="0">
                          <a:solidFill>
                            <a:schemeClr val="tx1"/>
                          </a:solidFill>
                          <a:effectLst/>
                          <a:latin typeface="Times New Roman" panose="02020603050405020304" pitchFamily="18" charset="0"/>
                        </a:rPr>
                        <a:t> Storage</a:t>
                      </a:r>
                      <a:endParaRPr lang="en-US" sz="1200" b="1" i="1" u="none" strike="noStrike" dirty="0">
                        <a:solidFill>
                          <a:schemeClr val="tx1"/>
                        </a:solidFill>
                        <a:effectLst/>
                        <a:latin typeface="Times New Roman" panose="02020603050405020304" pitchFamily="18" charset="0"/>
                      </a:endParaRP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50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2,343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2,343</a:t>
                      </a:r>
                    </a:p>
                  </a:txBody>
                  <a:tcPr marL="0" marR="0"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3678279550"/>
                  </a:ext>
                </a:extLst>
              </a:tr>
              <a:tr h="292608">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chemeClr val="tx1"/>
                          </a:solidFill>
                          <a:effectLst/>
                          <a:latin typeface="Times New Roman" panose="02020603050405020304" pitchFamily="18" charset="0"/>
                        </a:rPr>
                        <a:t>Other</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159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3,043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3,043</a:t>
                      </a:r>
                    </a:p>
                  </a:txBody>
                  <a:tcPr marL="0" marR="0"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3798488829"/>
                  </a:ext>
                </a:extLst>
              </a:tr>
              <a:tr h="292608">
                <a:tc gridSpan="2">
                  <a:txBody>
                    <a:bodyPr/>
                    <a:lstStyle/>
                    <a:p>
                      <a:pPr algn="l" rtl="0" fontAlgn="ctr"/>
                      <a:r>
                        <a:rPr lang="en-US" sz="1400" b="1" i="0" u="none" strike="noStrike" dirty="0">
                          <a:solidFill>
                            <a:srgbClr val="000000"/>
                          </a:solidFill>
                          <a:effectLst/>
                          <a:latin typeface="Times New Roman" panose="02020603050405020304" pitchFamily="18" charset="0"/>
                        </a:rPr>
                        <a:t>Other SUB TOTAL </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209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5,386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5,386</a:t>
                      </a:r>
                    </a:p>
                  </a:txBody>
                  <a:tcPr marL="0" marR="0"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789527867"/>
                  </a:ext>
                </a:extLst>
              </a:tr>
              <a:tr h="292608">
                <a:tc gridSpan="2">
                  <a:txBody>
                    <a:bodyPr/>
                    <a:lstStyle/>
                    <a:p>
                      <a:pPr algn="l" rtl="0" fontAlgn="ctr"/>
                      <a:r>
                        <a:rPr lang="en-US" sz="1600" b="1" i="0" u="none" strike="noStrike" dirty="0">
                          <a:solidFill>
                            <a:srgbClr val="000000"/>
                          </a:solidFill>
                          <a:effectLst/>
                          <a:latin typeface="Times New Roman" panose="02020603050405020304" pitchFamily="18" charset="0"/>
                        </a:rPr>
                        <a:t>TOTAL </a:t>
                      </a:r>
                    </a:p>
                  </a:txBody>
                  <a:tcPr marL="8572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b="1" i="1" u="none" strike="noStrike" kern="1200" dirty="0">
                          <a:solidFill>
                            <a:srgbClr val="000000"/>
                          </a:solidFill>
                          <a:effectLst/>
                          <a:latin typeface="Times New Roman" panose="02020603050405020304" pitchFamily="18" charset="0"/>
                          <a:ea typeface="+mn-ea"/>
                          <a:cs typeface="+mn-cs"/>
                        </a:rPr>
                        <a:t>2,603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b="1" i="1" u="none" strike="noStrike" kern="1200" dirty="0">
                          <a:solidFill>
                            <a:srgbClr val="000000"/>
                          </a:solidFill>
                          <a:effectLst/>
                          <a:latin typeface="Times New Roman" panose="02020603050405020304" pitchFamily="18" charset="0"/>
                          <a:ea typeface="+mn-ea"/>
                          <a:cs typeface="+mn-cs"/>
                        </a:rPr>
                        <a:t>292,360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b="1" i="1" u="none" strike="noStrike" kern="1200" dirty="0">
                          <a:solidFill>
                            <a:srgbClr val="000000"/>
                          </a:solidFill>
                          <a:effectLst/>
                          <a:latin typeface="Times New Roman" panose="02020603050405020304" pitchFamily="18" charset="0"/>
                          <a:ea typeface="+mn-ea"/>
                          <a:cs typeface="+mn-cs"/>
                        </a:rPr>
                        <a:t>193,391</a:t>
                      </a:r>
                    </a:p>
                  </a:txBody>
                  <a:tcPr marL="0" marR="0"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extLst>
                  <a:ext uri="{0D108BD9-81ED-4DB2-BD59-A6C34878D82A}">
                    <a16:rowId xmlns:a16="http://schemas.microsoft.com/office/drawing/2014/main" val="10012"/>
                  </a:ext>
                </a:extLst>
              </a:tr>
            </a:tbl>
          </a:graphicData>
        </a:graphic>
      </p:graphicFrame>
      <p:sp>
        <p:nvSpPr>
          <p:cNvPr id="25603" name="Rectangle 256"/>
          <p:cNvSpPr>
            <a:spLocks noGrp="1" noChangeArrowheads="1"/>
          </p:cNvSpPr>
          <p:nvPr>
            <p:ph type="ctrTitle"/>
          </p:nvPr>
        </p:nvSpPr>
        <p:spPr/>
        <p:txBody>
          <a:bodyPr>
            <a:normAutofit fontScale="90000"/>
          </a:bodyPr>
          <a:lstStyle/>
          <a:p>
            <a:r>
              <a:rPr lang="en-US" dirty="0"/>
              <a:t>Current Capacity Projects</a:t>
            </a:r>
            <a:endParaRPr lang="en-US" sz="2200" i="1" dirty="0"/>
          </a:p>
        </p:txBody>
      </p:sp>
      <p:sp>
        <p:nvSpPr>
          <p:cNvPr id="3" name="Subtitle 2"/>
          <p:cNvSpPr>
            <a:spLocks noGrp="1"/>
          </p:cNvSpPr>
          <p:nvPr>
            <p:ph type="subTitle" idx="13"/>
          </p:nvPr>
        </p:nvSpPr>
        <p:spPr/>
        <p:txBody>
          <a:bodyPr/>
          <a:lstStyle/>
          <a:p>
            <a:r>
              <a:rPr lang="en-US" dirty="0"/>
              <a:t>Units proposed for entry into service after January 1, 2016</a:t>
            </a:r>
          </a:p>
        </p:txBody>
      </p:sp>
      <p:sp>
        <p:nvSpPr>
          <p:cNvPr id="25624" name="AutoShape 285"/>
          <p:cNvSpPr>
            <a:spLocks/>
          </p:cNvSpPr>
          <p:nvPr/>
        </p:nvSpPr>
        <p:spPr bwMode="auto">
          <a:xfrm>
            <a:off x="1444489" y="1617185"/>
            <a:ext cx="78925" cy="1423470"/>
          </a:xfrm>
          <a:prstGeom prst="leftBrace">
            <a:avLst>
              <a:gd name="adj1" fmla="val 116667"/>
              <a:gd name="adj2" fmla="val 50000"/>
            </a:avLst>
          </a:prstGeom>
          <a:noFill/>
          <a:ln w="12700">
            <a:solidFill>
              <a:schemeClr val="tx1"/>
            </a:solidFill>
            <a:round/>
            <a:headEnd/>
            <a:tailEnd/>
          </a:ln>
        </p:spPr>
        <p:txBody>
          <a:bodyPr wrap="none" anchor="ctr"/>
          <a:lstStyle/>
          <a:p>
            <a:pPr algn="ctr" eaLnBrk="0" hangingPunct="0"/>
            <a:endParaRPr lang="en-US"/>
          </a:p>
        </p:txBody>
      </p:sp>
      <p:sp>
        <p:nvSpPr>
          <p:cNvPr id="25625" name="Text Box 286"/>
          <p:cNvSpPr txBox="1">
            <a:spLocks noChangeArrowheads="1"/>
          </p:cNvSpPr>
          <p:nvPr/>
        </p:nvSpPr>
        <p:spPr bwMode="auto">
          <a:xfrm>
            <a:off x="9263" y="1867255"/>
            <a:ext cx="1452978" cy="923330"/>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pPr>
            <a:r>
              <a:rPr lang="en-US" b="1" dirty="0">
                <a:solidFill>
                  <a:srgbClr val="993300"/>
                </a:solidFill>
              </a:rPr>
              <a:t>Non-Renewable Projects</a:t>
            </a:r>
          </a:p>
        </p:txBody>
      </p:sp>
      <p:sp>
        <p:nvSpPr>
          <p:cNvPr id="25626" name="Text Box 287"/>
          <p:cNvSpPr txBox="1">
            <a:spLocks noChangeArrowheads="1"/>
          </p:cNvSpPr>
          <p:nvPr/>
        </p:nvSpPr>
        <p:spPr bwMode="auto">
          <a:xfrm>
            <a:off x="136720" y="3641892"/>
            <a:ext cx="1316258" cy="646331"/>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pPr>
            <a:r>
              <a:rPr lang="en-US" b="1" dirty="0">
                <a:solidFill>
                  <a:srgbClr val="5F5F5F"/>
                </a:solidFill>
              </a:rPr>
              <a:t>Renewable Projects</a:t>
            </a:r>
          </a:p>
        </p:txBody>
      </p:sp>
      <p:sp>
        <p:nvSpPr>
          <p:cNvPr id="11" name="AutoShape 285"/>
          <p:cNvSpPr>
            <a:spLocks/>
          </p:cNvSpPr>
          <p:nvPr/>
        </p:nvSpPr>
        <p:spPr bwMode="auto">
          <a:xfrm>
            <a:off x="1462241" y="3444085"/>
            <a:ext cx="61173" cy="1042823"/>
          </a:xfrm>
          <a:prstGeom prst="leftBrace">
            <a:avLst>
              <a:gd name="adj1" fmla="val 116667"/>
              <a:gd name="adj2" fmla="val 50000"/>
            </a:avLst>
          </a:prstGeom>
          <a:noFill/>
          <a:ln w="12700">
            <a:solidFill>
              <a:schemeClr val="tx1"/>
            </a:solidFill>
            <a:round/>
            <a:headEnd/>
            <a:tailEnd/>
          </a:ln>
        </p:spPr>
        <p:txBody>
          <a:bodyPr wrap="none" anchor="ctr"/>
          <a:lstStyle/>
          <a:p>
            <a:pPr algn="ctr" eaLnBrk="0" hangingPunct="0"/>
            <a:endParaRPr lang="en-US"/>
          </a:p>
        </p:txBody>
      </p:sp>
      <p:sp>
        <p:nvSpPr>
          <p:cNvPr id="13" name="TextBox 12"/>
          <p:cNvSpPr txBox="1"/>
          <p:nvPr/>
        </p:nvSpPr>
        <p:spPr>
          <a:xfrm>
            <a:off x="1492828" y="6023831"/>
            <a:ext cx="5287025" cy="246221"/>
          </a:xfrm>
          <a:prstGeom prst="rect">
            <a:avLst/>
          </a:prstGeom>
          <a:noFill/>
        </p:spPr>
        <p:txBody>
          <a:bodyPr wrap="none" rtlCol="0">
            <a:spAutoFit/>
          </a:bodyPr>
          <a:lstStyle/>
          <a:p>
            <a:r>
              <a:rPr lang="en-US" sz="1000" dirty="0"/>
              <a:t>*Other consists of: Biomass, Geothermal, Waste Heat, Petroleum, and Unclassified Gaseous Fuels.</a:t>
            </a:r>
          </a:p>
        </p:txBody>
      </p:sp>
      <p:sp>
        <p:nvSpPr>
          <p:cNvPr id="14" name="TextBox 13"/>
          <p:cNvSpPr txBox="1"/>
          <p:nvPr/>
        </p:nvSpPr>
        <p:spPr>
          <a:xfrm>
            <a:off x="4570526" y="6424622"/>
            <a:ext cx="6819900" cy="400110"/>
          </a:xfrm>
          <a:prstGeom prst="rect">
            <a:avLst/>
          </a:prstGeom>
          <a:noFill/>
        </p:spPr>
        <p:txBody>
          <a:bodyPr wrap="square" rtlCol="0">
            <a:spAutoFit/>
          </a:bodyPr>
          <a:lstStyle/>
          <a:p>
            <a:r>
              <a:rPr lang="en-US" sz="1000" dirty="0"/>
              <a:t>Derived from data found on: SNL Financials and ABB Velocity Suite (12/31/2016); De-rate Factors: NERC 2015 Summer Reliability Assessment</a:t>
            </a:r>
          </a:p>
        </p:txBody>
      </p:sp>
    </p:spTree>
    <p:extLst>
      <p:ext uri="{BB962C8B-B14F-4D97-AF65-F5344CB8AC3E}">
        <p14:creationId xmlns:p14="http://schemas.microsoft.com/office/powerpoint/2010/main" val="3176419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40938413"/>
              </p:ext>
            </p:extLst>
          </p:nvPr>
        </p:nvGraphicFramePr>
        <p:xfrm>
          <a:off x="269875" y="1281818"/>
          <a:ext cx="11582400" cy="466234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ctrTitle"/>
          </p:nvPr>
        </p:nvSpPr>
        <p:spPr/>
        <p:txBody>
          <a:bodyPr>
            <a:normAutofit/>
          </a:bodyPr>
          <a:lstStyle/>
          <a:p>
            <a:r>
              <a:rPr lang="en-US" sz="3000" dirty="0"/>
              <a:t>Status of Proposed U.S. New Nameplate Capacity</a:t>
            </a:r>
            <a:endParaRPr lang="en-US" sz="3000" i="1" dirty="0"/>
          </a:p>
        </p:txBody>
      </p:sp>
      <p:sp>
        <p:nvSpPr>
          <p:cNvPr id="5" name="TextBox 4"/>
          <p:cNvSpPr txBox="1"/>
          <p:nvPr/>
        </p:nvSpPr>
        <p:spPr>
          <a:xfrm>
            <a:off x="10140854" y="5190669"/>
            <a:ext cx="1358834" cy="276999"/>
          </a:xfrm>
          <a:prstGeom prst="rect">
            <a:avLst/>
          </a:prstGeom>
          <a:noFill/>
        </p:spPr>
        <p:txBody>
          <a:bodyPr wrap="none" rtlCol="0">
            <a:spAutoFit/>
          </a:bodyPr>
          <a:lstStyle/>
          <a:p>
            <a:r>
              <a:rPr lang="en-US" sz="1200" dirty="0"/>
              <a:t>*292.4 GW in total</a:t>
            </a:r>
          </a:p>
        </p:txBody>
      </p:sp>
      <p:sp>
        <p:nvSpPr>
          <p:cNvPr id="7" name="TextBox 6"/>
          <p:cNvSpPr txBox="1"/>
          <p:nvPr/>
        </p:nvSpPr>
        <p:spPr>
          <a:xfrm>
            <a:off x="6343650" y="6450838"/>
            <a:ext cx="4365298" cy="246221"/>
          </a:xfrm>
          <a:prstGeom prst="rect">
            <a:avLst/>
          </a:prstGeom>
          <a:noFill/>
        </p:spPr>
        <p:txBody>
          <a:bodyPr wrap="none" rtlCol="0">
            <a:spAutoFit/>
          </a:bodyPr>
          <a:lstStyle/>
          <a:p>
            <a:r>
              <a:rPr lang="en-US" sz="1000" dirty="0"/>
              <a:t>Derived from data found on: SNL Financials and ABB Velocity Suite (12/31/2016)</a:t>
            </a:r>
          </a:p>
        </p:txBody>
      </p:sp>
      <p:sp>
        <p:nvSpPr>
          <p:cNvPr id="8" name="Subtitle 7"/>
          <p:cNvSpPr>
            <a:spLocks noGrp="1"/>
          </p:cNvSpPr>
          <p:nvPr>
            <p:ph type="subTitle" idx="13"/>
          </p:nvPr>
        </p:nvSpPr>
        <p:spPr/>
        <p:txBody>
          <a:bodyPr/>
          <a:lstStyle/>
          <a:p>
            <a:r>
              <a:rPr lang="en-US" i="1" dirty="0"/>
              <a:t>Coal, Natural Gas, Wind, Nuclear, Solar, Hydro, Energy Storage, Other*</a:t>
            </a:r>
            <a:endParaRPr lang="en-US" dirty="0"/>
          </a:p>
        </p:txBody>
      </p:sp>
      <p:sp>
        <p:nvSpPr>
          <p:cNvPr id="9" name="TextBox 8"/>
          <p:cNvSpPr txBox="1"/>
          <p:nvPr/>
        </p:nvSpPr>
        <p:spPr>
          <a:xfrm>
            <a:off x="1548045" y="6074390"/>
            <a:ext cx="5283819" cy="246221"/>
          </a:xfrm>
          <a:prstGeom prst="rect">
            <a:avLst/>
          </a:prstGeom>
          <a:noFill/>
        </p:spPr>
        <p:txBody>
          <a:bodyPr wrap="none" rtlCol="0">
            <a:spAutoFit/>
          </a:bodyPr>
          <a:lstStyle/>
          <a:p>
            <a:r>
              <a:rPr lang="en-US" sz="1000" dirty="0"/>
              <a:t>*Other consists of: Petroleum, Biomass, Geothermal, Waste Heat, and Unclassified Gaseous Fuels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53099672"/>
              </p:ext>
            </p:extLst>
          </p:nvPr>
        </p:nvGraphicFramePr>
        <p:xfrm>
          <a:off x="269875" y="1281818"/>
          <a:ext cx="11582400" cy="466234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ctrTitle"/>
          </p:nvPr>
        </p:nvSpPr>
        <p:spPr/>
        <p:txBody>
          <a:bodyPr>
            <a:normAutofit/>
          </a:bodyPr>
          <a:lstStyle/>
          <a:p>
            <a:r>
              <a:rPr lang="en-US" sz="3000" dirty="0"/>
              <a:t>Status of Proposed U.S. New Creditable Capacity</a:t>
            </a:r>
            <a:endParaRPr lang="en-US" sz="3000" i="1" dirty="0"/>
          </a:p>
        </p:txBody>
      </p:sp>
      <p:sp>
        <p:nvSpPr>
          <p:cNvPr id="5" name="TextBox 4"/>
          <p:cNvSpPr txBox="1"/>
          <p:nvPr/>
        </p:nvSpPr>
        <p:spPr>
          <a:xfrm>
            <a:off x="9874154" y="5197455"/>
            <a:ext cx="1358834" cy="276999"/>
          </a:xfrm>
          <a:prstGeom prst="rect">
            <a:avLst/>
          </a:prstGeom>
          <a:noFill/>
        </p:spPr>
        <p:txBody>
          <a:bodyPr wrap="none" rtlCol="0">
            <a:spAutoFit/>
          </a:bodyPr>
          <a:lstStyle/>
          <a:p>
            <a:r>
              <a:rPr lang="en-US" sz="1200" dirty="0"/>
              <a:t>*193.4 GW in total</a:t>
            </a:r>
          </a:p>
        </p:txBody>
      </p:sp>
      <p:sp>
        <p:nvSpPr>
          <p:cNvPr id="7" name="TextBox 6"/>
          <p:cNvSpPr txBox="1"/>
          <p:nvPr/>
        </p:nvSpPr>
        <p:spPr>
          <a:xfrm>
            <a:off x="4572000" y="6450838"/>
            <a:ext cx="6819900" cy="400110"/>
          </a:xfrm>
          <a:prstGeom prst="rect">
            <a:avLst/>
          </a:prstGeom>
          <a:noFill/>
        </p:spPr>
        <p:txBody>
          <a:bodyPr wrap="square" rtlCol="0">
            <a:spAutoFit/>
          </a:bodyPr>
          <a:lstStyle/>
          <a:p>
            <a:r>
              <a:rPr lang="en-US" sz="1000" dirty="0"/>
              <a:t>Derived from data found on: SNL Financials and ABB Velocity Suite (12/31/2016); De-rate Factors: NERC 2015 Summer Reliability Assessment</a:t>
            </a:r>
          </a:p>
        </p:txBody>
      </p:sp>
      <p:sp>
        <p:nvSpPr>
          <p:cNvPr id="8" name="Subtitle 7"/>
          <p:cNvSpPr>
            <a:spLocks noGrp="1"/>
          </p:cNvSpPr>
          <p:nvPr>
            <p:ph type="subTitle" idx="13"/>
          </p:nvPr>
        </p:nvSpPr>
        <p:spPr/>
        <p:txBody>
          <a:bodyPr/>
          <a:lstStyle/>
          <a:p>
            <a:r>
              <a:rPr lang="en-US" i="1" dirty="0"/>
              <a:t>Coal, Natural Gas, Wind, Nuclear, Solar, Hydro, Energy Storage, Other*</a:t>
            </a:r>
            <a:endParaRPr lang="en-US" dirty="0"/>
          </a:p>
        </p:txBody>
      </p:sp>
      <p:sp>
        <p:nvSpPr>
          <p:cNvPr id="9" name="TextBox 8"/>
          <p:cNvSpPr txBox="1"/>
          <p:nvPr/>
        </p:nvSpPr>
        <p:spPr>
          <a:xfrm>
            <a:off x="1548045" y="6074390"/>
            <a:ext cx="5283819" cy="246221"/>
          </a:xfrm>
          <a:prstGeom prst="rect">
            <a:avLst/>
          </a:prstGeom>
          <a:noFill/>
        </p:spPr>
        <p:txBody>
          <a:bodyPr wrap="none" rtlCol="0">
            <a:spAutoFit/>
          </a:bodyPr>
          <a:lstStyle/>
          <a:p>
            <a:r>
              <a:rPr lang="en-US" sz="1000" dirty="0"/>
              <a:t>*Other consists of: Petroleum, Biomass, Geothermal, Waste Heat, and Unclassified Gaseous Fuels </a:t>
            </a:r>
          </a:p>
        </p:txBody>
      </p:sp>
    </p:spTree>
    <p:extLst>
      <p:ext uri="{BB962C8B-B14F-4D97-AF65-F5344CB8AC3E}">
        <p14:creationId xmlns:p14="http://schemas.microsoft.com/office/powerpoint/2010/main" val="3339777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2716" name="Group 140"/>
          <p:cNvGraphicFramePr>
            <a:graphicFrameLocks noGrp="1"/>
          </p:cNvGraphicFramePr>
          <p:nvPr>
            <p:extLst>
              <p:ext uri="{D42A27DB-BD31-4B8C-83A1-F6EECF244321}">
                <p14:modId xmlns:p14="http://schemas.microsoft.com/office/powerpoint/2010/main" val="1303796365"/>
              </p:ext>
            </p:extLst>
          </p:nvPr>
        </p:nvGraphicFramePr>
        <p:xfrm>
          <a:off x="1882056" y="1123237"/>
          <a:ext cx="10005144" cy="4884420"/>
        </p:xfrm>
        <a:graphic>
          <a:graphicData uri="http://schemas.openxmlformats.org/drawingml/2006/table">
            <a:tbl>
              <a:tblPr>
                <a:effectLst>
                  <a:outerShdw blurRad="50800" dist="38100" dir="2700000" algn="tl" rotWithShape="0">
                    <a:prstClr val="black">
                      <a:alpha val="40000"/>
                    </a:prstClr>
                  </a:outerShdw>
                </a:effectLst>
              </a:tblPr>
              <a:tblGrid>
                <a:gridCol w="832569">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771525">
                  <a:extLst>
                    <a:ext uri="{9D8B030D-6E8A-4147-A177-3AD203B41FA5}">
                      <a16:colId xmlns:a16="http://schemas.microsoft.com/office/drawing/2014/main" val="20002"/>
                    </a:ext>
                  </a:extLst>
                </a:gridCol>
                <a:gridCol w="962025">
                  <a:extLst>
                    <a:ext uri="{9D8B030D-6E8A-4147-A177-3AD203B41FA5}">
                      <a16:colId xmlns:a16="http://schemas.microsoft.com/office/drawing/2014/main" val="20003"/>
                    </a:ext>
                  </a:extLst>
                </a:gridCol>
                <a:gridCol w="914400">
                  <a:extLst>
                    <a:ext uri="{9D8B030D-6E8A-4147-A177-3AD203B41FA5}">
                      <a16:colId xmlns:a16="http://schemas.microsoft.com/office/drawing/2014/main" val="20004"/>
                    </a:ext>
                  </a:extLst>
                </a:gridCol>
                <a:gridCol w="866775">
                  <a:extLst>
                    <a:ext uri="{9D8B030D-6E8A-4147-A177-3AD203B41FA5}">
                      <a16:colId xmlns:a16="http://schemas.microsoft.com/office/drawing/2014/main" val="20005"/>
                    </a:ext>
                  </a:extLst>
                </a:gridCol>
                <a:gridCol w="971550">
                  <a:extLst>
                    <a:ext uri="{9D8B030D-6E8A-4147-A177-3AD203B41FA5}">
                      <a16:colId xmlns:a16="http://schemas.microsoft.com/office/drawing/2014/main" val="20006"/>
                    </a:ext>
                  </a:extLst>
                </a:gridCol>
                <a:gridCol w="923925">
                  <a:extLst>
                    <a:ext uri="{9D8B030D-6E8A-4147-A177-3AD203B41FA5}">
                      <a16:colId xmlns:a16="http://schemas.microsoft.com/office/drawing/2014/main" val="20007"/>
                    </a:ext>
                  </a:extLst>
                </a:gridCol>
                <a:gridCol w="838200">
                  <a:extLst>
                    <a:ext uri="{9D8B030D-6E8A-4147-A177-3AD203B41FA5}">
                      <a16:colId xmlns:a16="http://schemas.microsoft.com/office/drawing/2014/main" val="20008"/>
                    </a:ext>
                  </a:extLst>
                </a:gridCol>
                <a:gridCol w="990600">
                  <a:extLst>
                    <a:ext uri="{9D8B030D-6E8A-4147-A177-3AD203B41FA5}">
                      <a16:colId xmlns:a16="http://schemas.microsoft.com/office/drawing/2014/main" val="20009"/>
                    </a:ext>
                  </a:extLst>
                </a:gridCol>
                <a:gridCol w="866775">
                  <a:extLst>
                    <a:ext uri="{9D8B030D-6E8A-4147-A177-3AD203B41FA5}">
                      <a16:colId xmlns:a16="http://schemas.microsoft.com/office/drawing/2014/main" val="20010"/>
                    </a:ext>
                  </a:extLst>
                </a:gridCol>
              </a:tblGrid>
              <a:tr h="246888">
                <a:tc rowSpan="2" gridSpan="2">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cap="none" normalizeH="0" baseline="0" dirty="0">
                          <a:ln>
                            <a:noFill/>
                          </a:ln>
                          <a:solidFill>
                            <a:srgbClr val="FFFFFF"/>
                          </a:solidFill>
                          <a:effectLst/>
                          <a:latin typeface="Times New Roman" pitchFamily="18" charset="0"/>
                          <a:cs typeface="Times New Roman" pitchFamily="18" charset="0"/>
                        </a:rPr>
                        <a:t>General Status</a:t>
                      </a:r>
                      <a:endParaRPr kumimoji="0" lang="en-US" sz="12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rowSpan="2" hMerge="1">
                  <a:txBody>
                    <a:bodyPr/>
                    <a:lstStyle/>
                    <a:p>
                      <a:endParaRPr lang="en-US"/>
                    </a:p>
                  </a:txBody>
                  <a:tcPr/>
                </a:tc>
                <a:tc gridSpan="3">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Announced</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hMerge="1">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endParaRPr kumimoji="0" lang="en-US" sz="1400" b="1" i="1" u="none" strike="noStrike" kern="1200" cap="none" normalizeH="0" baseline="0" dirty="0">
                        <a:ln>
                          <a:noFill/>
                        </a:ln>
                        <a:solidFill>
                          <a:srgbClr val="FFFFFF"/>
                        </a:solidFill>
                        <a:effectLst/>
                        <a:latin typeface="Times New Roman" pitchFamily="18" charset="0"/>
                        <a:ea typeface="+mn-ea"/>
                        <a:cs typeface="Times New Roman" pitchFamily="18" charset="0"/>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gridSpan="3">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Postponed</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hMerge="1">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endParaRPr kumimoji="0" lang="en-US" sz="1400" b="1" i="1" u="none" strike="noStrike" kern="1200" cap="none" normalizeH="0" baseline="0" dirty="0">
                        <a:ln>
                          <a:noFill/>
                        </a:ln>
                        <a:solidFill>
                          <a:srgbClr val="FFFFFF"/>
                        </a:solidFill>
                        <a:effectLst/>
                        <a:latin typeface="Times New Roman" pitchFamily="18" charset="0"/>
                        <a:ea typeface="+mn-ea"/>
                        <a:cs typeface="Times New Roman" pitchFamily="18" charset="0"/>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gridSpan="3">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Early Development</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endParaRPr kumimoji="0" lang="en-US" sz="1400" b="1" i="1" u="none" strike="noStrike" kern="1200" cap="none" normalizeH="0" baseline="0" dirty="0">
                        <a:ln>
                          <a:noFill/>
                        </a:ln>
                        <a:solidFill>
                          <a:srgbClr val="FFFFFF"/>
                        </a:solidFill>
                        <a:effectLst/>
                        <a:latin typeface="Times New Roman" pitchFamily="18" charset="0"/>
                        <a:ea typeface="+mn-ea"/>
                        <a:cs typeface="Times New Roman" pitchFamily="18" charset="0"/>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46888">
                <a:tc gridSpan="2" vMerge="1">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endParaRPr kumimoji="0" lang="en-US" sz="14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vMerge="1">
                  <a:txBody>
                    <a:bodyPr/>
                    <a:lstStyle/>
                    <a:p>
                      <a:endParaRPr lang="en-US"/>
                    </a:p>
                  </a:txBody>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of </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Plants</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Nameplate</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Capacity</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(MW)</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Creditable</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Capacity</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(MW)</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Of</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Plants</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Nameplate</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Capacity</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(MW)</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Creditable</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Capacity</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(MW)</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Of</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Plants</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Nameplate</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Capacity</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(MW)</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Creditable</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Capacity</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(MW)</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1"/>
                  </a:ext>
                </a:extLst>
              </a:tr>
              <a:tr h="246888">
                <a:tc gridSpan="2">
                  <a:txBody>
                    <a:bodyPr/>
                    <a:lstStyle/>
                    <a:p>
                      <a:pPr algn="l" rtl="0" fontAlgn="ctr"/>
                      <a:r>
                        <a:rPr lang="en-US" sz="1200" b="1" i="1" u="none" strike="noStrike" dirty="0">
                          <a:solidFill>
                            <a:srgbClr val="000000"/>
                          </a:solidFill>
                          <a:effectLst/>
                          <a:latin typeface="Times New Roman" panose="02020603050405020304" pitchFamily="18" charset="0"/>
                        </a:rPr>
                        <a:t>Coal</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hMerge="1">
                  <a:txBody>
                    <a:bodyPr/>
                    <a:lstStyle/>
                    <a:p>
                      <a:endParaRPr 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endPar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1,200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1,200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endPar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endPar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2"/>
                  </a:ext>
                </a:extLst>
              </a:tr>
              <a:tr h="246888">
                <a:tc rowSpan="3">
                  <a:txBody>
                    <a:bodyPr/>
                    <a:lstStyle/>
                    <a:p>
                      <a:pPr algn="l" rtl="0" fontAlgn="ctr"/>
                      <a:r>
                        <a:rPr lang="en-US" sz="1200" b="1" i="1" u="none" strike="noStrike" dirty="0">
                          <a:solidFill>
                            <a:srgbClr val="000000"/>
                          </a:solidFill>
                          <a:effectLst/>
                          <a:latin typeface="Times New Roman" panose="02020603050405020304" pitchFamily="18" charset="0"/>
                        </a:rPr>
                        <a:t>Natural</a:t>
                      </a:r>
                      <a:r>
                        <a:rPr lang="en-US" sz="1200" b="1" i="1" u="none" strike="noStrike" baseline="0" dirty="0">
                          <a:solidFill>
                            <a:srgbClr val="000000"/>
                          </a:solidFill>
                          <a:effectLst/>
                          <a:latin typeface="Times New Roman" panose="02020603050405020304" pitchFamily="18" charset="0"/>
                        </a:rPr>
                        <a:t> Gas</a:t>
                      </a:r>
                      <a:endParaRPr lang="en-US" sz="1200" b="1" i="1" u="none" strike="noStrike" dirty="0">
                        <a:solidFill>
                          <a:srgbClr val="000000"/>
                        </a:solidFill>
                        <a:effectLst/>
                        <a:latin typeface="Times New Roman" panose="02020603050405020304" pitchFamily="18" charset="0"/>
                      </a:endParaRP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l" rtl="0" fontAlgn="ctr"/>
                      <a:r>
                        <a:rPr lang="en-US" sz="1200" b="1" i="1" u="none" strike="noStrike" dirty="0">
                          <a:solidFill>
                            <a:srgbClr val="000000"/>
                          </a:solidFill>
                          <a:effectLst/>
                          <a:latin typeface="Times New Roman" panose="02020603050405020304" pitchFamily="18" charset="0"/>
                        </a:rPr>
                        <a:t>Combined</a:t>
                      </a:r>
                      <a:r>
                        <a:rPr lang="en-US" sz="1200" b="1" i="1" u="none" strike="noStrike" baseline="0" dirty="0">
                          <a:solidFill>
                            <a:srgbClr val="000000"/>
                          </a:solidFill>
                          <a:effectLst/>
                          <a:latin typeface="Times New Roman" panose="02020603050405020304" pitchFamily="18" charset="0"/>
                        </a:rPr>
                        <a:t> Cycle</a:t>
                      </a:r>
                      <a:endParaRPr lang="en-US" sz="1200" b="1" i="1" u="none" strike="noStrike" dirty="0">
                        <a:solidFill>
                          <a:srgbClr val="000000"/>
                        </a:solidFill>
                        <a:effectLst/>
                        <a:latin typeface="Times New Roman" panose="02020603050405020304" pitchFamily="18" charset="0"/>
                      </a:endParaRPr>
                    </a:p>
                  </a:txBody>
                  <a:tcPr marL="25717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2,497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2,497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6,437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6,437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59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40,698</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40,698</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3"/>
                  </a:ext>
                </a:extLst>
              </a:tr>
              <a:tr h="246888">
                <a:tc vMerge="1">
                  <a:txBody>
                    <a:bodyPr/>
                    <a:lstStyle/>
                    <a:p>
                      <a:pPr algn="l" rtl="0" fontAlgn="ctr"/>
                      <a:endParaRPr lang="en-US" sz="1100" b="1" i="1" u="none" strike="noStrike" dirty="0">
                        <a:solidFill>
                          <a:srgbClr val="000000"/>
                        </a:solidFill>
                        <a:effectLst/>
                        <a:latin typeface="Times New Roman" panose="02020603050405020304" pitchFamily="18" charset="0"/>
                      </a:endParaRP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l" rtl="0" fontAlgn="ctr"/>
                      <a:r>
                        <a:rPr lang="en-US" sz="1200" b="1" i="1" u="none" strike="noStrike" dirty="0">
                          <a:solidFill>
                            <a:srgbClr val="000000"/>
                          </a:solidFill>
                          <a:effectLst/>
                          <a:latin typeface="Times New Roman" panose="02020603050405020304" pitchFamily="18" charset="0"/>
                        </a:rPr>
                        <a:t>Combustion Turbine</a:t>
                      </a:r>
                    </a:p>
                  </a:txBody>
                  <a:tcPr marL="25717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1,920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1,920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460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460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83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13,385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13,385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4"/>
                  </a:ext>
                </a:extLst>
              </a:tr>
              <a:tr h="246888">
                <a:tc vMerge="1">
                  <a:txBody>
                    <a:bodyPr/>
                    <a:lstStyle/>
                    <a:p>
                      <a:endParaRPr lang="en-US"/>
                    </a:p>
                  </a:txBody>
                  <a:tcPr/>
                </a:tc>
                <a:tc>
                  <a:txBody>
                    <a:bodyPr/>
                    <a:lstStyle/>
                    <a:p>
                      <a:pPr algn="l" rtl="0" fontAlgn="ctr"/>
                      <a:r>
                        <a:rPr lang="en-US" sz="1200" b="1" i="1" u="none" strike="noStrike" dirty="0">
                          <a:solidFill>
                            <a:srgbClr val="000000"/>
                          </a:solidFill>
                          <a:effectLst/>
                          <a:latin typeface="Times New Roman" panose="02020603050405020304" pitchFamily="18" charset="0"/>
                        </a:rPr>
                        <a:t>Internal Combustion</a:t>
                      </a:r>
                    </a:p>
                  </a:txBody>
                  <a:tcPr marL="25717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noProof="0" dirty="0">
                          <a:solidFill>
                            <a:srgbClr val="000000"/>
                          </a:solidFill>
                          <a:effectLst/>
                          <a:latin typeface="Times New Roman" panose="02020603050405020304" pitchFamily="18" charset="0"/>
                          <a:ea typeface="+mn-ea"/>
                          <a:cs typeface="+mn-cs"/>
                        </a:rPr>
                        <a:t>—</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noProof="0">
                          <a:solidFill>
                            <a:srgbClr val="000000"/>
                          </a:solidFill>
                          <a:effectLst/>
                          <a:latin typeface="Times New Roman" panose="02020603050405020304" pitchFamily="18" charset="0"/>
                          <a:ea typeface="+mn-ea"/>
                          <a:cs typeface="+mn-cs"/>
                        </a:rPr>
                        <a:t>—</a:t>
                      </a:r>
                      <a:endParaRPr lang="en-US" sz="1200" b="1" i="1" u="none" strike="noStrike" kern="1200" noProof="0" dirty="0">
                        <a:solidFill>
                          <a:srgbClr val="000000"/>
                        </a:solidFill>
                        <a:effectLst/>
                        <a:latin typeface="Times New Roman" panose="02020603050405020304" pitchFamily="18" charset="0"/>
                        <a:ea typeface="+mn-ea"/>
                        <a:cs typeface="+mn-cs"/>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noProof="0">
                          <a:solidFill>
                            <a:srgbClr val="000000"/>
                          </a:solidFill>
                          <a:effectLst/>
                          <a:latin typeface="Times New Roman" panose="02020603050405020304" pitchFamily="18" charset="0"/>
                          <a:ea typeface="+mn-ea"/>
                          <a:cs typeface="+mn-cs"/>
                        </a:rPr>
                        <a:t>—</a:t>
                      </a:r>
                      <a:endParaRPr lang="en-US" sz="1200" b="1" i="1" u="none" strike="noStrike" kern="1200" noProof="0" dirty="0">
                        <a:solidFill>
                          <a:srgbClr val="000000"/>
                        </a:solidFill>
                        <a:effectLst/>
                        <a:latin typeface="Times New Roman" panose="02020603050405020304" pitchFamily="18" charset="0"/>
                        <a:ea typeface="+mn-ea"/>
                        <a:cs typeface="+mn-cs"/>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noProof="0" dirty="0">
                          <a:solidFill>
                            <a:srgbClr val="000000"/>
                          </a:solidFill>
                          <a:effectLst/>
                          <a:latin typeface="Times New Roman" panose="02020603050405020304" pitchFamily="18" charset="0"/>
                          <a:ea typeface="+mn-ea"/>
                          <a:cs typeface="+mn-cs"/>
                        </a:rPr>
                        <a:t>—</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noProof="0" dirty="0">
                          <a:solidFill>
                            <a:srgbClr val="000000"/>
                          </a:solidFill>
                          <a:effectLst/>
                          <a:latin typeface="Times New Roman" panose="02020603050405020304" pitchFamily="18" charset="0"/>
                          <a:ea typeface="+mn-ea"/>
                          <a:cs typeface="+mn-cs"/>
                        </a:rPr>
                        <a:t>—</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23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153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153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5"/>
                  </a:ext>
                </a:extLst>
              </a:tr>
              <a:tr h="246888">
                <a:tc gridSpan="2">
                  <a:txBody>
                    <a:bodyPr/>
                    <a:lstStyle/>
                    <a:p>
                      <a:pPr algn="l" rtl="0" fontAlgn="ctr"/>
                      <a:r>
                        <a:rPr lang="en-US" sz="1200" b="1" i="1" u="none" strike="noStrike" dirty="0">
                          <a:solidFill>
                            <a:srgbClr val="000000"/>
                          </a:solidFill>
                          <a:effectLst/>
                          <a:latin typeface="Times New Roman" panose="02020603050405020304" pitchFamily="18" charset="0"/>
                        </a:rPr>
                        <a:t>Nuclear</a:t>
                      </a:r>
                    </a:p>
                  </a:txBody>
                  <a:tcPr marL="25717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hMerge="1">
                  <a:txBody>
                    <a:bodyPr/>
                    <a:lstStyle/>
                    <a:p>
                      <a:endParaRPr 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noProof="0">
                          <a:solidFill>
                            <a:srgbClr val="000000"/>
                          </a:solidFill>
                          <a:effectLst/>
                          <a:latin typeface="Times New Roman" panose="02020603050405020304" pitchFamily="18" charset="0"/>
                          <a:ea typeface="+mn-ea"/>
                          <a:cs typeface="+mn-cs"/>
                        </a:rPr>
                        <a:t>—</a:t>
                      </a:r>
                      <a:endParaRPr lang="en-US" sz="1200" b="1" i="1" u="none" strike="noStrike" kern="1200" noProof="0" dirty="0">
                        <a:solidFill>
                          <a:srgbClr val="000000"/>
                        </a:solidFill>
                        <a:effectLst/>
                        <a:latin typeface="Times New Roman" panose="02020603050405020304" pitchFamily="18" charset="0"/>
                        <a:ea typeface="+mn-ea"/>
                        <a:cs typeface="+mn-cs"/>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noProof="0" dirty="0">
                          <a:solidFill>
                            <a:srgbClr val="000000"/>
                          </a:solidFill>
                          <a:effectLst/>
                          <a:latin typeface="Times New Roman" panose="02020603050405020304" pitchFamily="18" charset="0"/>
                          <a:ea typeface="+mn-ea"/>
                          <a:cs typeface="+mn-cs"/>
                        </a:rPr>
                        <a:t>—</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noProof="0" dirty="0">
                          <a:solidFill>
                            <a:srgbClr val="000000"/>
                          </a:solidFill>
                          <a:effectLst/>
                          <a:latin typeface="Times New Roman" panose="02020603050405020304" pitchFamily="18" charset="0"/>
                          <a:ea typeface="+mn-ea"/>
                          <a:cs typeface="+mn-cs"/>
                        </a:rPr>
                        <a:t>—</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4,950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4,950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24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13,783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13,783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6"/>
                  </a:ext>
                </a:extLst>
              </a:tr>
              <a:tr h="246888">
                <a:tc gridSpan="2">
                  <a:txBody>
                    <a:bodyPr/>
                    <a:lstStyle/>
                    <a:p>
                      <a:pPr algn="l" rtl="0" fontAlgn="ctr"/>
                      <a:r>
                        <a:rPr lang="en-US" sz="1200" b="1" i="0" u="none" strike="noStrike" dirty="0">
                          <a:solidFill>
                            <a:srgbClr val="000000"/>
                          </a:solidFill>
                          <a:effectLst/>
                          <a:latin typeface="Times New Roman" panose="02020603050405020304" pitchFamily="18" charset="0"/>
                        </a:rPr>
                        <a:t>Conventional SUB TOTAL </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4,417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4,417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18</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13,047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13,047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189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68,019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68,019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7"/>
                  </a:ext>
                </a:extLst>
              </a:tr>
              <a:tr h="246888">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Solar</a:t>
                      </a:r>
                    </a:p>
                  </a:txBody>
                  <a:tcPr marL="25717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54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2,125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788</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1,239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264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269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11,046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4,654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8"/>
                  </a:ext>
                </a:extLst>
              </a:tr>
              <a:tr h="246888">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Wind</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82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25,209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3,593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4,225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603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160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30,586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4,634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9"/>
                  </a:ext>
                </a:extLst>
              </a:tr>
              <a:tr h="246888">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Hydro</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22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3,735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1,382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30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2,186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809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119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8,298</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3,070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10"/>
                  </a:ext>
                </a:extLst>
              </a:tr>
              <a:tr h="246888">
                <a:tc gridSpan="2">
                  <a:txBody>
                    <a:bodyPr/>
                    <a:lstStyle/>
                    <a:p>
                      <a:pPr algn="l" rtl="0" fontAlgn="ctr"/>
                      <a:r>
                        <a:rPr lang="en-US" sz="1200" b="1" i="0" u="none" strike="noStrike" dirty="0">
                          <a:solidFill>
                            <a:srgbClr val="000000"/>
                          </a:solidFill>
                          <a:effectLst/>
                          <a:latin typeface="Times New Roman" panose="02020603050405020304" pitchFamily="18" charset="0"/>
                        </a:rPr>
                        <a:t>Renewable SUB TOTAL </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158</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31,069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5,763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64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7,650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1,676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548</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49,930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12,358</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11"/>
                  </a:ext>
                </a:extLst>
              </a:tr>
              <a:tr h="246888">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chemeClr val="tx1"/>
                          </a:solidFill>
                          <a:effectLst/>
                          <a:latin typeface="Times New Roman" panose="02020603050405020304" pitchFamily="18" charset="0"/>
                          <a:ea typeface="+mn-ea"/>
                          <a:cs typeface="+mn-cs"/>
                        </a:rPr>
                        <a:t>Energy Storage</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20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20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noProof="0">
                          <a:solidFill>
                            <a:srgbClr val="000000"/>
                          </a:solidFill>
                          <a:effectLst/>
                          <a:latin typeface="Times New Roman" panose="02020603050405020304" pitchFamily="18" charset="0"/>
                          <a:ea typeface="+mn-ea"/>
                          <a:cs typeface="+mn-cs"/>
                        </a:rPr>
                        <a:t>—</a:t>
                      </a:r>
                      <a:endParaRPr lang="en-US" sz="1200" b="1" i="1" u="none" strike="noStrike" kern="1200" noProof="0" dirty="0">
                        <a:solidFill>
                          <a:srgbClr val="000000"/>
                        </a:solidFill>
                        <a:effectLst/>
                        <a:latin typeface="Times New Roman" panose="02020603050405020304" pitchFamily="18" charset="0"/>
                        <a:ea typeface="+mn-ea"/>
                        <a:cs typeface="+mn-cs"/>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noProof="0" dirty="0">
                          <a:solidFill>
                            <a:srgbClr val="000000"/>
                          </a:solidFill>
                          <a:effectLst/>
                          <a:latin typeface="Times New Roman" panose="02020603050405020304" pitchFamily="18" charset="0"/>
                          <a:ea typeface="+mn-ea"/>
                          <a:cs typeface="+mn-cs"/>
                        </a:rPr>
                        <a:t>—</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noProof="0" dirty="0">
                          <a:solidFill>
                            <a:srgbClr val="000000"/>
                          </a:solidFill>
                          <a:effectLst/>
                          <a:latin typeface="Times New Roman" panose="02020603050405020304" pitchFamily="18" charset="0"/>
                          <a:ea typeface="+mn-ea"/>
                          <a:cs typeface="+mn-cs"/>
                        </a:rPr>
                        <a:t>—</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1,516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1,516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3567837148"/>
                  </a:ext>
                </a:extLst>
              </a:tr>
              <a:tr h="246888">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chemeClr val="tx1"/>
                          </a:solidFill>
                          <a:effectLst/>
                          <a:latin typeface="Times New Roman" panose="02020603050405020304" pitchFamily="18" charset="0"/>
                          <a:ea typeface="+mn-ea"/>
                          <a:cs typeface="+mn-cs"/>
                        </a:rPr>
                        <a:t>Other</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89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89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1,858</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1,858</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12"/>
                  </a:ext>
                </a:extLst>
              </a:tr>
              <a:tr h="246888">
                <a:tc gridSpan="2">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Times New Roman" panose="02020603050405020304" pitchFamily="18" charset="0"/>
                        </a:rPr>
                        <a:t>Other SUB TOTAL </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109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109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67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3,374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3,374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713845281"/>
                  </a:ext>
                </a:extLst>
              </a:tr>
              <a:tr h="246888">
                <a:tc gridSpan="2">
                  <a:txBody>
                    <a:bodyPr/>
                    <a:lstStyle/>
                    <a:p>
                      <a:pPr algn="l" rtl="0" fontAlgn="ctr"/>
                      <a:r>
                        <a:rPr lang="en-US" sz="1200" b="1" i="0" u="none" strike="noStrike" dirty="0">
                          <a:solidFill>
                            <a:srgbClr val="000000"/>
                          </a:solidFill>
                          <a:effectLst/>
                          <a:latin typeface="Times New Roman" panose="02020603050405020304" pitchFamily="18" charset="0"/>
                        </a:rPr>
                        <a:t>Uncertain</a:t>
                      </a:r>
                      <a:r>
                        <a:rPr lang="en-US" sz="1200" b="1" i="0" u="none" strike="noStrike" baseline="0" dirty="0">
                          <a:solidFill>
                            <a:srgbClr val="000000"/>
                          </a:solidFill>
                          <a:effectLst/>
                          <a:latin typeface="Times New Roman" panose="02020603050405020304" pitchFamily="18" charset="0"/>
                        </a:rPr>
                        <a:t> SUB </a:t>
                      </a:r>
                      <a:r>
                        <a:rPr lang="en-US" sz="1200" b="1" i="0" u="none" strike="noStrike" dirty="0">
                          <a:solidFill>
                            <a:srgbClr val="000000"/>
                          </a:solidFill>
                          <a:effectLst/>
                          <a:latin typeface="Times New Roman" panose="02020603050405020304" pitchFamily="18" charset="0"/>
                        </a:rPr>
                        <a:t>TOTAL </a:t>
                      </a:r>
                    </a:p>
                  </a:txBody>
                  <a:tcPr marL="8572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190</a:t>
                      </a:r>
                    </a:p>
                  </a:txBody>
                  <a:tcPr marL="0" marR="0" marT="0"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35,595</a:t>
                      </a:r>
                    </a:p>
                  </a:txBody>
                  <a:tcPr marL="0" marR="0" marT="0"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10,289</a:t>
                      </a:r>
                    </a:p>
                  </a:txBody>
                  <a:tcPr marL="0" marR="0" marT="0"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83</a:t>
                      </a:r>
                    </a:p>
                  </a:txBody>
                  <a:tcPr marL="0" marR="0" marT="0"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20,700</a:t>
                      </a:r>
                    </a:p>
                  </a:txBody>
                  <a:tcPr marL="0" marR="0" marT="0"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14,726</a:t>
                      </a:r>
                    </a:p>
                  </a:txBody>
                  <a:tcPr marL="0" marR="0" marT="0"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804</a:t>
                      </a:r>
                    </a:p>
                  </a:txBody>
                  <a:tcPr marL="0" marR="0" marT="0"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121,323</a:t>
                      </a:r>
                    </a:p>
                  </a:txBody>
                  <a:tcPr marL="0" marR="0" marT="0"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83,751</a:t>
                      </a:r>
                    </a:p>
                  </a:txBody>
                  <a:tcPr marL="0" marR="0" marT="0"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extLst>
                  <a:ext uri="{0D108BD9-81ED-4DB2-BD59-A6C34878D82A}">
                    <a16:rowId xmlns:a16="http://schemas.microsoft.com/office/drawing/2014/main" val="10013"/>
                  </a:ext>
                </a:extLst>
              </a:tr>
            </a:tbl>
          </a:graphicData>
        </a:graphic>
      </p:graphicFrame>
      <p:sp>
        <p:nvSpPr>
          <p:cNvPr id="25603" name="Rectangle 256"/>
          <p:cNvSpPr>
            <a:spLocks noGrp="1" noChangeArrowheads="1"/>
          </p:cNvSpPr>
          <p:nvPr>
            <p:ph type="ctrTitle"/>
          </p:nvPr>
        </p:nvSpPr>
        <p:spPr/>
        <p:txBody>
          <a:bodyPr>
            <a:normAutofit fontScale="90000"/>
          </a:bodyPr>
          <a:lstStyle/>
          <a:p>
            <a:r>
              <a:rPr lang="en-US" dirty="0"/>
              <a:t>Current Uncertain Capacity Projects</a:t>
            </a:r>
            <a:endParaRPr lang="en-US" sz="2200" i="1" dirty="0"/>
          </a:p>
        </p:txBody>
      </p:sp>
      <p:sp>
        <p:nvSpPr>
          <p:cNvPr id="3" name="Subtitle 2"/>
          <p:cNvSpPr>
            <a:spLocks noGrp="1"/>
          </p:cNvSpPr>
          <p:nvPr>
            <p:ph type="subTitle" idx="13"/>
          </p:nvPr>
        </p:nvSpPr>
        <p:spPr/>
        <p:txBody>
          <a:bodyPr/>
          <a:lstStyle/>
          <a:p>
            <a:r>
              <a:rPr lang="en-US" dirty="0"/>
              <a:t>Units proposed for entry into service after January 1, 2016</a:t>
            </a:r>
          </a:p>
        </p:txBody>
      </p:sp>
      <p:sp>
        <p:nvSpPr>
          <p:cNvPr id="9" name="AutoShape 285"/>
          <p:cNvSpPr>
            <a:spLocks/>
          </p:cNvSpPr>
          <p:nvPr/>
        </p:nvSpPr>
        <p:spPr bwMode="auto">
          <a:xfrm>
            <a:off x="1585421" y="2066924"/>
            <a:ext cx="96679" cy="1504951"/>
          </a:xfrm>
          <a:prstGeom prst="leftBrace">
            <a:avLst>
              <a:gd name="adj1" fmla="val 116667"/>
              <a:gd name="adj2" fmla="val 50000"/>
            </a:avLst>
          </a:prstGeom>
          <a:noFill/>
          <a:ln w="12700">
            <a:solidFill>
              <a:schemeClr val="tx1"/>
            </a:solidFill>
            <a:round/>
            <a:headEnd/>
            <a:tailEnd/>
          </a:ln>
        </p:spPr>
        <p:txBody>
          <a:bodyPr wrap="none" anchor="ctr"/>
          <a:lstStyle/>
          <a:p>
            <a:pPr algn="ctr" eaLnBrk="0" hangingPunct="0"/>
            <a:endParaRPr lang="en-US"/>
          </a:p>
        </p:txBody>
      </p:sp>
      <p:sp>
        <p:nvSpPr>
          <p:cNvPr id="10" name="Text Box 286"/>
          <p:cNvSpPr txBox="1">
            <a:spLocks noChangeArrowheads="1"/>
          </p:cNvSpPr>
          <p:nvPr/>
        </p:nvSpPr>
        <p:spPr bwMode="auto">
          <a:xfrm>
            <a:off x="104841" y="2383563"/>
            <a:ext cx="1452978" cy="923330"/>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pPr>
            <a:r>
              <a:rPr lang="en-US" b="1" dirty="0">
                <a:solidFill>
                  <a:srgbClr val="993300"/>
                </a:solidFill>
              </a:rPr>
              <a:t>Non-Renewable Projects</a:t>
            </a:r>
          </a:p>
        </p:txBody>
      </p:sp>
      <p:sp>
        <p:nvSpPr>
          <p:cNvPr id="12" name="Text Box 287"/>
          <p:cNvSpPr txBox="1">
            <a:spLocks noChangeArrowheads="1"/>
          </p:cNvSpPr>
          <p:nvPr/>
        </p:nvSpPr>
        <p:spPr bwMode="auto">
          <a:xfrm>
            <a:off x="270628" y="4083778"/>
            <a:ext cx="1316258" cy="646331"/>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pPr>
            <a:r>
              <a:rPr lang="en-US" b="1" dirty="0">
                <a:solidFill>
                  <a:srgbClr val="5F5F5F"/>
                </a:solidFill>
              </a:rPr>
              <a:t>Renewable Projects</a:t>
            </a:r>
          </a:p>
        </p:txBody>
      </p:sp>
      <p:sp>
        <p:nvSpPr>
          <p:cNvPr id="13" name="AutoShape 285"/>
          <p:cNvSpPr>
            <a:spLocks/>
          </p:cNvSpPr>
          <p:nvPr/>
        </p:nvSpPr>
        <p:spPr bwMode="auto">
          <a:xfrm>
            <a:off x="1557819" y="4010042"/>
            <a:ext cx="124281" cy="793805"/>
          </a:xfrm>
          <a:prstGeom prst="leftBrace">
            <a:avLst>
              <a:gd name="adj1" fmla="val 116667"/>
              <a:gd name="adj2" fmla="val 50000"/>
            </a:avLst>
          </a:prstGeom>
          <a:noFill/>
          <a:ln w="12700">
            <a:solidFill>
              <a:schemeClr val="tx1"/>
            </a:solidFill>
            <a:round/>
            <a:headEnd/>
            <a:tailEnd/>
          </a:ln>
        </p:spPr>
        <p:txBody>
          <a:bodyPr wrap="none" anchor="ctr"/>
          <a:lstStyle/>
          <a:p>
            <a:pPr algn="ctr" eaLnBrk="0" hangingPunct="0"/>
            <a:endParaRPr lang="en-US"/>
          </a:p>
        </p:txBody>
      </p:sp>
      <p:sp>
        <p:nvSpPr>
          <p:cNvPr id="15" name="TextBox 14"/>
          <p:cNvSpPr txBox="1"/>
          <p:nvPr/>
        </p:nvSpPr>
        <p:spPr>
          <a:xfrm>
            <a:off x="1557819" y="6081393"/>
            <a:ext cx="5287025" cy="246221"/>
          </a:xfrm>
          <a:prstGeom prst="rect">
            <a:avLst/>
          </a:prstGeom>
          <a:noFill/>
        </p:spPr>
        <p:txBody>
          <a:bodyPr wrap="none" rtlCol="0">
            <a:spAutoFit/>
          </a:bodyPr>
          <a:lstStyle/>
          <a:p>
            <a:r>
              <a:rPr lang="en-US" sz="1000" dirty="0"/>
              <a:t>*Other consists of: Biomass, Petroleum, Geothermal, Waste Heat, and Unclassified Gaseous Fuels.</a:t>
            </a:r>
          </a:p>
        </p:txBody>
      </p:sp>
      <p:sp>
        <p:nvSpPr>
          <p:cNvPr id="11" name="TextBox 10"/>
          <p:cNvSpPr txBox="1"/>
          <p:nvPr/>
        </p:nvSpPr>
        <p:spPr>
          <a:xfrm>
            <a:off x="4572000" y="6450838"/>
            <a:ext cx="6819900" cy="400110"/>
          </a:xfrm>
          <a:prstGeom prst="rect">
            <a:avLst/>
          </a:prstGeom>
          <a:noFill/>
        </p:spPr>
        <p:txBody>
          <a:bodyPr wrap="square" rtlCol="0">
            <a:spAutoFit/>
          </a:bodyPr>
          <a:lstStyle/>
          <a:p>
            <a:r>
              <a:rPr lang="en-US" sz="1000" dirty="0"/>
              <a:t>Derived from data found on: SNL Financials and ABB Velocity Suite (12/31/2016); De-rate Factors: NERC 2015 Summer Reliability Assessment</a:t>
            </a:r>
          </a:p>
        </p:txBody>
      </p:sp>
    </p:spTree>
    <p:extLst>
      <p:ext uri="{BB962C8B-B14F-4D97-AF65-F5344CB8AC3E}">
        <p14:creationId xmlns:p14="http://schemas.microsoft.com/office/powerpoint/2010/main" val="660506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2716" name="Group 140"/>
          <p:cNvGraphicFramePr>
            <a:graphicFrameLocks noGrp="1"/>
          </p:cNvGraphicFramePr>
          <p:nvPr>
            <p:extLst>
              <p:ext uri="{D42A27DB-BD31-4B8C-83A1-F6EECF244321}">
                <p14:modId xmlns:p14="http://schemas.microsoft.com/office/powerpoint/2010/main" val="702788052"/>
              </p:ext>
            </p:extLst>
          </p:nvPr>
        </p:nvGraphicFramePr>
        <p:xfrm>
          <a:off x="1815381" y="1123237"/>
          <a:ext cx="10045784" cy="4884420"/>
        </p:xfrm>
        <a:graphic>
          <a:graphicData uri="http://schemas.openxmlformats.org/drawingml/2006/table">
            <a:tbl>
              <a:tblPr>
                <a:effectLst>
                  <a:outerShdw blurRad="50800" dist="38100" dir="2700000" algn="tl" rotWithShape="0">
                    <a:prstClr val="black">
                      <a:alpha val="40000"/>
                    </a:prstClr>
                  </a:outerShdw>
                </a:effectLst>
              </a:tblPr>
              <a:tblGrid>
                <a:gridCol w="832569">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771525">
                  <a:extLst>
                    <a:ext uri="{9D8B030D-6E8A-4147-A177-3AD203B41FA5}">
                      <a16:colId xmlns:a16="http://schemas.microsoft.com/office/drawing/2014/main" val="20002"/>
                    </a:ext>
                  </a:extLst>
                </a:gridCol>
                <a:gridCol w="962025">
                  <a:extLst>
                    <a:ext uri="{9D8B030D-6E8A-4147-A177-3AD203B41FA5}">
                      <a16:colId xmlns:a16="http://schemas.microsoft.com/office/drawing/2014/main" val="20003"/>
                    </a:ext>
                  </a:extLst>
                </a:gridCol>
                <a:gridCol w="914400">
                  <a:extLst>
                    <a:ext uri="{9D8B030D-6E8A-4147-A177-3AD203B41FA5}">
                      <a16:colId xmlns:a16="http://schemas.microsoft.com/office/drawing/2014/main" val="20004"/>
                    </a:ext>
                  </a:extLst>
                </a:gridCol>
                <a:gridCol w="866775">
                  <a:extLst>
                    <a:ext uri="{9D8B030D-6E8A-4147-A177-3AD203B41FA5}">
                      <a16:colId xmlns:a16="http://schemas.microsoft.com/office/drawing/2014/main" val="20005"/>
                    </a:ext>
                  </a:extLst>
                </a:gridCol>
                <a:gridCol w="971550">
                  <a:extLst>
                    <a:ext uri="{9D8B030D-6E8A-4147-A177-3AD203B41FA5}">
                      <a16:colId xmlns:a16="http://schemas.microsoft.com/office/drawing/2014/main" val="20006"/>
                    </a:ext>
                  </a:extLst>
                </a:gridCol>
                <a:gridCol w="923925">
                  <a:extLst>
                    <a:ext uri="{9D8B030D-6E8A-4147-A177-3AD203B41FA5}">
                      <a16:colId xmlns:a16="http://schemas.microsoft.com/office/drawing/2014/main" val="20007"/>
                    </a:ext>
                  </a:extLst>
                </a:gridCol>
                <a:gridCol w="838200">
                  <a:extLst>
                    <a:ext uri="{9D8B030D-6E8A-4147-A177-3AD203B41FA5}">
                      <a16:colId xmlns:a16="http://schemas.microsoft.com/office/drawing/2014/main" val="20008"/>
                    </a:ext>
                  </a:extLst>
                </a:gridCol>
                <a:gridCol w="1031240">
                  <a:extLst>
                    <a:ext uri="{9D8B030D-6E8A-4147-A177-3AD203B41FA5}">
                      <a16:colId xmlns:a16="http://schemas.microsoft.com/office/drawing/2014/main" val="20009"/>
                    </a:ext>
                  </a:extLst>
                </a:gridCol>
                <a:gridCol w="866775">
                  <a:extLst>
                    <a:ext uri="{9D8B030D-6E8A-4147-A177-3AD203B41FA5}">
                      <a16:colId xmlns:a16="http://schemas.microsoft.com/office/drawing/2014/main" val="20010"/>
                    </a:ext>
                  </a:extLst>
                </a:gridCol>
              </a:tblGrid>
              <a:tr h="246888">
                <a:tc rowSpan="2" gridSpan="2">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cap="none" normalizeH="0" baseline="0" dirty="0">
                          <a:ln>
                            <a:noFill/>
                          </a:ln>
                          <a:solidFill>
                            <a:srgbClr val="FFFFFF"/>
                          </a:solidFill>
                          <a:effectLst/>
                          <a:latin typeface="Times New Roman" pitchFamily="18" charset="0"/>
                          <a:cs typeface="Times New Roman" pitchFamily="18" charset="0"/>
                        </a:rPr>
                        <a:t>General Status</a:t>
                      </a:r>
                      <a:endParaRPr kumimoji="0" lang="en-US" sz="12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rowSpan="2" hMerge="1">
                  <a:txBody>
                    <a:bodyPr/>
                    <a:lstStyle/>
                    <a:p>
                      <a:endParaRPr lang="en-US"/>
                    </a:p>
                  </a:txBody>
                  <a:tcPr/>
                </a:tc>
                <a:tc gridSpan="3">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Advanced Development</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hMerge="1">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endParaRPr kumimoji="0" lang="en-US" sz="1400" b="1" i="1" u="none" strike="noStrike" kern="1200" cap="none" normalizeH="0" baseline="0" dirty="0">
                        <a:ln>
                          <a:noFill/>
                        </a:ln>
                        <a:solidFill>
                          <a:srgbClr val="FFFFFF"/>
                        </a:solidFill>
                        <a:effectLst/>
                        <a:latin typeface="Times New Roman" pitchFamily="18" charset="0"/>
                        <a:ea typeface="+mn-ea"/>
                        <a:cs typeface="Times New Roman" pitchFamily="18" charset="0"/>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gridSpan="3">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Construction Begun</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hMerge="1">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endParaRPr kumimoji="0" lang="en-US" sz="1400" b="1" i="1" u="none" strike="noStrike" kern="1200" cap="none" normalizeH="0" baseline="0" dirty="0">
                        <a:ln>
                          <a:noFill/>
                        </a:ln>
                        <a:solidFill>
                          <a:srgbClr val="FFFFFF"/>
                        </a:solidFill>
                        <a:effectLst/>
                        <a:latin typeface="Times New Roman" pitchFamily="18" charset="0"/>
                        <a:ea typeface="+mn-ea"/>
                        <a:cs typeface="Times New Roman" pitchFamily="18" charset="0"/>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gridSpan="3">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Completed</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endParaRPr kumimoji="0" lang="en-US" sz="1400" b="1" i="1" u="none" strike="noStrike" kern="1200" cap="none" normalizeH="0" baseline="0" dirty="0">
                        <a:ln>
                          <a:noFill/>
                        </a:ln>
                        <a:solidFill>
                          <a:srgbClr val="FFFFFF"/>
                        </a:solidFill>
                        <a:effectLst/>
                        <a:latin typeface="Times New Roman" pitchFamily="18" charset="0"/>
                        <a:ea typeface="+mn-ea"/>
                        <a:cs typeface="Times New Roman" pitchFamily="18" charset="0"/>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46888">
                <a:tc gridSpan="2" vMerge="1">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endParaRPr kumimoji="0" lang="en-US" sz="14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vMerge="1">
                  <a:txBody>
                    <a:bodyPr/>
                    <a:lstStyle/>
                    <a:p>
                      <a:endParaRPr lang="en-US"/>
                    </a:p>
                  </a:txBody>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of </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Plants</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Nameplate</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Capacity</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(MW)</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Creditable</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Capacity</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(MW)</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Of</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Plants</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Nameplate</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Capacity</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(MW)</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Creditable</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Capacity</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(MW)</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Of</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Plants</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Nameplate</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Capacity</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(MW)</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Creditable</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Capacity</a:t>
                      </a:r>
                    </a:p>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(MW)</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1"/>
                  </a:ext>
                </a:extLst>
              </a:tr>
              <a:tr h="246888">
                <a:tc gridSpan="2">
                  <a:txBody>
                    <a:bodyPr/>
                    <a:lstStyle/>
                    <a:p>
                      <a:pPr algn="l" rtl="0" fontAlgn="ctr"/>
                      <a:r>
                        <a:rPr lang="en-US" sz="1200" b="1" i="1" u="none" strike="noStrike" dirty="0">
                          <a:solidFill>
                            <a:srgbClr val="000000"/>
                          </a:solidFill>
                          <a:effectLst/>
                          <a:latin typeface="Times New Roman" panose="02020603050405020304" pitchFamily="18" charset="0"/>
                        </a:rPr>
                        <a:t>Coal</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1,295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1,295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endPar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endPar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2"/>
                  </a:ext>
                </a:extLst>
              </a:tr>
              <a:tr h="246888">
                <a:tc rowSpan="3">
                  <a:txBody>
                    <a:bodyPr/>
                    <a:lstStyle/>
                    <a:p>
                      <a:pPr algn="l" rtl="0" fontAlgn="ctr"/>
                      <a:r>
                        <a:rPr lang="en-US" sz="1200" b="1" i="1" u="none" strike="noStrike" dirty="0">
                          <a:solidFill>
                            <a:srgbClr val="000000"/>
                          </a:solidFill>
                          <a:effectLst/>
                          <a:latin typeface="Times New Roman" panose="02020603050405020304" pitchFamily="18" charset="0"/>
                        </a:rPr>
                        <a:t>Natural</a:t>
                      </a:r>
                      <a:r>
                        <a:rPr lang="en-US" sz="1200" b="1" i="1" u="none" strike="noStrike" baseline="0" dirty="0">
                          <a:solidFill>
                            <a:srgbClr val="000000"/>
                          </a:solidFill>
                          <a:effectLst/>
                          <a:latin typeface="Times New Roman" panose="02020603050405020304" pitchFamily="18" charset="0"/>
                        </a:rPr>
                        <a:t> Gas</a:t>
                      </a:r>
                      <a:endParaRPr lang="en-US" sz="1200" b="1" i="1" u="none" strike="noStrike" dirty="0">
                        <a:solidFill>
                          <a:srgbClr val="000000"/>
                        </a:solidFill>
                        <a:effectLst/>
                        <a:latin typeface="Times New Roman" panose="02020603050405020304" pitchFamily="18" charset="0"/>
                      </a:endParaRP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l" rtl="0" fontAlgn="ctr"/>
                      <a:r>
                        <a:rPr lang="en-US" sz="1200" b="1" i="1" u="none" strike="noStrike" dirty="0">
                          <a:solidFill>
                            <a:srgbClr val="000000"/>
                          </a:solidFill>
                          <a:effectLst/>
                          <a:latin typeface="Times New Roman" panose="02020603050405020304" pitchFamily="18" charset="0"/>
                        </a:rPr>
                        <a:t>Combined</a:t>
                      </a:r>
                      <a:r>
                        <a:rPr lang="en-US" sz="1200" b="1" i="1" u="none" strike="noStrike" baseline="0" dirty="0">
                          <a:solidFill>
                            <a:srgbClr val="000000"/>
                          </a:solidFill>
                          <a:effectLst/>
                          <a:latin typeface="Times New Roman" panose="02020603050405020304" pitchFamily="18" charset="0"/>
                        </a:rPr>
                        <a:t> Cycle</a:t>
                      </a:r>
                      <a:endParaRPr lang="en-US" sz="1200" b="1" i="1" u="none" strike="noStrike" dirty="0">
                        <a:solidFill>
                          <a:srgbClr val="000000"/>
                        </a:solidFill>
                        <a:effectLst/>
                        <a:latin typeface="Times New Roman" panose="02020603050405020304" pitchFamily="18" charset="0"/>
                      </a:endParaRPr>
                    </a:p>
                  </a:txBody>
                  <a:tcPr marL="25717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12,977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12,977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41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30,623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30,623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7,303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7,303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3"/>
                  </a:ext>
                </a:extLst>
              </a:tr>
              <a:tr h="246888">
                <a:tc vMerge="1">
                  <a:txBody>
                    <a:bodyPr/>
                    <a:lstStyle/>
                    <a:p>
                      <a:pPr algn="l" rtl="0" fontAlgn="ctr"/>
                      <a:endParaRPr lang="en-US" sz="1100" b="1" i="1" u="none" strike="noStrike" dirty="0">
                        <a:solidFill>
                          <a:srgbClr val="000000"/>
                        </a:solidFill>
                        <a:effectLst/>
                        <a:latin typeface="Times New Roman" panose="02020603050405020304" pitchFamily="18" charset="0"/>
                      </a:endParaRP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l" rtl="0" fontAlgn="ctr"/>
                      <a:r>
                        <a:rPr lang="en-US" sz="1200" b="1" i="1" u="none" strike="noStrike" dirty="0">
                          <a:solidFill>
                            <a:srgbClr val="000000"/>
                          </a:solidFill>
                          <a:effectLst/>
                          <a:latin typeface="Times New Roman" panose="02020603050405020304" pitchFamily="18" charset="0"/>
                        </a:rPr>
                        <a:t>Combustion Turbine</a:t>
                      </a:r>
                    </a:p>
                  </a:txBody>
                  <a:tcPr marL="25717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2,923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2,923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1,785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1,785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20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2,463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2,463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4"/>
                  </a:ext>
                </a:extLst>
              </a:tr>
              <a:tr h="246888">
                <a:tc vMerge="1">
                  <a:txBody>
                    <a:bodyPr/>
                    <a:lstStyle/>
                    <a:p>
                      <a:endParaRPr lang="en-US"/>
                    </a:p>
                  </a:txBody>
                  <a:tcPr/>
                </a:tc>
                <a:tc>
                  <a:txBody>
                    <a:bodyPr/>
                    <a:lstStyle/>
                    <a:p>
                      <a:pPr algn="l" rtl="0" fontAlgn="ctr"/>
                      <a:r>
                        <a:rPr lang="en-US" sz="1200" b="1" i="1" u="none" strike="noStrike" dirty="0">
                          <a:solidFill>
                            <a:srgbClr val="000000"/>
                          </a:solidFill>
                          <a:effectLst/>
                          <a:latin typeface="Times New Roman" panose="02020603050405020304" pitchFamily="18" charset="0"/>
                        </a:rPr>
                        <a:t>Internal Combustion</a:t>
                      </a:r>
                    </a:p>
                  </a:txBody>
                  <a:tcPr marL="25717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246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246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18</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177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177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56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615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615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5"/>
                  </a:ext>
                </a:extLst>
              </a:tr>
              <a:tr h="246888">
                <a:tc gridSpan="2">
                  <a:txBody>
                    <a:bodyPr/>
                    <a:lstStyle/>
                    <a:p>
                      <a:pPr algn="l" rtl="0" fontAlgn="ctr"/>
                      <a:r>
                        <a:rPr lang="en-US" sz="1200" b="1" i="1" u="none" strike="noStrike" dirty="0">
                          <a:solidFill>
                            <a:srgbClr val="000000"/>
                          </a:solidFill>
                          <a:effectLst/>
                          <a:latin typeface="Times New Roman" panose="02020603050405020304" pitchFamily="18" charset="0"/>
                        </a:rPr>
                        <a:t>Nuclear</a:t>
                      </a:r>
                    </a:p>
                  </a:txBody>
                  <a:tcPr marL="25717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4,754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4,754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4,454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4,454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1,150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1,150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6"/>
                  </a:ext>
                </a:extLst>
              </a:tr>
              <a:tr h="246888">
                <a:tc gridSpan="2">
                  <a:txBody>
                    <a:bodyPr/>
                    <a:lstStyle/>
                    <a:p>
                      <a:pPr algn="l" rtl="0" fontAlgn="ctr"/>
                      <a:r>
                        <a:rPr lang="en-US" sz="1200" b="1" i="0" u="none" strike="noStrike" dirty="0">
                          <a:solidFill>
                            <a:srgbClr val="000000"/>
                          </a:solidFill>
                          <a:effectLst/>
                          <a:latin typeface="Times New Roman" panose="02020603050405020304" pitchFamily="18" charset="0"/>
                        </a:rPr>
                        <a:t>Conventional SUB TOTAL </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68</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22,195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22,195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86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37,056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37,056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92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11,531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11,531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7"/>
                  </a:ext>
                </a:extLst>
              </a:tr>
              <a:tr h="246888">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Solar</a:t>
                      </a:r>
                    </a:p>
                  </a:txBody>
                  <a:tcPr marL="25717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232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6,476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2,949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147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2,848</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1,649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403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7,715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2,984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8"/>
                  </a:ext>
                </a:extLst>
              </a:tr>
              <a:tr h="246888">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Wind</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39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7,203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1,231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66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7,210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1,046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80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8,369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1,257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9"/>
                  </a:ext>
                </a:extLst>
              </a:tr>
              <a:tr h="246888">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Hydro</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956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354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53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887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328</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398</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147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10"/>
                  </a:ext>
                </a:extLst>
              </a:tr>
              <a:tr h="246888">
                <a:tc gridSpan="2">
                  <a:txBody>
                    <a:bodyPr/>
                    <a:lstStyle/>
                    <a:p>
                      <a:pPr algn="l" rtl="0" fontAlgn="ctr"/>
                      <a:r>
                        <a:rPr lang="en-US" sz="1200" b="1" i="0" u="none" strike="noStrike" dirty="0">
                          <a:solidFill>
                            <a:srgbClr val="000000"/>
                          </a:solidFill>
                          <a:effectLst/>
                          <a:latin typeface="Times New Roman" panose="02020603050405020304" pitchFamily="18" charset="0"/>
                        </a:rPr>
                        <a:t>Renewable SUB TOTAL </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314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14,635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4,534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266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10,945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3,023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524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16,482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4,388</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12"/>
                  </a:ext>
                </a:extLst>
              </a:tr>
              <a:tr h="246888">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chemeClr val="tx1"/>
                          </a:solidFill>
                          <a:effectLst/>
                          <a:latin typeface="Times New Roman" panose="02020603050405020304" pitchFamily="18" charset="0"/>
                          <a:ea typeface="+mn-ea"/>
                          <a:cs typeface="+mn-cs"/>
                        </a:rPr>
                        <a:t>Energy Storage</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587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587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8</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87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77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134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134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737872799"/>
                  </a:ext>
                </a:extLst>
              </a:tr>
              <a:tr h="246888">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chemeClr val="tx1"/>
                          </a:solidFill>
                          <a:effectLst/>
                          <a:latin typeface="Times New Roman" panose="02020603050405020304" pitchFamily="18" charset="0"/>
                          <a:ea typeface="+mn-ea"/>
                          <a:cs typeface="+mn-cs"/>
                        </a:rPr>
                        <a:t>Other</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450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450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23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469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469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60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172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172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3103750930"/>
                  </a:ext>
                </a:extLst>
              </a:tr>
              <a:tr h="246888">
                <a:tc gridSpan="2">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Times New Roman" panose="02020603050405020304" pitchFamily="18" charset="0"/>
                        </a:rPr>
                        <a:t>Other SUB TOTAL </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1,037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1,037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31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556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546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75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306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306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828805364"/>
                  </a:ext>
                </a:extLst>
              </a:tr>
              <a:tr h="246888">
                <a:tc gridSpan="2">
                  <a:txBody>
                    <a:bodyPr/>
                    <a:lstStyle/>
                    <a:p>
                      <a:pPr algn="l" rtl="0" fontAlgn="ctr"/>
                      <a:r>
                        <a:rPr lang="en-US" sz="1200" b="1" i="0" u="none" strike="noStrike" dirty="0">
                          <a:solidFill>
                            <a:srgbClr val="000000"/>
                          </a:solidFill>
                          <a:effectLst/>
                          <a:latin typeface="Times New Roman" panose="02020603050405020304" pitchFamily="18" charset="0"/>
                        </a:rPr>
                        <a:t>Likely</a:t>
                      </a:r>
                      <a:r>
                        <a:rPr lang="en-US" sz="1200" b="1" i="0" u="none" strike="noStrike" baseline="0" dirty="0">
                          <a:solidFill>
                            <a:srgbClr val="000000"/>
                          </a:solidFill>
                          <a:effectLst/>
                          <a:latin typeface="Times New Roman" panose="02020603050405020304" pitchFamily="18" charset="0"/>
                        </a:rPr>
                        <a:t> SUB </a:t>
                      </a:r>
                      <a:r>
                        <a:rPr lang="en-US" sz="1200" b="1" i="0" u="none" strike="noStrike" dirty="0">
                          <a:solidFill>
                            <a:srgbClr val="000000"/>
                          </a:solidFill>
                          <a:effectLst/>
                          <a:latin typeface="Times New Roman" panose="02020603050405020304" pitchFamily="18" charset="0"/>
                        </a:rPr>
                        <a:t>TOTAL </a:t>
                      </a:r>
                    </a:p>
                  </a:txBody>
                  <a:tcPr marL="8572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401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37,867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27,766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383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48,557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40,625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691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28,319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16,225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extLst>
                  <a:ext uri="{0D108BD9-81ED-4DB2-BD59-A6C34878D82A}">
                    <a16:rowId xmlns:a16="http://schemas.microsoft.com/office/drawing/2014/main" val="10013"/>
                  </a:ext>
                </a:extLst>
              </a:tr>
            </a:tbl>
          </a:graphicData>
        </a:graphic>
      </p:graphicFrame>
      <p:sp>
        <p:nvSpPr>
          <p:cNvPr id="25603" name="Rectangle 256"/>
          <p:cNvSpPr>
            <a:spLocks noGrp="1" noChangeArrowheads="1"/>
          </p:cNvSpPr>
          <p:nvPr>
            <p:ph type="ctrTitle"/>
          </p:nvPr>
        </p:nvSpPr>
        <p:spPr/>
        <p:txBody>
          <a:bodyPr>
            <a:normAutofit fontScale="90000"/>
          </a:bodyPr>
          <a:lstStyle/>
          <a:p>
            <a:r>
              <a:rPr lang="en-US" dirty="0"/>
              <a:t>Current Progressing Capacity Projects</a:t>
            </a:r>
            <a:endParaRPr lang="en-US" sz="2200" i="1" dirty="0"/>
          </a:p>
        </p:txBody>
      </p:sp>
      <p:sp>
        <p:nvSpPr>
          <p:cNvPr id="3" name="Subtitle 2"/>
          <p:cNvSpPr>
            <a:spLocks noGrp="1"/>
          </p:cNvSpPr>
          <p:nvPr>
            <p:ph type="subTitle" idx="13"/>
          </p:nvPr>
        </p:nvSpPr>
        <p:spPr/>
        <p:txBody>
          <a:bodyPr/>
          <a:lstStyle/>
          <a:p>
            <a:r>
              <a:rPr lang="en-US" dirty="0"/>
              <a:t>Units proposed for entry into service after January 1, 2016</a:t>
            </a:r>
          </a:p>
        </p:txBody>
      </p:sp>
      <p:sp>
        <p:nvSpPr>
          <p:cNvPr id="9" name="AutoShape 285"/>
          <p:cNvSpPr>
            <a:spLocks/>
          </p:cNvSpPr>
          <p:nvPr/>
        </p:nvSpPr>
        <p:spPr bwMode="auto">
          <a:xfrm>
            <a:off x="1518746" y="2066924"/>
            <a:ext cx="96679" cy="1628775"/>
          </a:xfrm>
          <a:prstGeom prst="leftBrace">
            <a:avLst>
              <a:gd name="adj1" fmla="val 116667"/>
              <a:gd name="adj2" fmla="val 50000"/>
            </a:avLst>
          </a:prstGeom>
          <a:noFill/>
          <a:ln w="12700">
            <a:solidFill>
              <a:schemeClr val="tx1"/>
            </a:solidFill>
            <a:round/>
            <a:headEnd/>
            <a:tailEnd/>
          </a:ln>
        </p:spPr>
        <p:txBody>
          <a:bodyPr wrap="none" anchor="ctr"/>
          <a:lstStyle/>
          <a:p>
            <a:pPr algn="ctr" eaLnBrk="0" hangingPunct="0"/>
            <a:endParaRPr lang="en-US"/>
          </a:p>
        </p:txBody>
      </p:sp>
      <p:sp>
        <p:nvSpPr>
          <p:cNvPr id="10" name="Text Box 286"/>
          <p:cNvSpPr txBox="1">
            <a:spLocks noChangeArrowheads="1"/>
          </p:cNvSpPr>
          <p:nvPr/>
        </p:nvSpPr>
        <p:spPr bwMode="auto">
          <a:xfrm>
            <a:off x="38166" y="2383563"/>
            <a:ext cx="1452978" cy="923330"/>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pPr>
            <a:r>
              <a:rPr lang="en-US" b="1" dirty="0">
                <a:solidFill>
                  <a:srgbClr val="993300"/>
                </a:solidFill>
              </a:rPr>
              <a:t>Non-Renewable Projects</a:t>
            </a:r>
          </a:p>
        </p:txBody>
      </p:sp>
      <p:sp>
        <p:nvSpPr>
          <p:cNvPr id="12" name="Text Box 287"/>
          <p:cNvSpPr txBox="1">
            <a:spLocks noChangeArrowheads="1"/>
          </p:cNvSpPr>
          <p:nvPr/>
        </p:nvSpPr>
        <p:spPr bwMode="auto">
          <a:xfrm>
            <a:off x="199111" y="4182877"/>
            <a:ext cx="1316258" cy="646331"/>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pPr>
            <a:r>
              <a:rPr lang="en-US" b="1" dirty="0">
                <a:solidFill>
                  <a:srgbClr val="5F5F5F"/>
                </a:solidFill>
              </a:rPr>
              <a:t>Renewable Projects</a:t>
            </a:r>
          </a:p>
        </p:txBody>
      </p:sp>
      <p:sp>
        <p:nvSpPr>
          <p:cNvPr id="13" name="AutoShape 285"/>
          <p:cNvSpPr>
            <a:spLocks/>
          </p:cNvSpPr>
          <p:nvPr/>
        </p:nvSpPr>
        <p:spPr bwMode="auto">
          <a:xfrm>
            <a:off x="1515369" y="4075663"/>
            <a:ext cx="172354" cy="867812"/>
          </a:xfrm>
          <a:prstGeom prst="leftBrace">
            <a:avLst>
              <a:gd name="adj1" fmla="val 116667"/>
              <a:gd name="adj2" fmla="val 50000"/>
            </a:avLst>
          </a:prstGeom>
          <a:noFill/>
          <a:ln w="12700">
            <a:solidFill>
              <a:schemeClr val="tx1"/>
            </a:solidFill>
            <a:round/>
            <a:headEnd/>
            <a:tailEnd/>
          </a:ln>
        </p:spPr>
        <p:txBody>
          <a:bodyPr wrap="none" anchor="ctr"/>
          <a:lstStyle/>
          <a:p>
            <a:pPr algn="ctr" eaLnBrk="0" hangingPunct="0"/>
            <a:endParaRPr lang="en-US"/>
          </a:p>
        </p:txBody>
      </p:sp>
      <p:sp>
        <p:nvSpPr>
          <p:cNvPr id="11" name="TextBox 10"/>
          <p:cNvSpPr txBox="1"/>
          <p:nvPr/>
        </p:nvSpPr>
        <p:spPr>
          <a:xfrm>
            <a:off x="1492828" y="6023831"/>
            <a:ext cx="5312673" cy="246221"/>
          </a:xfrm>
          <a:prstGeom prst="rect">
            <a:avLst/>
          </a:prstGeom>
          <a:noFill/>
        </p:spPr>
        <p:txBody>
          <a:bodyPr wrap="none" rtlCol="0">
            <a:spAutoFit/>
          </a:bodyPr>
          <a:lstStyle/>
          <a:p>
            <a:r>
              <a:rPr lang="en-US" sz="1000" dirty="0"/>
              <a:t>*Other consists of: Biomass, Petroleum, Geothermal, Waste Heat, and Unclassified Gaseous Fuels</a:t>
            </a:r>
          </a:p>
        </p:txBody>
      </p:sp>
      <p:sp>
        <p:nvSpPr>
          <p:cNvPr id="15" name="TextBox 14"/>
          <p:cNvSpPr txBox="1"/>
          <p:nvPr/>
        </p:nvSpPr>
        <p:spPr>
          <a:xfrm>
            <a:off x="4572000" y="6450838"/>
            <a:ext cx="6819900" cy="400110"/>
          </a:xfrm>
          <a:prstGeom prst="rect">
            <a:avLst/>
          </a:prstGeom>
          <a:noFill/>
        </p:spPr>
        <p:txBody>
          <a:bodyPr wrap="square" rtlCol="0">
            <a:spAutoFit/>
          </a:bodyPr>
          <a:lstStyle/>
          <a:p>
            <a:r>
              <a:rPr lang="en-US" sz="1000" dirty="0"/>
              <a:t>Derived from data found on: SNL Financials and ABB Velocity Suite (12/31/2016); De-rate Factors: NERC 2015 Summer Reliability Assessment</a:t>
            </a:r>
          </a:p>
        </p:txBody>
      </p:sp>
    </p:spTree>
    <p:extLst>
      <p:ext uri="{BB962C8B-B14F-4D97-AF65-F5344CB8AC3E}">
        <p14:creationId xmlns:p14="http://schemas.microsoft.com/office/powerpoint/2010/main" val="4178424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0628" y="1308015"/>
            <a:ext cx="11580921" cy="4010336"/>
          </a:xfrm>
        </p:spPr>
        <p:txBody>
          <a:bodyPr>
            <a:normAutofit/>
          </a:bodyPr>
          <a:lstStyle/>
          <a:p>
            <a:r>
              <a:rPr lang="en-US" sz="2000" dirty="0"/>
              <a:t>Many generator interconnections often require the parallel development of transmission infrastructure to achieve operation and grid interconnection.  These projects often have their own timelines and can lead to delays in generator operation.</a:t>
            </a:r>
          </a:p>
          <a:p>
            <a:r>
              <a:rPr lang="en-US" sz="2000" dirty="0"/>
              <a:t>If a significant amount of the uncertain capacity fails to develop, the need for additional transmission infrastructure to deliver output from existing capacity and to maintain reliability may arise. </a:t>
            </a:r>
          </a:p>
          <a:p>
            <a:r>
              <a:rPr lang="en-US" sz="2000" dirty="0"/>
              <a:t>Similar to generation, transmission project development duration is impacted by a number of factors including labor availability, component production lead times, permitting duration, market viability, etc. </a:t>
            </a:r>
          </a:p>
        </p:txBody>
      </p:sp>
      <p:sp>
        <p:nvSpPr>
          <p:cNvPr id="19459" name="Rectangle 2"/>
          <p:cNvSpPr>
            <a:spLocks noGrp="1" noChangeArrowheads="1"/>
          </p:cNvSpPr>
          <p:nvPr>
            <p:ph type="ctrTitle"/>
          </p:nvPr>
        </p:nvSpPr>
        <p:spPr/>
        <p:txBody>
          <a:bodyPr>
            <a:normAutofit fontScale="90000"/>
          </a:bodyPr>
          <a:lstStyle/>
          <a:p>
            <a:pPr eaLnBrk="1" hangingPunct="1"/>
            <a:r>
              <a:rPr lang="en-US" dirty="0"/>
              <a:t>Electric Transmission Projects*</a:t>
            </a:r>
          </a:p>
        </p:txBody>
      </p:sp>
      <p:sp>
        <p:nvSpPr>
          <p:cNvPr id="5" name="TextBox 4"/>
          <p:cNvSpPr txBox="1"/>
          <p:nvPr/>
        </p:nvSpPr>
        <p:spPr>
          <a:xfrm>
            <a:off x="3748349" y="3814629"/>
            <a:ext cx="4601371" cy="369332"/>
          </a:xfrm>
          <a:prstGeom prst="rect">
            <a:avLst/>
          </a:prstGeom>
          <a:noFill/>
        </p:spPr>
        <p:txBody>
          <a:bodyPr wrap="square" rtlCol="0">
            <a:spAutoFit/>
          </a:bodyPr>
          <a:lstStyle/>
          <a:p>
            <a:r>
              <a:rPr lang="en-US" b="1" dirty="0">
                <a:solidFill>
                  <a:prstClr val="black"/>
                </a:solidFill>
              </a:rPr>
              <a:t>Typical Project Timeline for New Transmission</a:t>
            </a:r>
          </a:p>
        </p:txBody>
      </p:sp>
      <p:graphicFrame>
        <p:nvGraphicFramePr>
          <p:cNvPr id="7" name="Content Placeholder 8"/>
          <p:cNvGraphicFramePr>
            <a:graphicFrameLocks/>
          </p:cNvGraphicFramePr>
          <p:nvPr>
            <p:extLst>
              <p:ext uri="{D42A27DB-BD31-4B8C-83A1-F6EECF244321}">
                <p14:modId xmlns:p14="http://schemas.microsoft.com/office/powerpoint/2010/main" val="2703663975"/>
              </p:ext>
            </p:extLst>
          </p:nvPr>
        </p:nvGraphicFramePr>
        <p:xfrm>
          <a:off x="519091" y="4130529"/>
          <a:ext cx="11059886" cy="14172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eft Brace 2"/>
          <p:cNvSpPr/>
          <p:nvPr/>
        </p:nvSpPr>
        <p:spPr>
          <a:xfrm rot="16200000">
            <a:off x="5815771" y="1465275"/>
            <a:ext cx="466531" cy="8384488"/>
          </a:xfrm>
          <a:prstGeom prst="leftBrace">
            <a:avLst/>
          </a:prstGeom>
          <a:ln w="22225">
            <a:solidFill>
              <a:srgbClr val="37AB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5455732" y="5935981"/>
            <a:ext cx="1186607" cy="307777"/>
          </a:xfrm>
          <a:prstGeom prst="rect">
            <a:avLst/>
          </a:prstGeom>
          <a:solidFill>
            <a:srgbClr val="37ABFF"/>
          </a:solidFill>
          <a:ln>
            <a:solidFill>
              <a:schemeClr val="accent1"/>
            </a:solidFill>
          </a:ln>
        </p:spPr>
        <p:txBody>
          <a:bodyPr wrap="none" rtlCol="0">
            <a:spAutoFit/>
          </a:bodyPr>
          <a:lstStyle/>
          <a:p>
            <a:r>
              <a:rPr lang="en-US" sz="1400" dirty="0">
                <a:solidFill>
                  <a:srgbClr val="FFFFFF"/>
                </a:solidFill>
              </a:rPr>
              <a:t>7 – 10.5 Years</a:t>
            </a:r>
          </a:p>
        </p:txBody>
      </p:sp>
      <p:sp>
        <p:nvSpPr>
          <p:cNvPr id="9" name="TextBox 8"/>
          <p:cNvSpPr txBox="1"/>
          <p:nvPr/>
        </p:nvSpPr>
        <p:spPr>
          <a:xfrm>
            <a:off x="8413793" y="6034947"/>
            <a:ext cx="1827488" cy="276999"/>
          </a:xfrm>
          <a:prstGeom prst="rect">
            <a:avLst/>
          </a:prstGeom>
          <a:noFill/>
        </p:spPr>
        <p:txBody>
          <a:bodyPr wrap="none" rtlCol="0">
            <a:spAutoFit/>
          </a:bodyPr>
          <a:lstStyle/>
          <a:p>
            <a:r>
              <a:rPr lang="en-US" sz="1200" dirty="0"/>
              <a:t>*Bulk Electric System Only</a:t>
            </a:r>
          </a:p>
        </p:txBody>
      </p:sp>
      <p:sp>
        <p:nvSpPr>
          <p:cNvPr id="11" name="TextBox 10"/>
          <p:cNvSpPr txBox="1"/>
          <p:nvPr/>
        </p:nvSpPr>
        <p:spPr>
          <a:xfrm>
            <a:off x="3228975" y="6468370"/>
            <a:ext cx="7528023" cy="246221"/>
          </a:xfrm>
          <a:prstGeom prst="rect">
            <a:avLst/>
          </a:prstGeom>
          <a:noFill/>
        </p:spPr>
        <p:txBody>
          <a:bodyPr wrap="none" rtlCol="0">
            <a:spAutoFit/>
          </a:bodyPr>
          <a:lstStyle/>
          <a:p>
            <a:r>
              <a:rPr lang="en-US" sz="1000" dirty="0"/>
              <a:t>Source: Edison International, </a:t>
            </a:r>
            <a:r>
              <a:rPr lang="en-US" sz="1000" b="1" dirty="0"/>
              <a:t>Getting to Know Renewable Energy</a:t>
            </a:r>
            <a:r>
              <a:rPr lang="en-US" sz="1000" dirty="0"/>
              <a:t> (2012) http://inside.edison.com/content/inside/2012/08-12/gtk-8-12.html</a:t>
            </a:r>
          </a:p>
        </p:txBody>
      </p:sp>
      <p:sp>
        <p:nvSpPr>
          <p:cNvPr id="4" name="Subtitle 3"/>
          <p:cNvSpPr>
            <a:spLocks noGrp="1"/>
          </p:cNvSpPr>
          <p:nvPr>
            <p:ph type="subTitle" idx="13"/>
          </p:nvPr>
        </p:nvSpPr>
        <p:spPr/>
        <p:txBody>
          <a:bodyPr/>
          <a:lstStyle/>
          <a:p>
            <a:endParaRPr lang="en-US"/>
          </a:p>
        </p:txBody>
      </p:sp>
    </p:spTree>
    <p:extLst>
      <p:ext uri="{BB962C8B-B14F-4D97-AF65-F5344CB8AC3E}">
        <p14:creationId xmlns:p14="http://schemas.microsoft.com/office/powerpoint/2010/main" val="3538267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4155446352"/>
              </p:ext>
            </p:extLst>
          </p:nvPr>
        </p:nvGraphicFramePr>
        <p:xfrm>
          <a:off x="269875" y="1544638"/>
          <a:ext cx="11582400" cy="4010025"/>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ctrTitle"/>
          </p:nvPr>
        </p:nvSpPr>
        <p:spPr/>
        <p:txBody>
          <a:bodyPr>
            <a:noAutofit/>
          </a:bodyPr>
          <a:lstStyle/>
          <a:p>
            <a:r>
              <a:rPr lang="en-US" sz="2800" dirty="0"/>
              <a:t>Status of Proposed AC Electric Transmission Projects*</a:t>
            </a:r>
          </a:p>
        </p:txBody>
      </p:sp>
      <p:sp>
        <p:nvSpPr>
          <p:cNvPr id="4" name="Subtitle 3"/>
          <p:cNvSpPr>
            <a:spLocks noGrp="1"/>
          </p:cNvSpPr>
          <p:nvPr>
            <p:ph type="subTitle" idx="13"/>
          </p:nvPr>
        </p:nvSpPr>
        <p:spPr/>
        <p:txBody>
          <a:bodyPr/>
          <a:lstStyle/>
          <a:p>
            <a:endParaRPr lang="en-US"/>
          </a:p>
        </p:txBody>
      </p:sp>
      <p:sp>
        <p:nvSpPr>
          <p:cNvPr id="10" name="TextBox 9"/>
          <p:cNvSpPr txBox="1"/>
          <p:nvPr/>
        </p:nvSpPr>
        <p:spPr>
          <a:xfrm>
            <a:off x="6343650" y="6450838"/>
            <a:ext cx="4365298" cy="246221"/>
          </a:xfrm>
          <a:prstGeom prst="rect">
            <a:avLst/>
          </a:prstGeom>
          <a:noFill/>
        </p:spPr>
        <p:txBody>
          <a:bodyPr wrap="none" rtlCol="0">
            <a:spAutoFit/>
          </a:bodyPr>
          <a:lstStyle/>
          <a:p>
            <a:r>
              <a:rPr lang="en-US" sz="1000" dirty="0"/>
              <a:t>Derived from data found on: SNL Financials and ABB Velocity Suite (12/31/2016)</a:t>
            </a:r>
          </a:p>
        </p:txBody>
      </p:sp>
      <p:sp>
        <p:nvSpPr>
          <p:cNvPr id="11" name="TextBox 10"/>
          <p:cNvSpPr txBox="1"/>
          <p:nvPr/>
        </p:nvSpPr>
        <p:spPr>
          <a:xfrm>
            <a:off x="5190324" y="6015352"/>
            <a:ext cx="3458063" cy="276999"/>
          </a:xfrm>
          <a:prstGeom prst="rect">
            <a:avLst/>
          </a:prstGeom>
          <a:noFill/>
        </p:spPr>
        <p:txBody>
          <a:bodyPr wrap="none" rtlCol="0">
            <a:spAutoFit/>
          </a:bodyPr>
          <a:lstStyle/>
          <a:p>
            <a:r>
              <a:rPr lang="en-US" sz="1200" dirty="0"/>
              <a:t>*24,005 AC miles in total, Bulk Electric System Only</a:t>
            </a:r>
          </a:p>
        </p:txBody>
      </p:sp>
    </p:spTree>
    <p:extLst>
      <p:ext uri="{BB962C8B-B14F-4D97-AF65-F5344CB8AC3E}">
        <p14:creationId xmlns:p14="http://schemas.microsoft.com/office/powerpoint/2010/main" val="3216616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rmAutofit fontScale="85000" lnSpcReduction="20000"/>
          </a:bodyPr>
          <a:lstStyle/>
          <a:p>
            <a:r>
              <a:rPr lang="en-US" dirty="0">
                <a:hlinkClick r:id="rId2" action="ppaction://hlinksldjump"/>
              </a:rPr>
              <a:t>Introduction</a:t>
            </a:r>
            <a:endParaRPr lang="en-US" dirty="0"/>
          </a:p>
          <a:p>
            <a:r>
              <a:rPr lang="en-US" dirty="0">
                <a:hlinkClick r:id="rId3" action="ppaction://hlinksldjump"/>
              </a:rPr>
              <a:t>Power Plant Development Projects</a:t>
            </a:r>
            <a:endParaRPr lang="en-US" dirty="0"/>
          </a:p>
          <a:p>
            <a:pPr lvl="1"/>
            <a:r>
              <a:rPr lang="en-US" dirty="0">
                <a:hlinkClick r:id="rId4" action="ppaction://hlinksldjump"/>
              </a:rPr>
              <a:t>Status of Proposed U.S. New Nameplate Capacity</a:t>
            </a:r>
            <a:endParaRPr lang="en-US" dirty="0"/>
          </a:p>
          <a:p>
            <a:r>
              <a:rPr lang="en-US" dirty="0">
                <a:hlinkClick r:id="rId5" action="ppaction://hlinksldjump"/>
              </a:rPr>
              <a:t>Electric Transmission Projects</a:t>
            </a:r>
            <a:endParaRPr lang="en-US" dirty="0"/>
          </a:p>
          <a:p>
            <a:pPr lvl="1"/>
            <a:r>
              <a:rPr lang="en-US" dirty="0">
                <a:hlinkClick r:id="rId6" action="ppaction://hlinksldjump"/>
              </a:rPr>
              <a:t>Status of Proposed AC Electric Transmission Projects</a:t>
            </a:r>
            <a:endParaRPr lang="en-US" dirty="0"/>
          </a:p>
          <a:p>
            <a:pPr lvl="1"/>
            <a:r>
              <a:rPr lang="en-US" dirty="0">
                <a:hlinkClick r:id="rId7" action="ppaction://hlinksldjump"/>
              </a:rPr>
              <a:t>Status of Proposed DC Electric Transmission Projects</a:t>
            </a:r>
            <a:endParaRPr lang="en-US" dirty="0"/>
          </a:p>
          <a:p>
            <a:r>
              <a:rPr lang="en-US" dirty="0">
                <a:hlinkClick r:id="rId8" action="ppaction://hlinksldjump"/>
              </a:rPr>
              <a:t>Natural Gas Pipeline Projects</a:t>
            </a:r>
            <a:endParaRPr lang="en-US" dirty="0"/>
          </a:p>
          <a:p>
            <a:pPr lvl="1"/>
            <a:r>
              <a:rPr lang="en-US" dirty="0">
                <a:hlinkClick r:id="rId9" action="ppaction://hlinksldjump"/>
              </a:rPr>
              <a:t>Status of Proposed Natural Gas Pipeline Projects</a:t>
            </a:r>
            <a:endParaRPr lang="en-US" dirty="0"/>
          </a:p>
          <a:p>
            <a:r>
              <a:rPr lang="en-US" dirty="0">
                <a:hlinkClick r:id="rId10" action="ppaction://hlinksldjump"/>
              </a:rPr>
              <a:t>Liquefied Natural Gas Projects</a:t>
            </a:r>
            <a:endParaRPr lang="en-US" dirty="0"/>
          </a:p>
          <a:p>
            <a:pPr lvl="1"/>
            <a:r>
              <a:rPr lang="en-US" dirty="0">
                <a:hlinkClick r:id="rId11" action="ppaction://hlinksldjump"/>
              </a:rPr>
              <a:t>Status of Proposed Liquefied Natural Gas Projects</a:t>
            </a:r>
            <a:endParaRPr lang="en-US" dirty="0"/>
          </a:p>
          <a:p>
            <a:r>
              <a:rPr lang="en-US" dirty="0">
                <a:hlinkClick r:id="rId12" action="ppaction://hlinksldjump"/>
              </a:rPr>
              <a:t>Fuel Stockpiles Supplement</a:t>
            </a:r>
            <a:endParaRPr lang="en-US" dirty="0"/>
          </a:p>
        </p:txBody>
      </p:sp>
      <p:sp>
        <p:nvSpPr>
          <p:cNvPr id="7" name="Title 6"/>
          <p:cNvSpPr>
            <a:spLocks noGrp="1"/>
          </p:cNvSpPr>
          <p:nvPr>
            <p:ph type="ctrTitle"/>
          </p:nvPr>
        </p:nvSpPr>
        <p:spPr/>
        <p:txBody>
          <a:bodyPr/>
          <a:lstStyle/>
          <a:p>
            <a:r>
              <a:rPr lang="en-US" dirty="0"/>
              <a:t>Table of Contents</a:t>
            </a:r>
          </a:p>
        </p:txBody>
      </p:sp>
    </p:spTree>
    <p:extLst>
      <p:ext uri="{BB962C8B-B14F-4D97-AF65-F5344CB8AC3E}">
        <p14:creationId xmlns:p14="http://schemas.microsoft.com/office/powerpoint/2010/main" val="2985752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2716" name="Group 140"/>
          <p:cNvGraphicFramePr>
            <a:graphicFrameLocks noGrp="1"/>
          </p:cNvGraphicFramePr>
          <p:nvPr>
            <p:extLst/>
          </p:nvPr>
        </p:nvGraphicFramePr>
        <p:xfrm>
          <a:off x="1366069" y="1449808"/>
          <a:ext cx="10664006" cy="3546813"/>
        </p:xfrm>
        <a:graphic>
          <a:graphicData uri="http://schemas.openxmlformats.org/drawingml/2006/table">
            <a:tbl>
              <a:tblPr>
                <a:effectLst>
                  <a:outerShdw blurRad="50800" dist="38100" dir="2700000" algn="tl" rotWithShape="0">
                    <a:prstClr val="black">
                      <a:alpha val="40000"/>
                    </a:prstClr>
                  </a:outerShdw>
                </a:effectLst>
              </a:tblPr>
              <a:tblGrid>
                <a:gridCol w="2024831">
                  <a:extLst>
                    <a:ext uri="{9D8B030D-6E8A-4147-A177-3AD203B41FA5}">
                      <a16:colId xmlns:a16="http://schemas.microsoft.com/office/drawing/2014/main" val="20000"/>
                    </a:ext>
                  </a:extLst>
                </a:gridCol>
                <a:gridCol w="1057275">
                  <a:extLst>
                    <a:ext uri="{9D8B030D-6E8A-4147-A177-3AD203B41FA5}">
                      <a16:colId xmlns:a16="http://schemas.microsoft.com/office/drawing/2014/main" val="20001"/>
                    </a:ext>
                  </a:extLst>
                </a:gridCol>
                <a:gridCol w="695325">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704850">
                  <a:extLst>
                    <a:ext uri="{9D8B030D-6E8A-4147-A177-3AD203B41FA5}">
                      <a16:colId xmlns:a16="http://schemas.microsoft.com/office/drawing/2014/main" val="20004"/>
                    </a:ext>
                  </a:extLst>
                </a:gridCol>
                <a:gridCol w="100965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981075">
                  <a:extLst>
                    <a:ext uri="{9D8B030D-6E8A-4147-A177-3AD203B41FA5}">
                      <a16:colId xmlns:a16="http://schemas.microsoft.com/office/drawing/2014/main" val="20007"/>
                    </a:ext>
                  </a:extLst>
                </a:gridCol>
                <a:gridCol w="742950">
                  <a:extLst>
                    <a:ext uri="{9D8B030D-6E8A-4147-A177-3AD203B41FA5}">
                      <a16:colId xmlns:a16="http://schemas.microsoft.com/office/drawing/2014/main" val="20008"/>
                    </a:ext>
                  </a:extLst>
                </a:gridCol>
                <a:gridCol w="1000125">
                  <a:extLst>
                    <a:ext uri="{9D8B030D-6E8A-4147-A177-3AD203B41FA5}">
                      <a16:colId xmlns:a16="http://schemas.microsoft.com/office/drawing/2014/main" val="20009"/>
                    </a:ext>
                  </a:extLst>
                </a:gridCol>
                <a:gridCol w="695325">
                  <a:extLst>
                    <a:ext uri="{9D8B030D-6E8A-4147-A177-3AD203B41FA5}">
                      <a16:colId xmlns:a16="http://schemas.microsoft.com/office/drawing/2014/main" val="20010"/>
                    </a:ext>
                  </a:extLst>
                </a:gridCol>
              </a:tblGrid>
              <a:tr h="303519">
                <a:tc rowSpan="2">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cap="none" normalizeH="0" baseline="0" dirty="0">
                          <a:ln>
                            <a:noFill/>
                          </a:ln>
                          <a:solidFill>
                            <a:srgbClr val="FFFFFF"/>
                          </a:solidFill>
                          <a:effectLst/>
                          <a:latin typeface="Times New Roman" pitchFamily="18" charset="0"/>
                          <a:cs typeface="Times New Roman" pitchFamily="18" charset="0"/>
                        </a:rPr>
                        <a:t>General Status</a:t>
                      </a:r>
                      <a:endParaRPr kumimoji="0" lang="en-US" sz="12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gridSpan="2">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Sub-100 kV</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gridSpan="2">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115 kV</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gridSpan="2">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120 kV</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gridSpan="2">
                  <a:txBody>
                    <a:bodyPr/>
                    <a:lstStyle/>
                    <a:p>
                      <a:pPr algn="ct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138 kV</a:t>
                      </a:r>
                      <a:endParaRPr lang="en-US" sz="1200" dirty="0"/>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dirty="0"/>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gridSpan="2">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161 kV</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515982">
                <a:tc vMerge="1">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endParaRPr kumimoji="0" lang="en-US" sz="14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 of Projects</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Mileage</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 of Projects</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Mileage</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 of Projects</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Mileage</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 of Projects</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Mileage</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 of Projects</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Mileage</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1"/>
                  </a:ext>
                </a:extLst>
              </a:tr>
              <a:tr h="289282">
                <a:tc>
                  <a:txBody>
                    <a:bodyPr/>
                    <a:lstStyle/>
                    <a:p>
                      <a:pPr algn="l" rtl="0" fontAlgn="ctr"/>
                      <a:r>
                        <a:rPr lang="en-US" sz="1200" b="1" i="1" u="none" strike="noStrike" dirty="0">
                          <a:solidFill>
                            <a:srgbClr val="000000"/>
                          </a:solidFill>
                          <a:effectLst/>
                          <a:latin typeface="Times New Roman" panose="02020603050405020304" pitchFamily="18" charset="0"/>
                        </a:rPr>
                        <a:t>Completed</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18</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384.5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149</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3,704.4</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108</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2,441.8</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38</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935.6</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2"/>
                  </a:ext>
                </a:extLst>
              </a:tr>
              <a:tr h="290332">
                <a:tc>
                  <a:txBody>
                    <a:bodyPr/>
                    <a:lstStyle/>
                    <a:p>
                      <a:pPr algn="l" rtl="0" fontAlgn="ctr"/>
                      <a:r>
                        <a:rPr lang="en-US" sz="1200" b="1" i="1" u="none" strike="noStrike" dirty="0">
                          <a:solidFill>
                            <a:srgbClr val="000000"/>
                          </a:solidFill>
                          <a:effectLst/>
                          <a:latin typeface="Times New Roman" panose="02020603050405020304" pitchFamily="18" charset="0"/>
                        </a:rPr>
                        <a:t>Construction</a:t>
                      </a:r>
                      <a:r>
                        <a:rPr lang="en-US" sz="1200" b="1" i="1" u="none" strike="noStrike" baseline="0" dirty="0">
                          <a:solidFill>
                            <a:srgbClr val="000000"/>
                          </a:solidFill>
                          <a:effectLst/>
                          <a:latin typeface="Times New Roman" panose="02020603050405020304" pitchFamily="18" charset="0"/>
                        </a:rPr>
                        <a:t> Begun</a:t>
                      </a:r>
                      <a:endParaRPr lang="en-US" sz="1200" b="1" i="1" u="none" strike="noStrike" dirty="0">
                        <a:solidFill>
                          <a:srgbClr val="000000"/>
                        </a:solidFill>
                        <a:effectLst/>
                        <a:latin typeface="Times New Roman" panose="02020603050405020304" pitchFamily="18" charset="0"/>
                      </a:endParaRP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14</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283.0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14</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472.3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16.0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3"/>
                  </a:ext>
                </a:extLst>
              </a:tr>
              <a:tr h="366026">
                <a:tc>
                  <a:txBody>
                    <a:bodyPr/>
                    <a:lstStyle/>
                    <a:p>
                      <a:pPr algn="l" rtl="0" fontAlgn="ctr"/>
                      <a:r>
                        <a:rPr lang="en-US" sz="1300" b="1" i="0" u="none" strike="noStrike" dirty="0">
                          <a:solidFill>
                            <a:srgbClr val="000000"/>
                          </a:solidFill>
                          <a:effectLst/>
                          <a:latin typeface="Times New Roman" panose="02020603050405020304" pitchFamily="18" charset="0"/>
                        </a:rPr>
                        <a:t>Certain</a:t>
                      </a:r>
                      <a:r>
                        <a:rPr lang="en-US" sz="1300" b="1" i="0" u="none" strike="noStrike" baseline="0" dirty="0">
                          <a:solidFill>
                            <a:srgbClr val="000000"/>
                          </a:solidFill>
                          <a:effectLst/>
                          <a:latin typeface="Times New Roman" panose="02020603050405020304" pitchFamily="18" charset="0"/>
                        </a:rPr>
                        <a:t> SUB </a:t>
                      </a:r>
                      <a:r>
                        <a:rPr lang="en-US" sz="1300" b="1" i="0" u="none" strike="noStrike" dirty="0">
                          <a:solidFill>
                            <a:srgbClr val="000000"/>
                          </a:solidFill>
                          <a:effectLst/>
                          <a:latin typeface="Times New Roman" panose="02020603050405020304" pitchFamily="18" charset="0"/>
                        </a:rPr>
                        <a:t>TOTAL </a:t>
                      </a:r>
                    </a:p>
                  </a:txBody>
                  <a:tcPr marL="25717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rtl="0" fontAlgn="ctr"/>
                      <a:r>
                        <a:rPr lang="en-US" sz="1300" b="1" i="1" u="none" strike="noStrike" dirty="0">
                          <a:solidFill>
                            <a:srgbClr val="000000"/>
                          </a:solidFill>
                          <a:effectLst/>
                          <a:latin typeface="Times New Roman" panose="02020603050405020304" pitchFamily="18" charset="0"/>
                        </a:rPr>
                        <a:t>18</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rtl="0" fontAlgn="ctr"/>
                      <a:r>
                        <a:rPr lang="en-US" sz="1300" b="1" i="1" u="none" strike="noStrike" dirty="0">
                          <a:solidFill>
                            <a:srgbClr val="000000"/>
                          </a:solidFill>
                          <a:effectLst/>
                          <a:latin typeface="Times New Roman" panose="02020603050405020304" pitchFamily="18" charset="0"/>
                        </a:rPr>
                        <a:t>384.5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163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3,987.44</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45.0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122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2,914.1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39</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951.6</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4"/>
                  </a:ext>
                </a:extLst>
              </a:tr>
              <a:tr h="26016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Advanced Development</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92.0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19</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470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5"/>
                  </a:ext>
                </a:extLst>
              </a:tr>
              <a:tr h="139371">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Postponed</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26.0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6"/>
                  </a:ext>
                </a:extLst>
              </a:tr>
              <a:tr h="139371">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Early</a:t>
                      </a:r>
                      <a:r>
                        <a:rPr lang="en-US" sz="1200" b="1" i="1" u="none" strike="noStrike" baseline="0" dirty="0">
                          <a:solidFill>
                            <a:srgbClr val="5F5F5F"/>
                          </a:solidFill>
                          <a:effectLst/>
                          <a:latin typeface="Times New Roman" panose="02020603050405020304" pitchFamily="18" charset="0"/>
                        </a:rPr>
                        <a:t> Development</a:t>
                      </a:r>
                      <a:endParaRPr lang="en-US" sz="1200" b="1" i="1" u="none" strike="noStrike" dirty="0">
                        <a:solidFill>
                          <a:srgbClr val="5F5F5F"/>
                        </a:solidFill>
                        <a:effectLst/>
                        <a:latin typeface="Times New Roman" panose="02020603050405020304" pitchFamily="18" charset="0"/>
                      </a:endParaRP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7.0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28</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641.0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24</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425.0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7"/>
                  </a:ext>
                </a:extLst>
              </a:tr>
              <a:tr h="260159">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Announced</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28</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622.0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17</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272.4</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260.3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8"/>
                  </a:ext>
                </a:extLst>
              </a:tr>
              <a:tr h="411114">
                <a:tc>
                  <a:txBody>
                    <a:bodyPr/>
                    <a:lstStyle/>
                    <a:p>
                      <a:pPr marL="171450" indent="0" algn="l" rtl="0" fontAlgn="ctr"/>
                      <a:r>
                        <a:rPr lang="en-US" sz="1300" b="1" i="0" u="none" strike="noStrike" dirty="0">
                          <a:solidFill>
                            <a:srgbClr val="000000"/>
                          </a:solidFill>
                          <a:effectLst/>
                          <a:latin typeface="Times New Roman" panose="02020603050405020304" pitchFamily="18" charset="0"/>
                        </a:rPr>
                        <a:t>Uncertain</a:t>
                      </a:r>
                      <a:r>
                        <a:rPr lang="en-US" sz="1300" b="1" i="0" u="none" strike="noStrike" baseline="0" dirty="0">
                          <a:solidFill>
                            <a:srgbClr val="000000"/>
                          </a:solidFill>
                          <a:effectLst/>
                          <a:latin typeface="Times New Roman" panose="02020603050405020304" pitchFamily="18" charset="0"/>
                        </a:rPr>
                        <a:t> SUB </a:t>
                      </a:r>
                      <a:r>
                        <a:rPr lang="en-US" sz="1300" b="1" i="0" u="none" strike="noStrike" dirty="0">
                          <a:solidFill>
                            <a:srgbClr val="000000"/>
                          </a:solidFill>
                          <a:effectLst/>
                          <a:latin typeface="Times New Roman" panose="02020603050405020304" pitchFamily="18" charset="0"/>
                        </a:rPr>
                        <a:t>TOTAL </a:t>
                      </a:r>
                    </a:p>
                  </a:txBody>
                  <a:tcPr marL="8572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algn="ctr" rtl="0" fontAlgn="ctr"/>
                      <a:r>
                        <a:rPr lang="en-US" sz="1300" b="1" i="1" u="none" strike="noStrike" dirty="0">
                          <a:solidFill>
                            <a:srgbClr val="000000"/>
                          </a:solidFill>
                          <a:effectLst/>
                          <a:latin typeface="Times New Roman" panose="02020603050405020304" pitchFamily="18" charset="0"/>
                        </a:rPr>
                        <a:t>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algn="ctr" rtl="0" fontAlgn="ctr"/>
                      <a:r>
                        <a:rPr lang="en-US" sz="1300" b="1" i="1" u="none" strike="noStrike" dirty="0">
                          <a:solidFill>
                            <a:srgbClr val="000000"/>
                          </a:solidFill>
                          <a:effectLst/>
                          <a:latin typeface="Times New Roman" panose="02020603050405020304" pitchFamily="18" charset="0"/>
                        </a:rPr>
                        <a:t>9.0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63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1,381.0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40.0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60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1,167.4</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15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310.3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extLst>
                  <a:ext uri="{0D108BD9-81ED-4DB2-BD59-A6C34878D82A}">
                    <a16:rowId xmlns:a16="http://schemas.microsoft.com/office/drawing/2014/main" val="10009"/>
                  </a:ext>
                </a:extLst>
              </a:tr>
              <a:tr h="465429">
                <a:tc>
                  <a:txBody>
                    <a:bodyPr/>
                    <a:lstStyle/>
                    <a:p>
                      <a:pPr algn="l" rtl="0" fontAlgn="ctr"/>
                      <a:r>
                        <a:rPr lang="en-US" sz="1400" b="1" i="0" u="none" strike="noStrike" dirty="0">
                          <a:solidFill>
                            <a:srgbClr val="000000"/>
                          </a:solidFill>
                          <a:effectLst/>
                          <a:latin typeface="Times New Roman" panose="02020603050405020304" pitchFamily="18" charset="0"/>
                        </a:rPr>
                        <a:t>TOTAL</a:t>
                      </a:r>
                    </a:p>
                  </a:txBody>
                  <a:tcPr marL="8572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dirty="0">
                          <a:solidFill>
                            <a:srgbClr val="000000"/>
                          </a:solidFill>
                          <a:effectLst/>
                          <a:latin typeface="Times New Roman" panose="02020603050405020304" pitchFamily="18" charset="0"/>
                        </a:rPr>
                        <a:t>20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dirty="0">
                          <a:solidFill>
                            <a:srgbClr val="000000"/>
                          </a:solidFill>
                          <a:effectLst/>
                          <a:latin typeface="Times New Roman" panose="02020603050405020304" pitchFamily="18" charset="0"/>
                        </a:rPr>
                        <a:t>393.5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226</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5,368.4</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6</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95.0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182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4,081.5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dirty="0">
                          <a:solidFill>
                            <a:srgbClr val="000000"/>
                          </a:solidFill>
                          <a:effectLst/>
                          <a:latin typeface="Times New Roman" panose="02020603050405020304" pitchFamily="18" charset="0"/>
                        </a:rPr>
                        <a:t>54</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dirty="0">
                          <a:solidFill>
                            <a:srgbClr val="000000"/>
                          </a:solidFill>
                          <a:effectLst/>
                          <a:latin typeface="Times New Roman" panose="02020603050405020304" pitchFamily="18" charset="0"/>
                        </a:rPr>
                        <a:t>1,261.7</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10"/>
                  </a:ext>
                </a:extLst>
              </a:tr>
            </a:tbl>
          </a:graphicData>
        </a:graphic>
      </p:graphicFrame>
      <p:sp>
        <p:nvSpPr>
          <p:cNvPr id="25603" name="Rectangle 256"/>
          <p:cNvSpPr>
            <a:spLocks noGrp="1" noChangeArrowheads="1"/>
          </p:cNvSpPr>
          <p:nvPr>
            <p:ph type="ctrTitle"/>
          </p:nvPr>
        </p:nvSpPr>
        <p:spPr/>
        <p:txBody>
          <a:bodyPr/>
          <a:lstStyle/>
          <a:p>
            <a:r>
              <a:rPr lang="en-US" dirty="0"/>
              <a:t>Current AC Electric Transmission Projects*</a:t>
            </a:r>
            <a:endParaRPr lang="en-US" sz="2200" i="1" dirty="0"/>
          </a:p>
        </p:txBody>
      </p:sp>
      <p:sp>
        <p:nvSpPr>
          <p:cNvPr id="12" name="Text Box 287"/>
          <p:cNvSpPr txBox="1">
            <a:spLocks noChangeArrowheads="1"/>
          </p:cNvSpPr>
          <p:nvPr/>
        </p:nvSpPr>
        <p:spPr bwMode="auto">
          <a:xfrm>
            <a:off x="-3982" y="3295929"/>
            <a:ext cx="1225512" cy="646331"/>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pPr>
            <a:r>
              <a:rPr lang="en-US" b="1" dirty="0">
                <a:solidFill>
                  <a:srgbClr val="5F5F5F"/>
                </a:solidFill>
              </a:rPr>
              <a:t>Uncertain Projects</a:t>
            </a:r>
          </a:p>
        </p:txBody>
      </p:sp>
      <p:sp>
        <p:nvSpPr>
          <p:cNvPr id="13" name="AutoShape 285"/>
          <p:cNvSpPr>
            <a:spLocks/>
          </p:cNvSpPr>
          <p:nvPr/>
        </p:nvSpPr>
        <p:spPr bwMode="auto">
          <a:xfrm>
            <a:off x="1161572" y="3241127"/>
            <a:ext cx="119917" cy="921298"/>
          </a:xfrm>
          <a:prstGeom prst="leftBrace">
            <a:avLst>
              <a:gd name="adj1" fmla="val 116667"/>
              <a:gd name="adj2" fmla="val 50000"/>
            </a:avLst>
          </a:prstGeom>
          <a:noFill/>
          <a:ln w="12700">
            <a:solidFill>
              <a:schemeClr val="tx1"/>
            </a:solidFill>
            <a:round/>
            <a:headEnd/>
            <a:tailEnd/>
          </a:ln>
        </p:spPr>
        <p:txBody>
          <a:bodyPr wrap="none" anchor="ctr"/>
          <a:lstStyle/>
          <a:p>
            <a:pPr algn="ctr" eaLnBrk="0" hangingPunct="0"/>
            <a:endParaRPr lang="en-US"/>
          </a:p>
        </p:txBody>
      </p:sp>
      <p:sp>
        <p:nvSpPr>
          <p:cNvPr id="11" name="TextBox 10"/>
          <p:cNvSpPr txBox="1"/>
          <p:nvPr/>
        </p:nvSpPr>
        <p:spPr>
          <a:xfrm>
            <a:off x="8379680" y="6004156"/>
            <a:ext cx="1827488" cy="276999"/>
          </a:xfrm>
          <a:prstGeom prst="rect">
            <a:avLst/>
          </a:prstGeom>
          <a:noFill/>
        </p:spPr>
        <p:txBody>
          <a:bodyPr wrap="none" rtlCol="0">
            <a:spAutoFit/>
          </a:bodyPr>
          <a:lstStyle/>
          <a:p>
            <a:r>
              <a:rPr lang="en-US" sz="1200" dirty="0"/>
              <a:t>*Bulk Electric System Only</a:t>
            </a:r>
          </a:p>
        </p:txBody>
      </p:sp>
      <p:sp>
        <p:nvSpPr>
          <p:cNvPr id="14" name="TextBox 13"/>
          <p:cNvSpPr txBox="1"/>
          <p:nvPr/>
        </p:nvSpPr>
        <p:spPr>
          <a:xfrm>
            <a:off x="6343650" y="6450838"/>
            <a:ext cx="4365298" cy="246221"/>
          </a:xfrm>
          <a:prstGeom prst="rect">
            <a:avLst/>
          </a:prstGeom>
          <a:noFill/>
        </p:spPr>
        <p:txBody>
          <a:bodyPr wrap="none" rtlCol="0">
            <a:spAutoFit/>
          </a:bodyPr>
          <a:lstStyle/>
          <a:p>
            <a:r>
              <a:rPr lang="en-US" sz="1000" dirty="0"/>
              <a:t>Derived from data found on: SNL Financials and ABB Velocity Suite (12/31/2016)</a:t>
            </a:r>
          </a:p>
        </p:txBody>
      </p:sp>
      <p:sp>
        <p:nvSpPr>
          <p:cNvPr id="15" name="Text Box 286"/>
          <p:cNvSpPr txBox="1">
            <a:spLocks noChangeArrowheads="1"/>
          </p:cNvSpPr>
          <p:nvPr/>
        </p:nvSpPr>
        <p:spPr bwMode="auto">
          <a:xfrm>
            <a:off x="140558" y="2220827"/>
            <a:ext cx="1225511" cy="646331"/>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pPr>
            <a:r>
              <a:rPr lang="en-US" b="1" dirty="0">
                <a:solidFill>
                  <a:srgbClr val="993300"/>
                </a:solidFill>
              </a:rPr>
              <a:t>Certain Projects</a:t>
            </a:r>
          </a:p>
        </p:txBody>
      </p:sp>
      <p:sp>
        <p:nvSpPr>
          <p:cNvPr id="16" name="AutoShape 285"/>
          <p:cNvSpPr>
            <a:spLocks/>
          </p:cNvSpPr>
          <p:nvPr/>
        </p:nvSpPr>
        <p:spPr bwMode="auto">
          <a:xfrm>
            <a:off x="1161572" y="2287635"/>
            <a:ext cx="119918" cy="512716"/>
          </a:xfrm>
          <a:prstGeom prst="leftBrace">
            <a:avLst>
              <a:gd name="adj1" fmla="val 116667"/>
              <a:gd name="adj2" fmla="val 50000"/>
            </a:avLst>
          </a:prstGeom>
          <a:noFill/>
          <a:ln w="12700">
            <a:solidFill>
              <a:schemeClr val="tx1"/>
            </a:solidFill>
            <a:round/>
            <a:headEnd/>
            <a:tailEnd/>
          </a:ln>
        </p:spPr>
        <p:txBody>
          <a:bodyPr wrap="none" anchor="ctr"/>
          <a:lstStyle/>
          <a:p>
            <a:pPr algn="ctr" eaLnBrk="0" hangingPunct="0"/>
            <a:endParaRPr lang="en-US"/>
          </a:p>
        </p:txBody>
      </p:sp>
    </p:spTree>
    <p:extLst>
      <p:ext uri="{BB962C8B-B14F-4D97-AF65-F5344CB8AC3E}">
        <p14:creationId xmlns:p14="http://schemas.microsoft.com/office/powerpoint/2010/main" val="3158890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2716" name="Group 140"/>
          <p:cNvGraphicFramePr>
            <a:graphicFrameLocks noGrp="1"/>
          </p:cNvGraphicFramePr>
          <p:nvPr>
            <p:extLst/>
          </p:nvPr>
        </p:nvGraphicFramePr>
        <p:xfrm>
          <a:off x="1366069" y="1449808"/>
          <a:ext cx="10664006" cy="3546813"/>
        </p:xfrm>
        <a:graphic>
          <a:graphicData uri="http://schemas.openxmlformats.org/drawingml/2006/table">
            <a:tbl>
              <a:tblPr>
                <a:effectLst>
                  <a:outerShdw blurRad="50800" dist="38100" dir="2700000" algn="tl" rotWithShape="0">
                    <a:prstClr val="black">
                      <a:alpha val="40000"/>
                    </a:prstClr>
                  </a:outerShdw>
                </a:effectLst>
              </a:tblPr>
              <a:tblGrid>
                <a:gridCol w="2024831">
                  <a:extLst>
                    <a:ext uri="{9D8B030D-6E8A-4147-A177-3AD203B41FA5}">
                      <a16:colId xmlns:a16="http://schemas.microsoft.com/office/drawing/2014/main" val="20000"/>
                    </a:ext>
                  </a:extLst>
                </a:gridCol>
                <a:gridCol w="1057275">
                  <a:extLst>
                    <a:ext uri="{9D8B030D-6E8A-4147-A177-3AD203B41FA5}">
                      <a16:colId xmlns:a16="http://schemas.microsoft.com/office/drawing/2014/main" val="20001"/>
                    </a:ext>
                  </a:extLst>
                </a:gridCol>
                <a:gridCol w="695325">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704850">
                  <a:extLst>
                    <a:ext uri="{9D8B030D-6E8A-4147-A177-3AD203B41FA5}">
                      <a16:colId xmlns:a16="http://schemas.microsoft.com/office/drawing/2014/main" val="20004"/>
                    </a:ext>
                  </a:extLst>
                </a:gridCol>
                <a:gridCol w="100965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981075">
                  <a:extLst>
                    <a:ext uri="{9D8B030D-6E8A-4147-A177-3AD203B41FA5}">
                      <a16:colId xmlns:a16="http://schemas.microsoft.com/office/drawing/2014/main" val="20007"/>
                    </a:ext>
                  </a:extLst>
                </a:gridCol>
                <a:gridCol w="742950">
                  <a:extLst>
                    <a:ext uri="{9D8B030D-6E8A-4147-A177-3AD203B41FA5}">
                      <a16:colId xmlns:a16="http://schemas.microsoft.com/office/drawing/2014/main" val="20008"/>
                    </a:ext>
                  </a:extLst>
                </a:gridCol>
                <a:gridCol w="1000125">
                  <a:extLst>
                    <a:ext uri="{9D8B030D-6E8A-4147-A177-3AD203B41FA5}">
                      <a16:colId xmlns:a16="http://schemas.microsoft.com/office/drawing/2014/main" val="20009"/>
                    </a:ext>
                  </a:extLst>
                </a:gridCol>
                <a:gridCol w="695325">
                  <a:extLst>
                    <a:ext uri="{9D8B030D-6E8A-4147-A177-3AD203B41FA5}">
                      <a16:colId xmlns:a16="http://schemas.microsoft.com/office/drawing/2014/main" val="20010"/>
                    </a:ext>
                  </a:extLst>
                </a:gridCol>
              </a:tblGrid>
              <a:tr h="303519">
                <a:tc rowSpan="2">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cap="none" normalizeH="0" baseline="0" dirty="0">
                          <a:ln>
                            <a:noFill/>
                          </a:ln>
                          <a:solidFill>
                            <a:srgbClr val="FFFFFF"/>
                          </a:solidFill>
                          <a:effectLst/>
                          <a:latin typeface="Times New Roman" pitchFamily="18" charset="0"/>
                          <a:cs typeface="Times New Roman" pitchFamily="18" charset="0"/>
                        </a:rPr>
                        <a:t>General Status</a:t>
                      </a:r>
                      <a:endParaRPr kumimoji="0" lang="en-US" sz="12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gridSpan="2">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220 kV</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gridSpan="2">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230 kV</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gridSpan="2">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250 kV</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dirty="0"/>
                    </a:p>
                  </a:txBody>
                  <a:tcPr/>
                </a:tc>
                <a:tc gridSpan="2">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320 kV</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dirty="0"/>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gridSpan="2">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345 kV</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515982">
                <a:tc vMerge="1">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endParaRPr kumimoji="0" lang="en-US" sz="14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 of Projects</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Mileage</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 of Projects</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Mileage</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 of Projects</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Mileage</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 of Projects</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Mileage</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 of Projects</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Mileage</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1"/>
                  </a:ext>
                </a:extLst>
              </a:tr>
              <a:tr h="289282">
                <a:tc>
                  <a:txBody>
                    <a:bodyPr/>
                    <a:lstStyle/>
                    <a:p>
                      <a:pPr algn="l" rtl="0" fontAlgn="ctr"/>
                      <a:r>
                        <a:rPr lang="en-US" sz="1200" b="1" i="1" u="none" strike="noStrike" dirty="0">
                          <a:solidFill>
                            <a:srgbClr val="000000"/>
                          </a:solidFill>
                          <a:effectLst/>
                          <a:latin typeface="Times New Roman" panose="02020603050405020304" pitchFamily="18" charset="0"/>
                        </a:rPr>
                        <a:t>Completed</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9</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184.0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1,689</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55,917.3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465.4</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1,087</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49,883.5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2"/>
                  </a:ext>
                </a:extLst>
              </a:tr>
              <a:tr h="290332">
                <a:tc>
                  <a:txBody>
                    <a:bodyPr/>
                    <a:lstStyle/>
                    <a:p>
                      <a:pPr algn="l" rtl="0" fontAlgn="ctr"/>
                      <a:r>
                        <a:rPr lang="en-US" sz="1200" b="1" i="1" u="none" strike="noStrike" dirty="0">
                          <a:solidFill>
                            <a:srgbClr val="000000"/>
                          </a:solidFill>
                          <a:effectLst/>
                          <a:latin typeface="Times New Roman" panose="02020603050405020304" pitchFamily="18" charset="0"/>
                        </a:rPr>
                        <a:t>Construction</a:t>
                      </a:r>
                      <a:r>
                        <a:rPr lang="en-US" sz="1200" b="1" i="1" u="none" strike="noStrike" baseline="0" dirty="0">
                          <a:solidFill>
                            <a:srgbClr val="000000"/>
                          </a:solidFill>
                          <a:effectLst/>
                          <a:latin typeface="Times New Roman" panose="02020603050405020304" pitchFamily="18" charset="0"/>
                        </a:rPr>
                        <a:t> Begun</a:t>
                      </a:r>
                      <a:endParaRPr lang="en-US" sz="1200" b="1" i="1" u="none" strike="noStrike" dirty="0">
                        <a:solidFill>
                          <a:srgbClr val="000000"/>
                        </a:solidFill>
                        <a:effectLst/>
                        <a:latin typeface="Times New Roman" panose="02020603050405020304" pitchFamily="18" charset="0"/>
                      </a:endParaRP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813.6</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1,669.0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3"/>
                  </a:ext>
                </a:extLst>
              </a:tr>
              <a:tr h="366026">
                <a:tc>
                  <a:txBody>
                    <a:bodyPr/>
                    <a:lstStyle/>
                    <a:p>
                      <a:pPr algn="l" rtl="0" fontAlgn="ctr"/>
                      <a:r>
                        <a:rPr lang="en-US" sz="1300" b="1" i="0" u="none" strike="noStrike" dirty="0">
                          <a:solidFill>
                            <a:srgbClr val="000000"/>
                          </a:solidFill>
                          <a:effectLst/>
                          <a:latin typeface="Times New Roman" panose="02020603050405020304" pitchFamily="18" charset="0"/>
                        </a:rPr>
                        <a:t>Certain</a:t>
                      </a:r>
                      <a:r>
                        <a:rPr lang="en-US" sz="1300" b="1" i="0" u="none" strike="noStrike" baseline="0" dirty="0">
                          <a:solidFill>
                            <a:srgbClr val="000000"/>
                          </a:solidFill>
                          <a:effectLst/>
                          <a:latin typeface="Times New Roman" panose="02020603050405020304" pitchFamily="18" charset="0"/>
                        </a:rPr>
                        <a:t> SUB </a:t>
                      </a:r>
                      <a:r>
                        <a:rPr lang="en-US" sz="1300" b="1" i="0" u="none" strike="noStrike" dirty="0">
                          <a:solidFill>
                            <a:srgbClr val="000000"/>
                          </a:solidFill>
                          <a:effectLst/>
                          <a:latin typeface="Times New Roman" panose="02020603050405020304" pitchFamily="18" charset="0"/>
                        </a:rPr>
                        <a:t>TOTAL </a:t>
                      </a:r>
                    </a:p>
                  </a:txBody>
                  <a:tcPr marL="25717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rtl="0" fontAlgn="ctr"/>
                      <a:r>
                        <a:rPr lang="en-US" sz="1300" b="1" i="1" u="none" strike="noStrike" dirty="0">
                          <a:solidFill>
                            <a:srgbClr val="000000"/>
                          </a:solidFill>
                          <a:effectLst/>
                          <a:latin typeface="Times New Roman" panose="02020603050405020304" pitchFamily="18" charset="0"/>
                        </a:rPr>
                        <a:t>9</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rtl="0" fontAlgn="ctr"/>
                      <a:r>
                        <a:rPr lang="en-US" sz="1300" b="1" i="1" u="none" strike="noStrike" dirty="0">
                          <a:solidFill>
                            <a:srgbClr val="000000"/>
                          </a:solidFill>
                          <a:effectLst/>
                          <a:latin typeface="Times New Roman" panose="02020603050405020304" pitchFamily="18" charset="0"/>
                        </a:rPr>
                        <a:t>184.0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1,710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56,730.9</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465.4</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1,108</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51,552.5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4"/>
                  </a:ext>
                </a:extLst>
              </a:tr>
              <a:tr h="26016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Advanced Development</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135.0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593.4</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24</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1,545.0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5"/>
                  </a:ext>
                </a:extLst>
              </a:tr>
              <a:tr h="139371">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Postponed</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183.0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44.0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6"/>
                  </a:ext>
                </a:extLst>
              </a:tr>
              <a:tr h="139371">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Early</a:t>
                      </a:r>
                      <a:r>
                        <a:rPr lang="en-US" sz="1200" b="1" i="1" u="none" strike="noStrike" baseline="0" dirty="0">
                          <a:solidFill>
                            <a:srgbClr val="5F5F5F"/>
                          </a:solidFill>
                          <a:effectLst/>
                          <a:latin typeface="Times New Roman" panose="02020603050405020304" pitchFamily="18" charset="0"/>
                        </a:rPr>
                        <a:t> Development</a:t>
                      </a:r>
                      <a:endParaRPr lang="en-US" sz="1200" b="1" i="1" u="none" strike="noStrike" dirty="0">
                        <a:solidFill>
                          <a:srgbClr val="5F5F5F"/>
                        </a:solidFill>
                        <a:effectLst/>
                        <a:latin typeface="Times New Roman" panose="02020603050405020304" pitchFamily="18" charset="0"/>
                      </a:endParaRP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7.0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49</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2,690.5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310.0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28</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2,161.0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7"/>
                  </a:ext>
                </a:extLst>
              </a:tr>
              <a:tr h="260159">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Announced</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42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1,304.6</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36.0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1,710.0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8"/>
                  </a:ext>
                </a:extLst>
              </a:tr>
              <a:tr h="411114">
                <a:tc>
                  <a:txBody>
                    <a:bodyPr/>
                    <a:lstStyle/>
                    <a:p>
                      <a:pPr marL="171450" indent="0" algn="l" rtl="0" fontAlgn="ctr"/>
                      <a:r>
                        <a:rPr lang="en-US" sz="1300" b="1" i="0" u="none" strike="noStrike" dirty="0">
                          <a:solidFill>
                            <a:srgbClr val="000000"/>
                          </a:solidFill>
                          <a:effectLst/>
                          <a:latin typeface="Times New Roman" panose="02020603050405020304" pitchFamily="18" charset="0"/>
                        </a:rPr>
                        <a:t>Uncertain</a:t>
                      </a:r>
                      <a:r>
                        <a:rPr lang="en-US" sz="1300" b="1" i="0" u="none" strike="noStrike" baseline="0" dirty="0">
                          <a:solidFill>
                            <a:srgbClr val="000000"/>
                          </a:solidFill>
                          <a:effectLst/>
                          <a:latin typeface="Times New Roman" panose="02020603050405020304" pitchFamily="18" charset="0"/>
                        </a:rPr>
                        <a:t> SUB </a:t>
                      </a:r>
                      <a:r>
                        <a:rPr lang="en-US" sz="1300" b="1" i="0" u="none" strike="noStrike" dirty="0">
                          <a:solidFill>
                            <a:srgbClr val="000000"/>
                          </a:solidFill>
                          <a:effectLst/>
                          <a:latin typeface="Times New Roman" panose="02020603050405020304" pitchFamily="18" charset="0"/>
                        </a:rPr>
                        <a:t>TOTAL </a:t>
                      </a:r>
                    </a:p>
                  </a:txBody>
                  <a:tcPr marL="8572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algn="ctr" rtl="0" fontAlgn="ctr"/>
                      <a:r>
                        <a:rPr lang="en-US" sz="1300" b="1" i="1" u="none" strike="noStrike" dirty="0">
                          <a:solidFill>
                            <a:srgbClr val="000000"/>
                          </a:solidFill>
                          <a:effectLst/>
                          <a:latin typeface="Times New Roman" panose="02020603050405020304" pitchFamily="18" charset="0"/>
                        </a:rPr>
                        <a:t>6</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algn="ctr" rtl="0" fontAlgn="ctr"/>
                      <a:r>
                        <a:rPr lang="en-US" sz="1300" b="1" i="1" u="none" strike="noStrike" dirty="0">
                          <a:solidFill>
                            <a:srgbClr val="000000"/>
                          </a:solidFill>
                          <a:effectLst/>
                          <a:latin typeface="Times New Roman" panose="02020603050405020304" pitchFamily="18" charset="0"/>
                        </a:rPr>
                        <a:t>142.0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121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4,771.5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346.0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86</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5,460.0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extLst>
                  <a:ext uri="{0D108BD9-81ED-4DB2-BD59-A6C34878D82A}">
                    <a16:rowId xmlns:a16="http://schemas.microsoft.com/office/drawing/2014/main" val="10009"/>
                  </a:ext>
                </a:extLst>
              </a:tr>
              <a:tr h="465429">
                <a:tc>
                  <a:txBody>
                    <a:bodyPr/>
                    <a:lstStyle/>
                    <a:p>
                      <a:pPr algn="l" rtl="0" fontAlgn="ctr"/>
                      <a:r>
                        <a:rPr lang="en-US" sz="1400" b="1" i="0" u="none" strike="noStrike" dirty="0">
                          <a:solidFill>
                            <a:srgbClr val="000000"/>
                          </a:solidFill>
                          <a:effectLst/>
                          <a:latin typeface="Times New Roman" panose="02020603050405020304" pitchFamily="18" charset="0"/>
                        </a:rPr>
                        <a:t>TOTAL</a:t>
                      </a:r>
                    </a:p>
                  </a:txBody>
                  <a:tcPr marL="8572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dirty="0">
                          <a:solidFill>
                            <a:srgbClr val="000000"/>
                          </a:solidFill>
                          <a:effectLst/>
                          <a:latin typeface="Times New Roman" panose="02020603050405020304" pitchFamily="18" charset="0"/>
                        </a:rPr>
                        <a:t>15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dirty="0">
                          <a:solidFill>
                            <a:srgbClr val="000000"/>
                          </a:solidFill>
                          <a:effectLst/>
                          <a:latin typeface="Times New Roman" panose="02020603050405020304" pitchFamily="18" charset="0"/>
                        </a:rPr>
                        <a:t>326.0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1,831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61,502.5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465.4</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346.0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1,194</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57,012.5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10"/>
                  </a:ext>
                </a:extLst>
              </a:tr>
            </a:tbl>
          </a:graphicData>
        </a:graphic>
      </p:graphicFrame>
      <p:sp>
        <p:nvSpPr>
          <p:cNvPr id="25603" name="Rectangle 256"/>
          <p:cNvSpPr>
            <a:spLocks noGrp="1" noChangeArrowheads="1"/>
          </p:cNvSpPr>
          <p:nvPr>
            <p:ph type="ctrTitle"/>
          </p:nvPr>
        </p:nvSpPr>
        <p:spPr/>
        <p:txBody>
          <a:bodyPr/>
          <a:lstStyle/>
          <a:p>
            <a:r>
              <a:rPr lang="en-US" dirty="0"/>
              <a:t>Current AC Electric Transmission Projects*</a:t>
            </a:r>
            <a:endParaRPr lang="en-US" sz="2200" i="1" dirty="0"/>
          </a:p>
        </p:txBody>
      </p:sp>
      <p:sp>
        <p:nvSpPr>
          <p:cNvPr id="12" name="Text Box 287"/>
          <p:cNvSpPr txBox="1">
            <a:spLocks noChangeArrowheads="1"/>
          </p:cNvSpPr>
          <p:nvPr/>
        </p:nvSpPr>
        <p:spPr bwMode="auto">
          <a:xfrm>
            <a:off x="-3982" y="3295929"/>
            <a:ext cx="1225512" cy="646331"/>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pPr>
            <a:r>
              <a:rPr lang="en-US" b="1" dirty="0">
                <a:solidFill>
                  <a:srgbClr val="5F5F5F"/>
                </a:solidFill>
              </a:rPr>
              <a:t>Uncertain Projects</a:t>
            </a:r>
          </a:p>
        </p:txBody>
      </p:sp>
      <p:sp>
        <p:nvSpPr>
          <p:cNvPr id="13" name="AutoShape 285"/>
          <p:cNvSpPr>
            <a:spLocks/>
          </p:cNvSpPr>
          <p:nvPr/>
        </p:nvSpPr>
        <p:spPr bwMode="auto">
          <a:xfrm>
            <a:off x="1161572" y="3241127"/>
            <a:ext cx="119917" cy="921298"/>
          </a:xfrm>
          <a:prstGeom prst="leftBrace">
            <a:avLst>
              <a:gd name="adj1" fmla="val 116667"/>
              <a:gd name="adj2" fmla="val 50000"/>
            </a:avLst>
          </a:prstGeom>
          <a:noFill/>
          <a:ln w="12700">
            <a:solidFill>
              <a:schemeClr val="tx1"/>
            </a:solidFill>
            <a:round/>
            <a:headEnd/>
            <a:tailEnd/>
          </a:ln>
        </p:spPr>
        <p:txBody>
          <a:bodyPr wrap="none" anchor="ctr"/>
          <a:lstStyle/>
          <a:p>
            <a:pPr algn="ctr" eaLnBrk="0" hangingPunct="0"/>
            <a:endParaRPr lang="en-US"/>
          </a:p>
        </p:txBody>
      </p:sp>
      <p:sp>
        <p:nvSpPr>
          <p:cNvPr id="11" name="TextBox 10"/>
          <p:cNvSpPr txBox="1"/>
          <p:nvPr/>
        </p:nvSpPr>
        <p:spPr>
          <a:xfrm>
            <a:off x="8379679" y="6013583"/>
            <a:ext cx="1827488" cy="276999"/>
          </a:xfrm>
          <a:prstGeom prst="rect">
            <a:avLst/>
          </a:prstGeom>
          <a:noFill/>
        </p:spPr>
        <p:txBody>
          <a:bodyPr wrap="none" rtlCol="0">
            <a:spAutoFit/>
          </a:bodyPr>
          <a:lstStyle/>
          <a:p>
            <a:r>
              <a:rPr lang="en-US" sz="1200" dirty="0"/>
              <a:t>*Bulk Electric System Only</a:t>
            </a:r>
          </a:p>
        </p:txBody>
      </p:sp>
      <p:sp>
        <p:nvSpPr>
          <p:cNvPr id="14" name="TextBox 13"/>
          <p:cNvSpPr txBox="1"/>
          <p:nvPr/>
        </p:nvSpPr>
        <p:spPr>
          <a:xfrm>
            <a:off x="6343650" y="6450838"/>
            <a:ext cx="4365298" cy="246221"/>
          </a:xfrm>
          <a:prstGeom prst="rect">
            <a:avLst/>
          </a:prstGeom>
          <a:noFill/>
        </p:spPr>
        <p:txBody>
          <a:bodyPr wrap="none" rtlCol="0">
            <a:spAutoFit/>
          </a:bodyPr>
          <a:lstStyle/>
          <a:p>
            <a:r>
              <a:rPr lang="en-US" sz="1000" dirty="0"/>
              <a:t>Derived from data found on: SNL Financials and ABB Velocity Suite (12/31/2016)</a:t>
            </a:r>
          </a:p>
        </p:txBody>
      </p:sp>
      <p:sp>
        <p:nvSpPr>
          <p:cNvPr id="15" name="Text Box 286"/>
          <p:cNvSpPr txBox="1">
            <a:spLocks noChangeArrowheads="1"/>
          </p:cNvSpPr>
          <p:nvPr/>
        </p:nvSpPr>
        <p:spPr bwMode="auto">
          <a:xfrm>
            <a:off x="140558" y="2220827"/>
            <a:ext cx="1225511" cy="646331"/>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pPr>
            <a:r>
              <a:rPr lang="en-US" b="1" dirty="0">
                <a:solidFill>
                  <a:srgbClr val="993300"/>
                </a:solidFill>
              </a:rPr>
              <a:t>Certain Projects</a:t>
            </a:r>
          </a:p>
        </p:txBody>
      </p:sp>
      <p:sp>
        <p:nvSpPr>
          <p:cNvPr id="16" name="AutoShape 285"/>
          <p:cNvSpPr>
            <a:spLocks/>
          </p:cNvSpPr>
          <p:nvPr/>
        </p:nvSpPr>
        <p:spPr bwMode="auto">
          <a:xfrm>
            <a:off x="1161572" y="2287635"/>
            <a:ext cx="119918" cy="512716"/>
          </a:xfrm>
          <a:prstGeom prst="leftBrace">
            <a:avLst>
              <a:gd name="adj1" fmla="val 116667"/>
              <a:gd name="adj2" fmla="val 50000"/>
            </a:avLst>
          </a:prstGeom>
          <a:noFill/>
          <a:ln w="12700">
            <a:solidFill>
              <a:schemeClr val="tx1"/>
            </a:solidFill>
            <a:round/>
            <a:headEnd/>
            <a:tailEnd/>
          </a:ln>
        </p:spPr>
        <p:txBody>
          <a:bodyPr wrap="none" anchor="ctr"/>
          <a:lstStyle/>
          <a:p>
            <a:pPr algn="ctr" eaLnBrk="0" hangingPunct="0"/>
            <a:endParaRPr lang="en-US"/>
          </a:p>
        </p:txBody>
      </p:sp>
    </p:spTree>
    <p:extLst>
      <p:ext uri="{BB962C8B-B14F-4D97-AF65-F5344CB8AC3E}">
        <p14:creationId xmlns:p14="http://schemas.microsoft.com/office/powerpoint/2010/main" val="19362111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86"/>
          <p:cNvSpPr txBox="1">
            <a:spLocks noChangeArrowheads="1"/>
          </p:cNvSpPr>
          <p:nvPr/>
        </p:nvSpPr>
        <p:spPr bwMode="auto">
          <a:xfrm>
            <a:off x="140558" y="2220827"/>
            <a:ext cx="1225511" cy="646331"/>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pPr>
            <a:r>
              <a:rPr lang="en-US" b="1" dirty="0">
                <a:solidFill>
                  <a:srgbClr val="993300"/>
                </a:solidFill>
              </a:rPr>
              <a:t>Certain Projects</a:t>
            </a:r>
          </a:p>
        </p:txBody>
      </p:sp>
      <p:graphicFrame>
        <p:nvGraphicFramePr>
          <p:cNvPr id="152716" name="Group 140"/>
          <p:cNvGraphicFramePr>
            <a:graphicFrameLocks noGrp="1"/>
          </p:cNvGraphicFramePr>
          <p:nvPr>
            <p:extLst/>
          </p:nvPr>
        </p:nvGraphicFramePr>
        <p:xfrm>
          <a:off x="1366069" y="1449808"/>
          <a:ext cx="10664006" cy="3546813"/>
        </p:xfrm>
        <a:graphic>
          <a:graphicData uri="http://schemas.openxmlformats.org/drawingml/2006/table">
            <a:tbl>
              <a:tblPr>
                <a:effectLst>
                  <a:outerShdw blurRad="50800" dist="38100" dir="2700000" algn="tl" rotWithShape="0">
                    <a:prstClr val="black">
                      <a:alpha val="40000"/>
                    </a:prstClr>
                  </a:outerShdw>
                </a:effectLst>
              </a:tblPr>
              <a:tblGrid>
                <a:gridCol w="2024831">
                  <a:extLst>
                    <a:ext uri="{9D8B030D-6E8A-4147-A177-3AD203B41FA5}">
                      <a16:colId xmlns:a16="http://schemas.microsoft.com/office/drawing/2014/main" val="20000"/>
                    </a:ext>
                  </a:extLst>
                </a:gridCol>
                <a:gridCol w="1057275">
                  <a:extLst>
                    <a:ext uri="{9D8B030D-6E8A-4147-A177-3AD203B41FA5}">
                      <a16:colId xmlns:a16="http://schemas.microsoft.com/office/drawing/2014/main" val="20001"/>
                    </a:ext>
                  </a:extLst>
                </a:gridCol>
                <a:gridCol w="695325">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704850">
                  <a:extLst>
                    <a:ext uri="{9D8B030D-6E8A-4147-A177-3AD203B41FA5}">
                      <a16:colId xmlns:a16="http://schemas.microsoft.com/office/drawing/2014/main" val="20004"/>
                    </a:ext>
                  </a:extLst>
                </a:gridCol>
                <a:gridCol w="100965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981075">
                  <a:extLst>
                    <a:ext uri="{9D8B030D-6E8A-4147-A177-3AD203B41FA5}">
                      <a16:colId xmlns:a16="http://schemas.microsoft.com/office/drawing/2014/main" val="20007"/>
                    </a:ext>
                  </a:extLst>
                </a:gridCol>
                <a:gridCol w="742950">
                  <a:extLst>
                    <a:ext uri="{9D8B030D-6E8A-4147-A177-3AD203B41FA5}">
                      <a16:colId xmlns:a16="http://schemas.microsoft.com/office/drawing/2014/main" val="20008"/>
                    </a:ext>
                  </a:extLst>
                </a:gridCol>
                <a:gridCol w="1000125">
                  <a:extLst>
                    <a:ext uri="{9D8B030D-6E8A-4147-A177-3AD203B41FA5}">
                      <a16:colId xmlns:a16="http://schemas.microsoft.com/office/drawing/2014/main" val="20009"/>
                    </a:ext>
                  </a:extLst>
                </a:gridCol>
                <a:gridCol w="695325">
                  <a:extLst>
                    <a:ext uri="{9D8B030D-6E8A-4147-A177-3AD203B41FA5}">
                      <a16:colId xmlns:a16="http://schemas.microsoft.com/office/drawing/2014/main" val="20010"/>
                    </a:ext>
                  </a:extLst>
                </a:gridCol>
              </a:tblGrid>
              <a:tr h="303519">
                <a:tc rowSpan="2">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cap="none" normalizeH="0" baseline="0" dirty="0">
                          <a:ln>
                            <a:noFill/>
                          </a:ln>
                          <a:solidFill>
                            <a:srgbClr val="FFFFFF"/>
                          </a:solidFill>
                          <a:effectLst/>
                          <a:latin typeface="Times New Roman" pitchFamily="18" charset="0"/>
                          <a:cs typeface="Times New Roman" pitchFamily="18" charset="0"/>
                        </a:rPr>
                        <a:t>General Status</a:t>
                      </a:r>
                      <a:endParaRPr kumimoji="0" lang="en-US" sz="12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gridSpan="2">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450 kV</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gridSpan="2">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500 kV</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gridSpan="2">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525 kV</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dirty="0"/>
                    </a:p>
                  </a:txBody>
                  <a:tcPr/>
                </a:tc>
                <a:tc gridSpan="2">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600 kV</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dirty="0"/>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gridSpan="2">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765 kV</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515982">
                <a:tc vMerge="1">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endParaRPr kumimoji="0" lang="en-US" sz="14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 of Projects</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Mileage</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 of Projects</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Mileage</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 of Projects</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Mileage</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 of Projects</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Mileage</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 of Projects</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Mileage</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1"/>
                  </a:ext>
                </a:extLst>
              </a:tr>
              <a:tr h="289282">
                <a:tc>
                  <a:txBody>
                    <a:bodyPr/>
                    <a:lstStyle/>
                    <a:p>
                      <a:pPr algn="l" rtl="0" fontAlgn="ctr"/>
                      <a:r>
                        <a:rPr lang="en-US" sz="1200" b="1" i="1" u="none" strike="noStrike" dirty="0">
                          <a:solidFill>
                            <a:srgbClr val="000000"/>
                          </a:solidFill>
                          <a:effectLst/>
                          <a:latin typeface="Times New Roman" panose="02020603050405020304" pitchFamily="18" charset="0"/>
                        </a:rPr>
                        <a:t>Completed</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211.6</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441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26,352.3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567.2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2,367.8</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2"/>
                  </a:ext>
                </a:extLst>
              </a:tr>
              <a:tr h="290332">
                <a:tc>
                  <a:txBody>
                    <a:bodyPr/>
                    <a:lstStyle/>
                    <a:p>
                      <a:pPr algn="l" rtl="0" fontAlgn="ctr"/>
                      <a:r>
                        <a:rPr lang="en-US" sz="1200" b="1" i="1" u="none" strike="noStrike" dirty="0">
                          <a:solidFill>
                            <a:srgbClr val="000000"/>
                          </a:solidFill>
                          <a:effectLst/>
                          <a:latin typeface="Times New Roman" panose="02020603050405020304" pitchFamily="18" charset="0"/>
                        </a:rPr>
                        <a:t>Construction</a:t>
                      </a:r>
                      <a:r>
                        <a:rPr lang="en-US" sz="1200" b="1" i="1" u="none" strike="noStrike" baseline="0" dirty="0">
                          <a:solidFill>
                            <a:srgbClr val="000000"/>
                          </a:solidFill>
                          <a:effectLst/>
                          <a:latin typeface="Times New Roman" panose="02020603050405020304" pitchFamily="18" charset="0"/>
                        </a:rPr>
                        <a:t> Begun</a:t>
                      </a:r>
                      <a:endParaRPr lang="en-US" sz="1200" b="1" i="1" u="none" strike="noStrike" dirty="0">
                        <a:solidFill>
                          <a:srgbClr val="000000"/>
                        </a:solidFill>
                        <a:effectLst/>
                        <a:latin typeface="Times New Roman" panose="02020603050405020304" pitchFamily="18" charset="0"/>
                      </a:endParaRP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290.0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77.0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3"/>
                  </a:ext>
                </a:extLst>
              </a:tr>
              <a:tr h="366026">
                <a:tc>
                  <a:txBody>
                    <a:bodyPr/>
                    <a:lstStyle/>
                    <a:p>
                      <a:pPr algn="l" rtl="0" fontAlgn="ctr"/>
                      <a:r>
                        <a:rPr lang="en-US" sz="1300" b="1" i="0" u="none" strike="noStrike" dirty="0">
                          <a:solidFill>
                            <a:srgbClr val="000000"/>
                          </a:solidFill>
                          <a:effectLst/>
                          <a:latin typeface="Times New Roman" panose="02020603050405020304" pitchFamily="18" charset="0"/>
                        </a:rPr>
                        <a:t>Certain</a:t>
                      </a:r>
                      <a:r>
                        <a:rPr lang="en-US" sz="1300" b="1" i="0" u="none" strike="noStrike" baseline="0" dirty="0">
                          <a:solidFill>
                            <a:srgbClr val="000000"/>
                          </a:solidFill>
                          <a:effectLst/>
                          <a:latin typeface="Times New Roman" panose="02020603050405020304" pitchFamily="18" charset="0"/>
                        </a:rPr>
                        <a:t> SUB </a:t>
                      </a:r>
                      <a:r>
                        <a:rPr lang="en-US" sz="1300" b="1" i="0" u="none" strike="noStrike" dirty="0">
                          <a:solidFill>
                            <a:srgbClr val="000000"/>
                          </a:solidFill>
                          <a:effectLst/>
                          <a:latin typeface="Times New Roman" panose="02020603050405020304" pitchFamily="18" charset="0"/>
                        </a:rPr>
                        <a:t>TOTAL </a:t>
                      </a:r>
                    </a:p>
                  </a:txBody>
                  <a:tcPr marL="25717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rtl="0" fontAlgn="ctr"/>
                      <a:r>
                        <a:rPr lang="en-US" sz="1300" b="1" i="1" u="none" strike="noStrike" dirty="0">
                          <a:solidFill>
                            <a:srgbClr val="000000"/>
                          </a:solidFill>
                          <a:effectLst/>
                          <a:latin typeface="Times New Roman" panose="02020603050405020304" pitchFamily="18" charset="0"/>
                        </a:rPr>
                        <a:t>4</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rtl="0" fontAlgn="ctr"/>
                      <a:r>
                        <a:rPr lang="en-US" sz="1300" b="1" i="1" u="none" strike="noStrike" dirty="0">
                          <a:solidFill>
                            <a:srgbClr val="000000"/>
                          </a:solidFill>
                          <a:effectLst/>
                          <a:latin typeface="Times New Roman" panose="02020603050405020304" pitchFamily="18" charset="0"/>
                        </a:rPr>
                        <a:t>211.6</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444</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26,642.3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12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567.2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35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2444.8</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4"/>
                  </a:ext>
                </a:extLst>
              </a:tr>
              <a:tr h="26016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Advanced Development</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1,855.0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5"/>
                  </a:ext>
                </a:extLst>
              </a:tr>
              <a:tr h="139371">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Postponed</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a:solidFill>
                            <a:srgbClr val="000000"/>
                          </a:solidFill>
                          <a:effectLst/>
                          <a:latin typeface="Times New Roman" panose="02020603050405020304" pitchFamily="18" charset="0"/>
                          <a:ea typeface="+mn-ea"/>
                          <a:cs typeface="+mn-cs"/>
                        </a:rPr>
                        <a:t>1,646.0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270.0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6"/>
                  </a:ext>
                </a:extLst>
              </a:tr>
              <a:tr h="139371">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Early</a:t>
                      </a:r>
                      <a:r>
                        <a:rPr lang="en-US" sz="1200" b="1" i="1" u="none" strike="noStrike" baseline="0" dirty="0">
                          <a:solidFill>
                            <a:srgbClr val="5F5F5F"/>
                          </a:solidFill>
                          <a:effectLst/>
                          <a:latin typeface="Times New Roman" panose="02020603050405020304" pitchFamily="18" charset="0"/>
                        </a:rPr>
                        <a:t> Development</a:t>
                      </a:r>
                      <a:endParaRPr lang="en-US" sz="1200" b="1" i="1" u="none" strike="noStrike" dirty="0">
                        <a:solidFill>
                          <a:srgbClr val="5F5F5F"/>
                        </a:solidFill>
                        <a:effectLst/>
                        <a:latin typeface="Times New Roman" panose="02020603050405020304" pitchFamily="18" charset="0"/>
                      </a:endParaRP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149.0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27</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2,670.0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900.0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17</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3,472.0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7"/>
                  </a:ext>
                </a:extLst>
              </a:tr>
              <a:tr h="260159">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Announced</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1,090.0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591.0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8"/>
                  </a:ext>
                </a:extLst>
              </a:tr>
              <a:tr h="411114">
                <a:tc>
                  <a:txBody>
                    <a:bodyPr/>
                    <a:lstStyle/>
                    <a:p>
                      <a:pPr marL="171450" indent="0" algn="l" rtl="0" fontAlgn="ctr"/>
                      <a:r>
                        <a:rPr lang="en-US" sz="1300" b="1" i="0" u="none" strike="noStrike" dirty="0">
                          <a:solidFill>
                            <a:srgbClr val="000000"/>
                          </a:solidFill>
                          <a:effectLst/>
                          <a:latin typeface="Times New Roman" panose="02020603050405020304" pitchFamily="18" charset="0"/>
                        </a:rPr>
                        <a:t>Uncertain</a:t>
                      </a:r>
                      <a:r>
                        <a:rPr lang="en-US" sz="1300" b="1" i="0" u="none" strike="noStrike" baseline="0" dirty="0">
                          <a:solidFill>
                            <a:srgbClr val="000000"/>
                          </a:solidFill>
                          <a:effectLst/>
                          <a:latin typeface="Times New Roman" panose="02020603050405020304" pitchFamily="18" charset="0"/>
                        </a:rPr>
                        <a:t> SUB </a:t>
                      </a:r>
                      <a:r>
                        <a:rPr lang="en-US" sz="1300" b="1" i="0" u="none" strike="noStrike" dirty="0">
                          <a:solidFill>
                            <a:srgbClr val="000000"/>
                          </a:solidFill>
                          <a:effectLst/>
                          <a:latin typeface="Times New Roman" panose="02020603050405020304" pitchFamily="18" charset="0"/>
                        </a:rPr>
                        <a:t>TOTAL </a:t>
                      </a:r>
                    </a:p>
                  </a:txBody>
                  <a:tcPr marL="8572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algn="ctr" rtl="0" fontAlgn="ctr"/>
                      <a:r>
                        <a:rPr lang="en-US" sz="1300" b="1" i="1" u="none" strike="noStrike" dirty="0">
                          <a:solidFill>
                            <a:srgbClr val="000000"/>
                          </a:solidFill>
                          <a:effectLst/>
                          <a:latin typeface="Times New Roman" panose="02020603050405020304" pitchFamily="18" charset="0"/>
                        </a:rPr>
                        <a:t>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algn="ctr" rtl="0" fontAlgn="ctr"/>
                      <a:r>
                        <a:rPr lang="en-US" sz="1300" b="1" i="1" u="none" strike="noStrike" dirty="0">
                          <a:solidFill>
                            <a:srgbClr val="000000"/>
                          </a:solidFill>
                          <a:effectLst/>
                          <a:latin typeface="Times New Roman" panose="02020603050405020304" pitchFamily="18" charset="0"/>
                        </a:rPr>
                        <a:t>149.0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52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7,261.0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900.0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23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4,333.0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extLst>
                  <a:ext uri="{0D108BD9-81ED-4DB2-BD59-A6C34878D82A}">
                    <a16:rowId xmlns:a16="http://schemas.microsoft.com/office/drawing/2014/main" val="10009"/>
                  </a:ext>
                </a:extLst>
              </a:tr>
              <a:tr h="465429">
                <a:tc>
                  <a:txBody>
                    <a:bodyPr/>
                    <a:lstStyle/>
                    <a:p>
                      <a:pPr algn="l" rtl="0" fontAlgn="ctr"/>
                      <a:r>
                        <a:rPr lang="en-US" sz="1400" b="1" i="0" u="none" strike="noStrike" dirty="0">
                          <a:solidFill>
                            <a:srgbClr val="000000"/>
                          </a:solidFill>
                          <a:effectLst/>
                          <a:latin typeface="Times New Roman" panose="02020603050405020304" pitchFamily="18" charset="0"/>
                        </a:rPr>
                        <a:t>TOTAL</a:t>
                      </a:r>
                    </a:p>
                  </a:txBody>
                  <a:tcPr marL="8572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dirty="0">
                          <a:solidFill>
                            <a:srgbClr val="000000"/>
                          </a:solidFill>
                          <a:effectLst/>
                          <a:latin typeface="Times New Roman" panose="02020603050405020304" pitchFamily="18" charset="0"/>
                        </a:rPr>
                        <a:t>6</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dirty="0">
                          <a:solidFill>
                            <a:srgbClr val="000000"/>
                          </a:solidFill>
                          <a:effectLst/>
                          <a:latin typeface="Times New Roman" panose="02020603050405020304" pitchFamily="18" charset="0"/>
                        </a:rPr>
                        <a:t>360.6</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496</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33,903.3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12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567.2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900.0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58</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6,777.8</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10"/>
                  </a:ext>
                </a:extLst>
              </a:tr>
            </a:tbl>
          </a:graphicData>
        </a:graphic>
      </p:graphicFrame>
      <p:sp>
        <p:nvSpPr>
          <p:cNvPr id="25603" name="Rectangle 256"/>
          <p:cNvSpPr>
            <a:spLocks noGrp="1" noChangeArrowheads="1"/>
          </p:cNvSpPr>
          <p:nvPr>
            <p:ph type="ctrTitle"/>
          </p:nvPr>
        </p:nvSpPr>
        <p:spPr/>
        <p:txBody>
          <a:bodyPr/>
          <a:lstStyle/>
          <a:p>
            <a:r>
              <a:rPr lang="en-US" dirty="0"/>
              <a:t>Current AC Electric Transmission Projects*</a:t>
            </a:r>
            <a:endParaRPr lang="en-US" sz="2200" i="1" dirty="0"/>
          </a:p>
        </p:txBody>
      </p:sp>
      <p:sp>
        <p:nvSpPr>
          <p:cNvPr id="9" name="AutoShape 285"/>
          <p:cNvSpPr>
            <a:spLocks/>
          </p:cNvSpPr>
          <p:nvPr/>
        </p:nvSpPr>
        <p:spPr bwMode="auto">
          <a:xfrm>
            <a:off x="1161572" y="2287635"/>
            <a:ext cx="119918" cy="512716"/>
          </a:xfrm>
          <a:prstGeom prst="leftBrace">
            <a:avLst>
              <a:gd name="adj1" fmla="val 116667"/>
              <a:gd name="adj2" fmla="val 50000"/>
            </a:avLst>
          </a:prstGeom>
          <a:noFill/>
          <a:ln w="12700">
            <a:solidFill>
              <a:schemeClr val="tx1"/>
            </a:solidFill>
            <a:round/>
            <a:headEnd/>
            <a:tailEnd/>
          </a:ln>
        </p:spPr>
        <p:txBody>
          <a:bodyPr wrap="none" anchor="ctr"/>
          <a:lstStyle/>
          <a:p>
            <a:pPr algn="ctr" eaLnBrk="0" hangingPunct="0"/>
            <a:endParaRPr lang="en-US"/>
          </a:p>
        </p:txBody>
      </p:sp>
      <p:sp>
        <p:nvSpPr>
          <p:cNvPr id="12" name="Text Box 287"/>
          <p:cNvSpPr txBox="1">
            <a:spLocks noChangeArrowheads="1"/>
          </p:cNvSpPr>
          <p:nvPr/>
        </p:nvSpPr>
        <p:spPr bwMode="auto">
          <a:xfrm>
            <a:off x="-3982" y="3295929"/>
            <a:ext cx="1225512" cy="646331"/>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pPr>
            <a:r>
              <a:rPr lang="en-US" b="1" dirty="0">
                <a:solidFill>
                  <a:srgbClr val="5F5F5F"/>
                </a:solidFill>
              </a:rPr>
              <a:t>Uncertain Projects</a:t>
            </a:r>
          </a:p>
        </p:txBody>
      </p:sp>
      <p:sp>
        <p:nvSpPr>
          <p:cNvPr id="13" name="AutoShape 285"/>
          <p:cNvSpPr>
            <a:spLocks/>
          </p:cNvSpPr>
          <p:nvPr/>
        </p:nvSpPr>
        <p:spPr bwMode="auto">
          <a:xfrm>
            <a:off x="1161572" y="3241127"/>
            <a:ext cx="119917" cy="921298"/>
          </a:xfrm>
          <a:prstGeom prst="leftBrace">
            <a:avLst>
              <a:gd name="adj1" fmla="val 116667"/>
              <a:gd name="adj2" fmla="val 50000"/>
            </a:avLst>
          </a:prstGeom>
          <a:noFill/>
          <a:ln w="12700">
            <a:solidFill>
              <a:schemeClr val="tx1"/>
            </a:solidFill>
            <a:round/>
            <a:headEnd/>
            <a:tailEnd/>
          </a:ln>
        </p:spPr>
        <p:txBody>
          <a:bodyPr wrap="none" anchor="ctr"/>
          <a:lstStyle/>
          <a:p>
            <a:pPr algn="ctr" eaLnBrk="0" hangingPunct="0"/>
            <a:endParaRPr lang="en-US"/>
          </a:p>
        </p:txBody>
      </p:sp>
      <p:sp>
        <p:nvSpPr>
          <p:cNvPr id="11" name="TextBox 10"/>
          <p:cNvSpPr txBox="1"/>
          <p:nvPr/>
        </p:nvSpPr>
        <p:spPr>
          <a:xfrm>
            <a:off x="8379680" y="5994730"/>
            <a:ext cx="1827488" cy="276999"/>
          </a:xfrm>
          <a:prstGeom prst="rect">
            <a:avLst/>
          </a:prstGeom>
          <a:noFill/>
        </p:spPr>
        <p:txBody>
          <a:bodyPr wrap="none" rtlCol="0">
            <a:spAutoFit/>
          </a:bodyPr>
          <a:lstStyle/>
          <a:p>
            <a:r>
              <a:rPr lang="en-US" sz="1200" dirty="0"/>
              <a:t>*Bulk Electric System Only</a:t>
            </a:r>
          </a:p>
        </p:txBody>
      </p:sp>
      <p:sp>
        <p:nvSpPr>
          <p:cNvPr id="14" name="TextBox 13"/>
          <p:cNvSpPr txBox="1"/>
          <p:nvPr/>
        </p:nvSpPr>
        <p:spPr>
          <a:xfrm>
            <a:off x="6343650" y="6450838"/>
            <a:ext cx="4365298" cy="246221"/>
          </a:xfrm>
          <a:prstGeom prst="rect">
            <a:avLst/>
          </a:prstGeom>
          <a:noFill/>
        </p:spPr>
        <p:txBody>
          <a:bodyPr wrap="none" rtlCol="0">
            <a:spAutoFit/>
          </a:bodyPr>
          <a:lstStyle/>
          <a:p>
            <a:r>
              <a:rPr lang="en-US" sz="1000" dirty="0"/>
              <a:t>Derived from data found on: SNL Financials and ABB Velocity Suite (12/31/2016)</a:t>
            </a:r>
          </a:p>
        </p:txBody>
      </p:sp>
    </p:spTree>
    <p:extLst>
      <p:ext uri="{BB962C8B-B14F-4D97-AF65-F5344CB8AC3E}">
        <p14:creationId xmlns:p14="http://schemas.microsoft.com/office/powerpoint/2010/main" val="1784712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509647363"/>
              </p:ext>
            </p:extLst>
          </p:nvPr>
        </p:nvGraphicFramePr>
        <p:xfrm>
          <a:off x="269875" y="1544638"/>
          <a:ext cx="11582400" cy="452542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ctrTitle"/>
          </p:nvPr>
        </p:nvSpPr>
        <p:spPr/>
        <p:txBody>
          <a:bodyPr>
            <a:normAutofit/>
          </a:bodyPr>
          <a:lstStyle/>
          <a:p>
            <a:r>
              <a:rPr lang="en-US" sz="2800" dirty="0"/>
              <a:t>Status of Proposed DC Electric Transmission Projects*</a:t>
            </a:r>
            <a:endParaRPr lang="en-US" sz="2800" i="1" dirty="0"/>
          </a:p>
        </p:txBody>
      </p:sp>
      <p:sp>
        <p:nvSpPr>
          <p:cNvPr id="5" name="TextBox 4"/>
          <p:cNvSpPr txBox="1"/>
          <p:nvPr/>
        </p:nvSpPr>
        <p:spPr>
          <a:xfrm>
            <a:off x="5147331" y="6041222"/>
            <a:ext cx="3308534" cy="276999"/>
          </a:xfrm>
          <a:prstGeom prst="rect">
            <a:avLst/>
          </a:prstGeom>
          <a:noFill/>
        </p:spPr>
        <p:txBody>
          <a:bodyPr wrap="none" rtlCol="0">
            <a:spAutoFit/>
          </a:bodyPr>
          <a:lstStyle/>
          <a:p>
            <a:r>
              <a:rPr lang="en-US" sz="1200" dirty="0"/>
              <a:t>*7,242 DC miles in total, Bulk Electric System Only</a:t>
            </a:r>
          </a:p>
        </p:txBody>
      </p:sp>
      <p:sp>
        <p:nvSpPr>
          <p:cNvPr id="8" name="TextBox 7"/>
          <p:cNvSpPr txBox="1"/>
          <p:nvPr/>
        </p:nvSpPr>
        <p:spPr>
          <a:xfrm>
            <a:off x="6343650" y="6450838"/>
            <a:ext cx="4365298" cy="246221"/>
          </a:xfrm>
          <a:prstGeom prst="rect">
            <a:avLst/>
          </a:prstGeom>
          <a:noFill/>
        </p:spPr>
        <p:txBody>
          <a:bodyPr wrap="none" rtlCol="0">
            <a:spAutoFit/>
          </a:bodyPr>
          <a:lstStyle/>
          <a:p>
            <a:r>
              <a:rPr lang="en-US" sz="1000" dirty="0"/>
              <a:t>Derived from data found on: SNL Financials and ABB Velocity Suite (12/31/2016)</a:t>
            </a:r>
          </a:p>
        </p:txBody>
      </p:sp>
      <p:sp>
        <p:nvSpPr>
          <p:cNvPr id="9" name="Subtitle 8"/>
          <p:cNvSpPr>
            <a:spLocks noGrp="1"/>
          </p:cNvSpPr>
          <p:nvPr>
            <p:ph type="subTitle" idx="13"/>
          </p:nvPr>
        </p:nvSpPr>
        <p:spPr/>
        <p:txBody>
          <a:bodyPr/>
          <a:lstStyle/>
          <a:p>
            <a:endParaRPr lang="en-US"/>
          </a:p>
        </p:txBody>
      </p:sp>
    </p:spTree>
    <p:extLst>
      <p:ext uri="{BB962C8B-B14F-4D97-AF65-F5344CB8AC3E}">
        <p14:creationId xmlns:p14="http://schemas.microsoft.com/office/powerpoint/2010/main" val="4263810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2716" name="Group 140"/>
          <p:cNvGraphicFramePr>
            <a:graphicFrameLocks noGrp="1"/>
          </p:cNvGraphicFramePr>
          <p:nvPr>
            <p:extLst/>
          </p:nvPr>
        </p:nvGraphicFramePr>
        <p:xfrm>
          <a:off x="1366069" y="1449808"/>
          <a:ext cx="10664006" cy="3546813"/>
        </p:xfrm>
        <a:graphic>
          <a:graphicData uri="http://schemas.openxmlformats.org/drawingml/2006/table">
            <a:tbl>
              <a:tblPr>
                <a:effectLst>
                  <a:outerShdw blurRad="50800" dist="38100" dir="2700000" algn="tl" rotWithShape="0">
                    <a:prstClr val="black">
                      <a:alpha val="40000"/>
                    </a:prstClr>
                  </a:outerShdw>
                </a:effectLst>
              </a:tblPr>
              <a:tblGrid>
                <a:gridCol w="2024831">
                  <a:extLst>
                    <a:ext uri="{9D8B030D-6E8A-4147-A177-3AD203B41FA5}">
                      <a16:colId xmlns:a16="http://schemas.microsoft.com/office/drawing/2014/main" val="20000"/>
                    </a:ext>
                  </a:extLst>
                </a:gridCol>
                <a:gridCol w="1057275">
                  <a:extLst>
                    <a:ext uri="{9D8B030D-6E8A-4147-A177-3AD203B41FA5}">
                      <a16:colId xmlns:a16="http://schemas.microsoft.com/office/drawing/2014/main" val="20001"/>
                    </a:ext>
                  </a:extLst>
                </a:gridCol>
                <a:gridCol w="695325">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704850">
                  <a:extLst>
                    <a:ext uri="{9D8B030D-6E8A-4147-A177-3AD203B41FA5}">
                      <a16:colId xmlns:a16="http://schemas.microsoft.com/office/drawing/2014/main" val="20004"/>
                    </a:ext>
                  </a:extLst>
                </a:gridCol>
                <a:gridCol w="100965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981075">
                  <a:extLst>
                    <a:ext uri="{9D8B030D-6E8A-4147-A177-3AD203B41FA5}">
                      <a16:colId xmlns:a16="http://schemas.microsoft.com/office/drawing/2014/main" val="20007"/>
                    </a:ext>
                  </a:extLst>
                </a:gridCol>
                <a:gridCol w="742950">
                  <a:extLst>
                    <a:ext uri="{9D8B030D-6E8A-4147-A177-3AD203B41FA5}">
                      <a16:colId xmlns:a16="http://schemas.microsoft.com/office/drawing/2014/main" val="20008"/>
                    </a:ext>
                  </a:extLst>
                </a:gridCol>
                <a:gridCol w="1000125">
                  <a:extLst>
                    <a:ext uri="{9D8B030D-6E8A-4147-A177-3AD203B41FA5}">
                      <a16:colId xmlns:a16="http://schemas.microsoft.com/office/drawing/2014/main" val="20009"/>
                    </a:ext>
                  </a:extLst>
                </a:gridCol>
                <a:gridCol w="695325">
                  <a:extLst>
                    <a:ext uri="{9D8B030D-6E8A-4147-A177-3AD203B41FA5}">
                      <a16:colId xmlns:a16="http://schemas.microsoft.com/office/drawing/2014/main" val="20010"/>
                    </a:ext>
                  </a:extLst>
                </a:gridCol>
              </a:tblGrid>
              <a:tr h="303519">
                <a:tc rowSpan="2">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cap="none" normalizeH="0" baseline="0" dirty="0">
                          <a:ln>
                            <a:noFill/>
                          </a:ln>
                          <a:solidFill>
                            <a:srgbClr val="FFFFFF"/>
                          </a:solidFill>
                          <a:effectLst/>
                          <a:latin typeface="Times New Roman" pitchFamily="18" charset="0"/>
                          <a:cs typeface="Times New Roman" pitchFamily="18" charset="0"/>
                        </a:rPr>
                        <a:t>General Status</a:t>
                      </a:r>
                      <a:endParaRPr kumimoji="0" lang="en-US" sz="12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gridSpan="2">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115 kV</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gridSpan="2">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150 kV</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gridSpan="2">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200 kV</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gridSpan="2">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230 kV</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dirty="0"/>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gridSpan="2">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320 kV</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515982">
                <a:tc vMerge="1">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endParaRPr kumimoji="0" lang="en-US" sz="14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a:ln>
                            <a:noFill/>
                          </a:ln>
                          <a:solidFill>
                            <a:srgbClr val="FFFFFF"/>
                          </a:solidFill>
                          <a:effectLst/>
                          <a:latin typeface="Times New Roman" pitchFamily="18" charset="0"/>
                          <a:ea typeface="+mn-ea"/>
                          <a:cs typeface="Times New Roman" pitchFamily="18" charset="0"/>
                        </a:rPr>
                        <a:t>Number of Projects</a:t>
                      </a:r>
                      <a:endPar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a:ln>
                            <a:noFill/>
                          </a:ln>
                          <a:solidFill>
                            <a:srgbClr val="FFFFFF"/>
                          </a:solidFill>
                          <a:effectLst/>
                          <a:latin typeface="Times New Roman" pitchFamily="18" charset="0"/>
                          <a:ea typeface="+mn-ea"/>
                          <a:cs typeface="Times New Roman" pitchFamily="18" charset="0"/>
                        </a:rPr>
                        <a:t>Mileage</a:t>
                      </a:r>
                      <a:endPar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a:ln>
                            <a:noFill/>
                          </a:ln>
                          <a:solidFill>
                            <a:srgbClr val="FFFFFF"/>
                          </a:solidFill>
                          <a:effectLst/>
                          <a:latin typeface="Times New Roman" pitchFamily="18" charset="0"/>
                          <a:ea typeface="+mn-ea"/>
                          <a:cs typeface="Times New Roman" pitchFamily="18" charset="0"/>
                        </a:rPr>
                        <a:t>Number of Projects</a:t>
                      </a:r>
                      <a:endPar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a:ln>
                            <a:noFill/>
                          </a:ln>
                          <a:solidFill>
                            <a:srgbClr val="FFFFFF"/>
                          </a:solidFill>
                          <a:effectLst/>
                          <a:latin typeface="Times New Roman" pitchFamily="18" charset="0"/>
                          <a:ea typeface="+mn-ea"/>
                          <a:cs typeface="Times New Roman" pitchFamily="18" charset="0"/>
                        </a:rPr>
                        <a:t>Mileage</a:t>
                      </a:r>
                      <a:endPar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 of Projects</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a:ln>
                            <a:noFill/>
                          </a:ln>
                          <a:solidFill>
                            <a:srgbClr val="FFFFFF"/>
                          </a:solidFill>
                          <a:effectLst/>
                          <a:latin typeface="Times New Roman" pitchFamily="18" charset="0"/>
                          <a:ea typeface="+mn-ea"/>
                          <a:cs typeface="Times New Roman" pitchFamily="18" charset="0"/>
                        </a:rPr>
                        <a:t>Mileage</a:t>
                      </a:r>
                      <a:endPar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 of Projects</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a:ln>
                            <a:noFill/>
                          </a:ln>
                          <a:solidFill>
                            <a:srgbClr val="FFFFFF"/>
                          </a:solidFill>
                          <a:effectLst/>
                          <a:latin typeface="Times New Roman" pitchFamily="18" charset="0"/>
                          <a:ea typeface="+mn-ea"/>
                          <a:cs typeface="Times New Roman" pitchFamily="18" charset="0"/>
                        </a:rPr>
                        <a:t>Mileage</a:t>
                      </a:r>
                      <a:endPar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 of Projects</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a:ln>
                            <a:noFill/>
                          </a:ln>
                          <a:solidFill>
                            <a:srgbClr val="FFFFFF"/>
                          </a:solidFill>
                          <a:effectLst/>
                          <a:latin typeface="Times New Roman" pitchFamily="18" charset="0"/>
                          <a:ea typeface="+mn-ea"/>
                          <a:cs typeface="Times New Roman" pitchFamily="18" charset="0"/>
                        </a:rPr>
                        <a:t>Mileage</a:t>
                      </a:r>
                      <a:endPar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1"/>
                  </a:ext>
                </a:extLst>
              </a:tr>
              <a:tr h="289282">
                <a:tc>
                  <a:txBody>
                    <a:bodyPr/>
                    <a:lstStyle/>
                    <a:p>
                      <a:pPr algn="l" rtl="0" fontAlgn="ctr"/>
                      <a:r>
                        <a:rPr lang="en-US" sz="1200" b="1" i="1" u="none" strike="noStrike" dirty="0">
                          <a:solidFill>
                            <a:srgbClr val="000000"/>
                          </a:solidFill>
                          <a:effectLst/>
                          <a:latin typeface="Times New Roman" panose="02020603050405020304" pitchFamily="18" charset="0"/>
                        </a:rPr>
                        <a:t>Completed</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24.0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53.0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2"/>
                  </a:ext>
                </a:extLst>
              </a:tr>
              <a:tr h="290332">
                <a:tc>
                  <a:txBody>
                    <a:bodyPr/>
                    <a:lstStyle/>
                    <a:p>
                      <a:pPr algn="l" rtl="0" fontAlgn="ctr"/>
                      <a:r>
                        <a:rPr lang="en-US" sz="1200" b="1" i="1" u="none" strike="noStrike" dirty="0">
                          <a:solidFill>
                            <a:srgbClr val="000000"/>
                          </a:solidFill>
                          <a:effectLst/>
                          <a:latin typeface="Times New Roman" panose="02020603050405020304" pitchFamily="18" charset="0"/>
                        </a:rPr>
                        <a:t>Construction</a:t>
                      </a:r>
                      <a:r>
                        <a:rPr lang="en-US" sz="1200" b="1" i="1" u="none" strike="noStrike" baseline="0" dirty="0">
                          <a:solidFill>
                            <a:srgbClr val="000000"/>
                          </a:solidFill>
                          <a:effectLst/>
                          <a:latin typeface="Times New Roman" panose="02020603050405020304" pitchFamily="18" charset="0"/>
                        </a:rPr>
                        <a:t> Begun</a:t>
                      </a:r>
                      <a:endParaRPr lang="en-US" sz="1200" b="1" i="1" u="none" strike="noStrike" dirty="0">
                        <a:solidFill>
                          <a:srgbClr val="000000"/>
                        </a:solidFill>
                        <a:effectLst/>
                        <a:latin typeface="Times New Roman" panose="02020603050405020304" pitchFamily="18" charset="0"/>
                      </a:endParaRP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3"/>
                  </a:ext>
                </a:extLst>
              </a:tr>
              <a:tr h="366026">
                <a:tc>
                  <a:txBody>
                    <a:bodyPr/>
                    <a:lstStyle/>
                    <a:p>
                      <a:pPr algn="l" rtl="0" fontAlgn="ctr"/>
                      <a:r>
                        <a:rPr lang="en-US" sz="1300" b="1" i="0" u="none" strike="noStrike" dirty="0">
                          <a:solidFill>
                            <a:srgbClr val="000000"/>
                          </a:solidFill>
                          <a:effectLst/>
                          <a:latin typeface="Times New Roman" panose="02020603050405020304" pitchFamily="18" charset="0"/>
                        </a:rPr>
                        <a:t>Certain</a:t>
                      </a:r>
                      <a:r>
                        <a:rPr lang="en-US" sz="1300" b="1" i="0" u="none" strike="noStrike" baseline="0" dirty="0">
                          <a:solidFill>
                            <a:srgbClr val="000000"/>
                          </a:solidFill>
                          <a:effectLst/>
                          <a:latin typeface="Times New Roman" panose="02020603050405020304" pitchFamily="18" charset="0"/>
                        </a:rPr>
                        <a:t> SUB </a:t>
                      </a:r>
                      <a:r>
                        <a:rPr lang="en-US" sz="1300" b="1" i="0" u="none" strike="noStrike" dirty="0">
                          <a:solidFill>
                            <a:srgbClr val="000000"/>
                          </a:solidFill>
                          <a:effectLst/>
                          <a:latin typeface="Times New Roman" panose="02020603050405020304" pitchFamily="18" charset="0"/>
                        </a:rPr>
                        <a:t>TOTAL </a:t>
                      </a:r>
                    </a:p>
                  </a:txBody>
                  <a:tcPr marL="25717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24.0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53.0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4"/>
                  </a:ext>
                </a:extLst>
              </a:tr>
              <a:tr h="26016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Advanced Development</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31.0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19.0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487.0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5"/>
                  </a:ext>
                </a:extLst>
              </a:tr>
              <a:tr h="139371">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Postponed</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6"/>
                  </a:ext>
                </a:extLst>
              </a:tr>
              <a:tr h="139371">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Early</a:t>
                      </a:r>
                      <a:r>
                        <a:rPr lang="en-US" sz="1200" b="1" i="1" u="none" strike="noStrike" baseline="0" dirty="0">
                          <a:solidFill>
                            <a:srgbClr val="5F5F5F"/>
                          </a:solidFill>
                          <a:effectLst/>
                          <a:latin typeface="Times New Roman" panose="02020603050405020304" pitchFamily="18" charset="0"/>
                        </a:rPr>
                        <a:t> Development</a:t>
                      </a:r>
                      <a:endParaRPr lang="en-US" sz="1200" b="1" i="1" u="none" strike="noStrike" dirty="0">
                        <a:solidFill>
                          <a:srgbClr val="5F5F5F"/>
                        </a:solidFill>
                        <a:effectLst/>
                        <a:latin typeface="Times New Roman" panose="02020603050405020304" pitchFamily="18" charset="0"/>
                      </a:endParaRP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8.0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79.0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75.0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6</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936.0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7"/>
                  </a:ext>
                </a:extLst>
              </a:tr>
              <a:tr h="260159">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Announced</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2,189.0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100.0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8"/>
                  </a:ext>
                </a:extLst>
              </a:tr>
              <a:tr h="411114">
                <a:tc>
                  <a:txBody>
                    <a:bodyPr/>
                    <a:lstStyle/>
                    <a:p>
                      <a:pPr marL="171450" indent="0" algn="l" rtl="0" fontAlgn="ctr"/>
                      <a:r>
                        <a:rPr lang="en-US" sz="1300" b="1" i="0" u="none" strike="noStrike" dirty="0">
                          <a:solidFill>
                            <a:srgbClr val="000000"/>
                          </a:solidFill>
                          <a:effectLst/>
                          <a:latin typeface="Times New Roman" panose="02020603050405020304" pitchFamily="18" charset="0"/>
                        </a:rPr>
                        <a:t>Uncertain</a:t>
                      </a:r>
                      <a:r>
                        <a:rPr lang="en-US" sz="1300" b="1" i="0" u="none" strike="noStrike" baseline="0" dirty="0">
                          <a:solidFill>
                            <a:srgbClr val="000000"/>
                          </a:solidFill>
                          <a:effectLst/>
                          <a:latin typeface="Times New Roman" panose="02020603050405020304" pitchFamily="18" charset="0"/>
                        </a:rPr>
                        <a:t> SUB </a:t>
                      </a:r>
                      <a:r>
                        <a:rPr lang="en-US" sz="1300" b="1" i="0" u="none" strike="noStrike" dirty="0">
                          <a:solidFill>
                            <a:srgbClr val="000000"/>
                          </a:solidFill>
                          <a:effectLst/>
                          <a:latin typeface="Times New Roman" panose="02020603050405020304" pitchFamily="18" charset="0"/>
                        </a:rPr>
                        <a:t>TOTAL </a:t>
                      </a:r>
                    </a:p>
                  </a:txBody>
                  <a:tcPr marL="8572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algn="ctr" rtl="0" fontAlgn="ctr"/>
                      <a:r>
                        <a:rPr lang="en-US" sz="1300" b="1" i="1" u="none" strike="noStrike" dirty="0">
                          <a:solidFill>
                            <a:srgbClr val="000000"/>
                          </a:solidFill>
                          <a:effectLst/>
                          <a:latin typeface="Times New Roman" panose="02020603050405020304" pitchFamily="18" charset="0"/>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algn="ctr" rtl="0" fontAlgn="ctr"/>
                      <a:r>
                        <a:rPr lang="en-US" sz="1300" b="1" i="1" u="none" strike="noStrike" dirty="0">
                          <a:solidFill>
                            <a:srgbClr val="000000"/>
                          </a:solidFill>
                          <a:effectLst/>
                          <a:latin typeface="Times New Roman" panose="02020603050405020304" pitchFamily="18" charset="0"/>
                        </a:rPr>
                        <a:t>8.0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31.0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2,268.0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4</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194.0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8</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1,423.0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extLst>
                  <a:ext uri="{0D108BD9-81ED-4DB2-BD59-A6C34878D82A}">
                    <a16:rowId xmlns:a16="http://schemas.microsoft.com/office/drawing/2014/main" val="10009"/>
                  </a:ext>
                </a:extLst>
              </a:tr>
              <a:tr h="465429">
                <a:tc>
                  <a:txBody>
                    <a:bodyPr/>
                    <a:lstStyle/>
                    <a:p>
                      <a:pPr algn="l" rtl="0" fontAlgn="ctr"/>
                      <a:r>
                        <a:rPr lang="en-US" sz="1400" b="1" i="0" u="none" strike="noStrike" dirty="0">
                          <a:solidFill>
                            <a:srgbClr val="000000"/>
                          </a:solidFill>
                          <a:effectLst/>
                          <a:latin typeface="Times New Roman" panose="02020603050405020304" pitchFamily="18" charset="0"/>
                        </a:rPr>
                        <a:t>TOTAL</a:t>
                      </a:r>
                    </a:p>
                  </a:txBody>
                  <a:tcPr marL="8572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dirty="0">
                          <a:solidFill>
                            <a:srgbClr val="000000"/>
                          </a:solidFill>
                          <a:effectLst/>
                          <a:latin typeface="Times New Roman" panose="02020603050405020304" pitchFamily="18" charset="0"/>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dirty="0">
                          <a:solidFill>
                            <a:srgbClr val="000000"/>
                          </a:solidFill>
                          <a:effectLst/>
                          <a:latin typeface="Times New Roman" panose="02020603050405020304" pitchFamily="18" charset="0"/>
                        </a:rPr>
                        <a:t>8.0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55.0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2,321.0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4</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194.0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dirty="0">
                          <a:solidFill>
                            <a:srgbClr val="000000"/>
                          </a:solidFill>
                          <a:effectLst/>
                          <a:latin typeface="Times New Roman" panose="02020603050405020304" pitchFamily="18" charset="0"/>
                        </a:rPr>
                        <a:t>8</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dirty="0">
                          <a:solidFill>
                            <a:srgbClr val="000000"/>
                          </a:solidFill>
                          <a:effectLst/>
                          <a:latin typeface="Times New Roman" panose="02020603050405020304" pitchFamily="18" charset="0"/>
                        </a:rPr>
                        <a:t>1,423.0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10"/>
                  </a:ext>
                </a:extLst>
              </a:tr>
            </a:tbl>
          </a:graphicData>
        </a:graphic>
      </p:graphicFrame>
      <p:sp>
        <p:nvSpPr>
          <p:cNvPr id="25603" name="Rectangle 256"/>
          <p:cNvSpPr>
            <a:spLocks noGrp="1" noChangeArrowheads="1"/>
          </p:cNvSpPr>
          <p:nvPr>
            <p:ph type="ctrTitle"/>
          </p:nvPr>
        </p:nvSpPr>
        <p:spPr/>
        <p:txBody>
          <a:bodyPr/>
          <a:lstStyle/>
          <a:p>
            <a:r>
              <a:rPr lang="en-US" dirty="0"/>
              <a:t>Current DC Electric Transmission Projects*</a:t>
            </a:r>
            <a:endParaRPr lang="en-US" sz="2200" i="1" dirty="0"/>
          </a:p>
        </p:txBody>
      </p:sp>
      <p:sp>
        <p:nvSpPr>
          <p:cNvPr id="12" name="Text Box 287"/>
          <p:cNvSpPr txBox="1">
            <a:spLocks noChangeArrowheads="1"/>
          </p:cNvSpPr>
          <p:nvPr/>
        </p:nvSpPr>
        <p:spPr bwMode="auto">
          <a:xfrm>
            <a:off x="-3982" y="3295929"/>
            <a:ext cx="1225512" cy="646331"/>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pPr>
            <a:r>
              <a:rPr lang="en-US" b="1" dirty="0">
                <a:solidFill>
                  <a:srgbClr val="5F5F5F"/>
                </a:solidFill>
              </a:rPr>
              <a:t>Uncertain Projects</a:t>
            </a:r>
          </a:p>
        </p:txBody>
      </p:sp>
      <p:sp>
        <p:nvSpPr>
          <p:cNvPr id="13" name="AutoShape 285"/>
          <p:cNvSpPr>
            <a:spLocks/>
          </p:cNvSpPr>
          <p:nvPr/>
        </p:nvSpPr>
        <p:spPr bwMode="auto">
          <a:xfrm>
            <a:off x="1161572" y="3241127"/>
            <a:ext cx="119917" cy="921298"/>
          </a:xfrm>
          <a:prstGeom prst="leftBrace">
            <a:avLst>
              <a:gd name="adj1" fmla="val 116667"/>
              <a:gd name="adj2" fmla="val 50000"/>
            </a:avLst>
          </a:prstGeom>
          <a:noFill/>
          <a:ln w="12700">
            <a:solidFill>
              <a:schemeClr val="tx1"/>
            </a:solidFill>
            <a:round/>
            <a:headEnd/>
            <a:tailEnd/>
          </a:ln>
        </p:spPr>
        <p:txBody>
          <a:bodyPr wrap="none" anchor="ctr"/>
          <a:lstStyle/>
          <a:p>
            <a:pPr algn="ctr" eaLnBrk="0" hangingPunct="0"/>
            <a:endParaRPr lang="en-US"/>
          </a:p>
        </p:txBody>
      </p:sp>
      <p:sp>
        <p:nvSpPr>
          <p:cNvPr id="11" name="TextBox 10"/>
          <p:cNvSpPr txBox="1"/>
          <p:nvPr/>
        </p:nvSpPr>
        <p:spPr>
          <a:xfrm>
            <a:off x="8360826" y="5987226"/>
            <a:ext cx="1827488" cy="276999"/>
          </a:xfrm>
          <a:prstGeom prst="rect">
            <a:avLst/>
          </a:prstGeom>
          <a:noFill/>
        </p:spPr>
        <p:txBody>
          <a:bodyPr wrap="none" rtlCol="0">
            <a:spAutoFit/>
          </a:bodyPr>
          <a:lstStyle/>
          <a:p>
            <a:r>
              <a:rPr lang="en-US" sz="1200" dirty="0"/>
              <a:t>*Bulk Electric System Only</a:t>
            </a:r>
          </a:p>
        </p:txBody>
      </p:sp>
      <p:sp>
        <p:nvSpPr>
          <p:cNvPr id="14" name="TextBox 13"/>
          <p:cNvSpPr txBox="1"/>
          <p:nvPr/>
        </p:nvSpPr>
        <p:spPr>
          <a:xfrm>
            <a:off x="6343650" y="6450838"/>
            <a:ext cx="4365298" cy="246221"/>
          </a:xfrm>
          <a:prstGeom prst="rect">
            <a:avLst/>
          </a:prstGeom>
          <a:noFill/>
        </p:spPr>
        <p:txBody>
          <a:bodyPr wrap="none" rtlCol="0">
            <a:spAutoFit/>
          </a:bodyPr>
          <a:lstStyle/>
          <a:p>
            <a:r>
              <a:rPr lang="en-US" sz="1000" dirty="0"/>
              <a:t>Derived from data found on: SNL Financials and ABB Velocity Suite (12/31/2016)</a:t>
            </a:r>
          </a:p>
        </p:txBody>
      </p:sp>
      <p:sp>
        <p:nvSpPr>
          <p:cNvPr id="15" name="Text Box 286"/>
          <p:cNvSpPr txBox="1">
            <a:spLocks noChangeArrowheads="1"/>
          </p:cNvSpPr>
          <p:nvPr/>
        </p:nvSpPr>
        <p:spPr bwMode="auto">
          <a:xfrm>
            <a:off x="140558" y="2220827"/>
            <a:ext cx="1225511" cy="646331"/>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pPr>
            <a:r>
              <a:rPr lang="en-US" b="1" dirty="0">
                <a:solidFill>
                  <a:srgbClr val="993300"/>
                </a:solidFill>
              </a:rPr>
              <a:t>Certain Projects</a:t>
            </a:r>
          </a:p>
        </p:txBody>
      </p:sp>
      <p:sp>
        <p:nvSpPr>
          <p:cNvPr id="16" name="AutoShape 285"/>
          <p:cNvSpPr>
            <a:spLocks/>
          </p:cNvSpPr>
          <p:nvPr/>
        </p:nvSpPr>
        <p:spPr bwMode="auto">
          <a:xfrm>
            <a:off x="1161572" y="2287635"/>
            <a:ext cx="119918" cy="512716"/>
          </a:xfrm>
          <a:prstGeom prst="leftBrace">
            <a:avLst>
              <a:gd name="adj1" fmla="val 116667"/>
              <a:gd name="adj2" fmla="val 50000"/>
            </a:avLst>
          </a:prstGeom>
          <a:noFill/>
          <a:ln w="12700">
            <a:solidFill>
              <a:schemeClr val="tx1"/>
            </a:solidFill>
            <a:round/>
            <a:headEnd/>
            <a:tailEnd/>
          </a:ln>
        </p:spPr>
        <p:txBody>
          <a:bodyPr wrap="none" anchor="ctr"/>
          <a:lstStyle/>
          <a:p>
            <a:pPr algn="ctr" eaLnBrk="0" hangingPunct="0"/>
            <a:endParaRPr lang="en-US"/>
          </a:p>
        </p:txBody>
      </p:sp>
    </p:spTree>
    <p:extLst>
      <p:ext uri="{BB962C8B-B14F-4D97-AF65-F5344CB8AC3E}">
        <p14:creationId xmlns:p14="http://schemas.microsoft.com/office/powerpoint/2010/main" val="2541255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2716" name="Group 140"/>
          <p:cNvGraphicFramePr>
            <a:graphicFrameLocks noGrp="1"/>
          </p:cNvGraphicFramePr>
          <p:nvPr>
            <p:extLst>
              <p:ext uri="{D42A27DB-BD31-4B8C-83A1-F6EECF244321}">
                <p14:modId xmlns:p14="http://schemas.microsoft.com/office/powerpoint/2010/main" val="378613348"/>
              </p:ext>
            </p:extLst>
          </p:nvPr>
        </p:nvGraphicFramePr>
        <p:xfrm>
          <a:off x="1366069" y="1449808"/>
          <a:ext cx="8968556" cy="3546813"/>
        </p:xfrm>
        <a:graphic>
          <a:graphicData uri="http://schemas.openxmlformats.org/drawingml/2006/table">
            <a:tbl>
              <a:tblPr>
                <a:effectLst>
                  <a:outerShdw blurRad="50800" dist="38100" dir="2700000" algn="tl" rotWithShape="0">
                    <a:prstClr val="black">
                      <a:alpha val="40000"/>
                    </a:prstClr>
                  </a:outerShdw>
                </a:effectLst>
              </a:tblPr>
              <a:tblGrid>
                <a:gridCol w="2024831">
                  <a:extLst>
                    <a:ext uri="{9D8B030D-6E8A-4147-A177-3AD203B41FA5}">
                      <a16:colId xmlns:a16="http://schemas.microsoft.com/office/drawing/2014/main" val="20000"/>
                    </a:ext>
                  </a:extLst>
                </a:gridCol>
                <a:gridCol w="1057275">
                  <a:extLst>
                    <a:ext uri="{9D8B030D-6E8A-4147-A177-3AD203B41FA5}">
                      <a16:colId xmlns:a16="http://schemas.microsoft.com/office/drawing/2014/main" val="20001"/>
                    </a:ext>
                  </a:extLst>
                </a:gridCol>
                <a:gridCol w="695325">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704850">
                  <a:extLst>
                    <a:ext uri="{9D8B030D-6E8A-4147-A177-3AD203B41FA5}">
                      <a16:colId xmlns:a16="http://schemas.microsoft.com/office/drawing/2014/main" val="20004"/>
                    </a:ext>
                  </a:extLst>
                </a:gridCol>
                <a:gridCol w="100965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981075">
                  <a:extLst>
                    <a:ext uri="{9D8B030D-6E8A-4147-A177-3AD203B41FA5}">
                      <a16:colId xmlns:a16="http://schemas.microsoft.com/office/drawing/2014/main" val="20007"/>
                    </a:ext>
                  </a:extLst>
                </a:gridCol>
                <a:gridCol w="742950">
                  <a:extLst>
                    <a:ext uri="{9D8B030D-6E8A-4147-A177-3AD203B41FA5}">
                      <a16:colId xmlns:a16="http://schemas.microsoft.com/office/drawing/2014/main" val="20008"/>
                    </a:ext>
                  </a:extLst>
                </a:gridCol>
              </a:tblGrid>
              <a:tr h="303519">
                <a:tc rowSpan="2">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cap="none" normalizeH="0" baseline="0" dirty="0">
                          <a:ln>
                            <a:noFill/>
                          </a:ln>
                          <a:solidFill>
                            <a:srgbClr val="FFFFFF"/>
                          </a:solidFill>
                          <a:effectLst/>
                          <a:latin typeface="Times New Roman" pitchFamily="18" charset="0"/>
                          <a:cs typeface="Times New Roman" pitchFamily="18" charset="0"/>
                        </a:rPr>
                        <a:t>General Status</a:t>
                      </a:r>
                      <a:endParaRPr kumimoji="0" lang="en-US" sz="12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gridSpan="2">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345 kV</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gridSpan="2">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500 kV</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gridSpan="2">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600 kV</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gridSpan="2">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1,000 kV</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dirty="0"/>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515982">
                <a:tc vMerge="1">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endParaRPr kumimoji="0" lang="en-US" sz="14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 of Projects</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a:ln>
                            <a:noFill/>
                          </a:ln>
                          <a:solidFill>
                            <a:srgbClr val="FFFFFF"/>
                          </a:solidFill>
                          <a:effectLst/>
                          <a:latin typeface="Times New Roman" pitchFamily="18" charset="0"/>
                          <a:ea typeface="+mn-ea"/>
                          <a:cs typeface="Times New Roman" pitchFamily="18" charset="0"/>
                        </a:rPr>
                        <a:t>Mileage</a:t>
                      </a:r>
                      <a:endPar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 of Projects</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Mileage</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 of Projects</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Mileage</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Number of Projects</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200" b="1" i="1" u="none" strike="noStrike" kern="1200" cap="none" normalizeH="0" baseline="0" dirty="0">
                          <a:ln>
                            <a:noFill/>
                          </a:ln>
                          <a:solidFill>
                            <a:srgbClr val="FFFFFF"/>
                          </a:solidFill>
                          <a:effectLst/>
                          <a:latin typeface="Times New Roman" pitchFamily="18" charset="0"/>
                          <a:ea typeface="+mn-ea"/>
                          <a:cs typeface="Times New Roman" pitchFamily="18" charset="0"/>
                        </a:rPr>
                        <a:t>Mileage</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1"/>
                  </a:ext>
                </a:extLst>
              </a:tr>
              <a:tr h="289282">
                <a:tc>
                  <a:txBody>
                    <a:bodyPr/>
                    <a:lstStyle/>
                    <a:p>
                      <a:pPr algn="l" rtl="0" fontAlgn="ctr"/>
                      <a:r>
                        <a:rPr lang="en-US" sz="1200" b="1" i="1" u="none" strike="noStrike" dirty="0">
                          <a:solidFill>
                            <a:srgbClr val="000000"/>
                          </a:solidFill>
                          <a:effectLst/>
                          <a:latin typeface="Times New Roman" panose="02020603050405020304" pitchFamily="18" charset="0"/>
                        </a:rPr>
                        <a:t>Completed</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143.9</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111.1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847.0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2"/>
                  </a:ext>
                </a:extLst>
              </a:tr>
              <a:tr h="290332">
                <a:tc>
                  <a:txBody>
                    <a:bodyPr/>
                    <a:lstStyle/>
                    <a:p>
                      <a:pPr algn="l" rtl="0" fontAlgn="ctr"/>
                      <a:r>
                        <a:rPr lang="en-US" sz="1200" b="1" i="1" u="none" strike="noStrike" dirty="0">
                          <a:solidFill>
                            <a:srgbClr val="000000"/>
                          </a:solidFill>
                          <a:effectLst/>
                          <a:latin typeface="Times New Roman" panose="02020603050405020304" pitchFamily="18" charset="0"/>
                        </a:rPr>
                        <a:t>Construction</a:t>
                      </a:r>
                      <a:r>
                        <a:rPr lang="en-US" sz="1200" b="1" i="1" u="none" strike="noStrike" baseline="0" dirty="0">
                          <a:solidFill>
                            <a:srgbClr val="000000"/>
                          </a:solidFill>
                          <a:effectLst/>
                          <a:latin typeface="Times New Roman" panose="02020603050405020304" pitchFamily="18" charset="0"/>
                        </a:rPr>
                        <a:t> Begun</a:t>
                      </a:r>
                      <a:endParaRPr lang="en-US" sz="1200" b="1" i="1" u="none" strike="noStrike" dirty="0">
                        <a:solidFill>
                          <a:srgbClr val="000000"/>
                        </a:solidFill>
                        <a:effectLst/>
                        <a:latin typeface="Times New Roman" panose="02020603050405020304" pitchFamily="18" charset="0"/>
                      </a:endParaRP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860.0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3"/>
                  </a:ext>
                </a:extLst>
              </a:tr>
              <a:tr h="366026">
                <a:tc>
                  <a:txBody>
                    <a:bodyPr/>
                    <a:lstStyle/>
                    <a:p>
                      <a:pPr algn="l" rtl="0" fontAlgn="ctr"/>
                      <a:r>
                        <a:rPr lang="en-US" sz="1300" b="1" i="0" u="none" strike="noStrike" dirty="0">
                          <a:solidFill>
                            <a:srgbClr val="000000"/>
                          </a:solidFill>
                          <a:effectLst/>
                          <a:latin typeface="Times New Roman" panose="02020603050405020304" pitchFamily="18" charset="0"/>
                        </a:rPr>
                        <a:t>Certain</a:t>
                      </a:r>
                      <a:r>
                        <a:rPr lang="en-US" sz="1300" b="1" i="0" u="none" strike="noStrike" baseline="0" dirty="0">
                          <a:solidFill>
                            <a:srgbClr val="000000"/>
                          </a:solidFill>
                          <a:effectLst/>
                          <a:latin typeface="Times New Roman" panose="02020603050405020304" pitchFamily="18" charset="0"/>
                        </a:rPr>
                        <a:t> SUB </a:t>
                      </a:r>
                      <a:r>
                        <a:rPr lang="en-US" sz="1300" b="1" i="0" u="none" strike="noStrike" dirty="0">
                          <a:solidFill>
                            <a:srgbClr val="000000"/>
                          </a:solidFill>
                          <a:effectLst/>
                          <a:latin typeface="Times New Roman" panose="02020603050405020304" pitchFamily="18" charset="0"/>
                        </a:rPr>
                        <a:t>TOTAL </a:t>
                      </a:r>
                    </a:p>
                  </a:txBody>
                  <a:tcPr marL="257175" marR="9525" marT="9525"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143.9</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971.1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847.0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4"/>
                  </a:ext>
                </a:extLst>
              </a:tr>
              <a:tr h="26016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Advanced Development</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408.0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2,210.0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5"/>
                  </a:ext>
                </a:extLst>
              </a:tr>
              <a:tr h="139371">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Postponed</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6"/>
                  </a:ext>
                </a:extLst>
              </a:tr>
              <a:tr h="139371">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Early</a:t>
                      </a:r>
                      <a:r>
                        <a:rPr lang="en-US" sz="1200" b="1" i="1" u="none" strike="noStrike" baseline="0" dirty="0">
                          <a:solidFill>
                            <a:srgbClr val="5F5F5F"/>
                          </a:solidFill>
                          <a:effectLst/>
                          <a:latin typeface="Times New Roman" panose="02020603050405020304" pitchFamily="18" charset="0"/>
                        </a:rPr>
                        <a:t> Development</a:t>
                      </a:r>
                      <a:endParaRPr lang="en-US" sz="1200" b="1" i="1" u="none" strike="noStrike" dirty="0">
                        <a:solidFill>
                          <a:srgbClr val="5F5F5F"/>
                        </a:solidFill>
                        <a:effectLst/>
                        <a:latin typeface="Times New Roman" panose="02020603050405020304" pitchFamily="18" charset="0"/>
                      </a:endParaRP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98.0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500.0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7"/>
                  </a:ext>
                </a:extLst>
              </a:tr>
              <a:tr h="260159">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5F5F5F"/>
                          </a:solidFill>
                          <a:effectLst/>
                          <a:latin typeface="Times New Roman" panose="02020603050405020304" pitchFamily="18" charset="0"/>
                        </a:rPr>
                        <a:t>Announced</a:t>
                      </a:r>
                    </a:p>
                  </a:txBody>
                  <a:tcPr marL="25717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53.0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8"/>
                  </a:ext>
                </a:extLst>
              </a:tr>
              <a:tr h="411114">
                <a:tc>
                  <a:txBody>
                    <a:bodyPr/>
                    <a:lstStyle/>
                    <a:p>
                      <a:pPr marL="171450" indent="0" algn="l" rtl="0" fontAlgn="ctr"/>
                      <a:r>
                        <a:rPr lang="en-US" sz="1300" b="1" i="0" u="none" strike="noStrike" dirty="0">
                          <a:solidFill>
                            <a:srgbClr val="000000"/>
                          </a:solidFill>
                          <a:effectLst/>
                          <a:latin typeface="Times New Roman" panose="02020603050405020304" pitchFamily="18" charset="0"/>
                        </a:rPr>
                        <a:t>Uncertain</a:t>
                      </a:r>
                      <a:r>
                        <a:rPr lang="en-US" sz="1300" b="1" i="0" u="none" strike="noStrike" baseline="0" dirty="0">
                          <a:solidFill>
                            <a:srgbClr val="000000"/>
                          </a:solidFill>
                          <a:effectLst/>
                          <a:latin typeface="Times New Roman" panose="02020603050405020304" pitchFamily="18" charset="0"/>
                        </a:rPr>
                        <a:t> SUB </a:t>
                      </a:r>
                      <a:r>
                        <a:rPr lang="en-US" sz="1300" b="1" i="0" u="none" strike="noStrike" dirty="0">
                          <a:solidFill>
                            <a:srgbClr val="000000"/>
                          </a:solidFill>
                          <a:effectLst/>
                          <a:latin typeface="Times New Roman" panose="02020603050405020304" pitchFamily="18" charset="0"/>
                        </a:rPr>
                        <a:t>TOTAL </a:t>
                      </a:r>
                    </a:p>
                  </a:txBody>
                  <a:tcPr marL="8572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98.0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461.0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4</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2,710.0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extLst>
                  <a:ext uri="{0D108BD9-81ED-4DB2-BD59-A6C34878D82A}">
                    <a16:rowId xmlns:a16="http://schemas.microsoft.com/office/drawing/2014/main" val="10009"/>
                  </a:ext>
                </a:extLst>
              </a:tr>
              <a:tr h="465429">
                <a:tc>
                  <a:txBody>
                    <a:bodyPr/>
                    <a:lstStyle/>
                    <a:p>
                      <a:pPr algn="l" rtl="0" fontAlgn="ctr"/>
                      <a:r>
                        <a:rPr lang="en-US" sz="1400" b="1" i="0" u="none" strike="noStrike" dirty="0">
                          <a:solidFill>
                            <a:srgbClr val="000000"/>
                          </a:solidFill>
                          <a:effectLst/>
                          <a:latin typeface="Times New Roman" panose="02020603050405020304" pitchFamily="18" charset="0"/>
                        </a:rPr>
                        <a:t>TOTAL</a:t>
                      </a:r>
                    </a:p>
                  </a:txBody>
                  <a:tcPr marL="85725" marR="9525" marT="9525"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dirty="0">
                          <a:solidFill>
                            <a:srgbClr val="000000"/>
                          </a:solidFill>
                          <a:effectLst/>
                          <a:latin typeface="Times New Roman" panose="02020603050405020304" pitchFamily="18" charset="0"/>
                        </a:rPr>
                        <a:t>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dirty="0">
                          <a:solidFill>
                            <a:srgbClr val="000000"/>
                          </a:solidFill>
                          <a:effectLst/>
                          <a:latin typeface="Times New Roman" panose="02020603050405020304" pitchFamily="18" charset="0"/>
                        </a:rPr>
                        <a:t>241.9</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6</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1,432.1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4</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2,710.0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1" i="1" u="none" strike="noStrike" kern="1200" dirty="0">
                          <a:solidFill>
                            <a:srgbClr val="000000"/>
                          </a:solidFill>
                          <a:effectLst/>
                          <a:latin typeface="Times New Roman" panose="02020603050405020304" pitchFamily="18" charset="0"/>
                          <a:ea typeface="+mn-ea"/>
                          <a:cs typeface="+mn-cs"/>
                        </a:rPr>
                        <a:t>847.0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10"/>
                  </a:ext>
                </a:extLst>
              </a:tr>
            </a:tbl>
          </a:graphicData>
        </a:graphic>
      </p:graphicFrame>
      <p:sp>
        <p:nvSpPr>
          <p:cNvPr id="25603" name="Rectangle 256"/>
          <p:cNvSpPr>
            <a:spLocks noGrp="1" noChangeArrowheads="1"/>
          </p:cNvSpPr>
          <p:nvPr>
            <p:ph type="ctrTitle"/>
          </p:nvPr>
        </p:nvSpPr>
        <p:spPr/>
        <p:txBody>
          <a:bodyPr/>
          <a:lstStyle/>
          <a:p>
            <a:r>
              <a:rPr lang="en-US" dirty="0"/>
              <a:t>Current DC Electric Transmission Projects*</a:t>
            </a:r>
            <a:endParaRPr lang="en-US" sz="2200" i="1" dirty="0"/>
          </a:p>
        </p:txBody>
      </p:sp>
      <p:sp>
        <p:nvSpPr>
          <p:cNvPr id="12" name="Text Box 287"/>
          <p:cNvSpPr txBox="1">
            <a:spLocks noChangeArrowheads="1"/>
          </p:cNvSpPr>
          <p:nvPr/>
        </p:nvSpPr>
        <p:spPr bwMode="auto">
          <a:xfrm>
            <a:off x="-3982" y="3295929"/>
            <a:ext cx="1225512" cy="646331"/>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pPr>
            <a:r>
              <a:rPr lang="en-US" b="1" dirty="0">
                <a:solidFill>
                  <a:srgbClr val="5F5F5F"/>
                </a:solidFill>
              </a:rPr>
              <a:t>Uncertain Projects</a:t>
            </a:r>
          </a:p>
        </p:txBody>
      </p:sp>
      <p:sp>
        <p:nvSpPr>
          <p:cNvPr id="13" name="AutoShape 285"/>
          <p:cNvSpPr>
            <a:spLocks/>
          </p:cNvSpPr>
          <p:nvPr/>
        </p:nvSpPr>
        <p:spPr bwMode="auto">
          <a:xfrm>
            <a:off x="1161572" y="3241127"/>
            <a:ext cx="119917" cy="921298"/>
          </a:xfrm>
          <a:prstGeom prst="leftBrace">
            <a:avLst>
              <a:gd name="adj1" fmla="val 116667"/>
              <a:gd name="adj2" fmla="val 50000"/>
            </a:avLst>
          </a:prstGeom>
          <a:noFill/>
          <a:ln w="12700">
            <a:solidFill>
              <a:schemeClr val="tx1"/>
            </a:solidFill>
            <a:round/>
            <a:headEnd/>
            <a:tailEnd/>
          </a:ln>
        </p:spPr>
        <p:txBody>
          <a:bodyPr wrap="none" anchor="ctr"/>
          <a:lstStyle/>
          <a:p>
            <a:pPr algn="ctr" eaLnBrk="0" hangingPunct="0"/>
            <a:endParaRPr lang="en-US"/>
          </a:p>
        </p:txBody>
      </p:sp>
      <p:sp>
        <p:nvSpPr>
          <p:cNvPr id="11" name="TextBox 10"/>
          <p:cNvSpPr txBox="1"/>
          <p:nvPr/>
        </p:nvSpPr>
        <p:spPr>
          <a:xfrm>
            <a:off x="8370156" y="5968566"/>
            <a:ext cx="1827488" cy="276999"/>
          </a:xfrm>
          <a:prstGeom prst="rect">
            <a:avLst/>
          </a:prstGeom>
          <a:noFill/>
        </p:spPr>
        <p:txBody>
          <a:bodyPr wrap="none" rtlCol="0">
            <a:spAutoFit/>
          </a:bodyPr>
          <a:lstStyle/>
          <a:p>
            <a:r>
              <a:rPr lang="en-US" sz="1200" dirty="0"/>
              <a:t>*Bulk Electric System Only</a:t>
            </a:r>
          </a:p>
        </p:txBody>
      </p:sp>
      <p:sp>
        <p:nvSpPr>
          <p:cNvPr id="14" name="TextBox 13"/>
          <p:cNvSpPr txBox="1"/>
          <p:nvPr/>
        </p:nvSpPr>
        <p:spPr>
          <a:xfrm>
            <a:off x="6343650" y="6450838"/>
            <a:ext cx="4365298" cy="246221"/>
          </a:xfrm>
          <a:prstGeom prst="rect">
            <a:avLst/>
          </a:prstGeom>
          <a:noFill/>
        </p:spPr>
        <p:txBody>
          <a:bodyPr wrap="none" rtlCol="0">
            <a:spAutoFit/>
          </a:bodyPr>
          <a:lstStyle/>
          <a:p>
            <a:r>
              <a:rPr lang="en-US" sz="1000" dirty="0"/>
              <a:t>Derived from data found on: SNL Financials and ABB Velocity Suite (12/31/2016)</a:t>
            </a:r>
          </a:p>
        </p:txBody>
      </p:sp>
      <p:sp>
        <p:nvSpPr>
          <p:cNvPr id="15" name="Text Box 286"/>
          <p:cNvSpPr txBox="1">
            <a:spLocks noChangeArrowheads="1"/>
          </p:cNvSpPr>
          <p:nvPr/>
        </p:nvSpPr>
        <p:spPr bwMode="auto">
          <a:xfrm>
            <a:off x="140558" y="2220827"/>
            <a:ext cx="1225511" cy="646331"/>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pPr>
            <a:r>
              <a:rPr lang="en-US" b="1" dirty="0">
                <a:solidFill>
                  <a:srgbClr val="993300"/>
                </a:solidFill>
              </a:rPr>
              <a:t>Certain Projects</a:t>
            </a:r>
          </a:p>
        </p:txBody>
      </p:sp>
      <p:sp>
        <p:nvSpPr>
          <p:cNvPr id="16" name="AutoShape 285"/>
          <p:cNvSpPr>
            <a:spLocks/>
          </p:cNvSpPr>
          <p:nvPr/>
        </p:nvSpPr>
        <p:spPr bwMode="auto">
          <a:xfrm>
            <a:off x="1161572" y="2287635"/>
            <a:ext cx="119918" cy="512716"/>
          </a:xfrm>
          <a:prstGeom prst="leftBrace">
            <a:avLst>
              <a:gd name="adj1" fmla="val 116667"/>
              <a:gd name="adj2" fmla="val 50000"/>
            </a:avLst>
          </a:prstGeom>
          <a:noFill/>
          <a:ln w="12700">
            <a:solidFill>
              <a:schemeClr val="tx1"/>
            </a:solidFill>
            <a:round/>
            <a:headEnd/>
            <a:tailEnd/>
          </a:ln>
        </p:spPr>
        <p:txBody>
          <a:bodyPr wrap="none" anchor="ctr"/>
          <a:lstStyle/>
          <a:p>
            <a:pPr algn="ctr" eaLnBrk="0" hangingPunct="0"/>
            <a:endParaRPr lang="en-US"/>
          </a:p>
        </p:txBody>
      </p:sp>
    </p:spTree>
    <p:extLst>
      <p:ext uri="{BB962C8B-B14F-4D97-AF65-F5344CB8AC3E}">
        <p14:creationId xmlns:p14="http://schemas.microsoft.com/office/powerpoint/2010/main" val="1298898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0628" y="1379061"/>
            <a:ext cx="11580921" cy="4010336"/>
          </a:xfrm>
        </p:spPr>
        <p:txBody>
          <a:bodyPr>
            <a:normAutofit/>
          </a:bodyPr>
          <a:lstStyle/>
          <a:p>
            <a:r>
              <a:rPr lang="en-US" sz="2000" dirty="0">
                <a:solidFill>
                  <a:srgbClr val="FF0000"/>
                </a:solidFill>
              </a:rPr>
              <a:t>Given the expected buildout of new natural gas power generation</a:t>
            </a:r>
            <a:r>
              <a:rPr lang="en-US" sz="2000" dirty="0"/>
              <a:t>, the time required to develop natural gas pipeline infrastructure should also be considered in parallel to capacity and transmission development in estimating when a unit will achieve operation and grid interconnection.</a:t>
            </a:r>
          </a:p>
          <a:p>
            <a:r>
              <a:rPr lang="en-US" sz="2000" dirty="0"/>
              <a:t>Unlike other fuel infrastructures that are demand responsive, the source-to-sink nature of the natural gas system and costs involved in pipeline construction trigger advance utilization planning and contracts prior to development. </a:t>
            </a:r>
          </a:p>
        </p:txBody>
      </p:sp>
      <p:sp>
        <p:nvSpPr>
          <p:cNvPr id="19459" name="Rectangle 2"/>
          <p:cNvSpPr>
            <a:spLocks noGrp="1" noChangeArrowheads="1"/>
          </p:cNvSpPr>
          <p:nvPr>
            <p:ph type="ctrTitle"/>
          </p:nvPr>
        </p:nvSpPr>
        <p:spPr/>
        <p:txBody>
          <a:bodyPr>
            <a:normAutofit fontScale="90000"/>
          </a:bodyPr>
          <a:lstStyle/>
          <a:p>
            <a:pPr eaLnBrk="1" hangingPunct="1"/>
            <a:r>
              <a:rPr lang="en-US" dirty="0"/>
              <a:t>Natural Gas Pipeline Projects</a:t>
            </a:r>
          </a:p>
        </p:txBody>
      </p:sp>
      <p:sp>
        <p:nvSpPr>
          <p:cNvPr id="6" name="Text Placeholder 5"/>
          <p:cNvSpPr>
            <a:spLocks noGrp="1"/>
          </p:cNvSpPr>
          <p:nvPr>
            <p:ph type="subTitle" idx="13"/>
          </p:nvPr>
        </p:nvSpPr>
        <p:spPr/>
        <p:txBody>
          <a:bodyPr/>
          <a:lstStyle/>
          <a:p>
            <a:endParaRPr lang="en-US" dirty="0"/>
          </a:p>
        </p:txBody>
      </p:sp>
      <p:sp>
        <p:nvSpPr>
          <p:cNvPr id="5" name="TextBox 4"/>
          <p:cNvSpPr txBox="1"/>
          <p:nvPr/>
        </p:nvSpPr>
        <p:spPr>
          <a:xfrm>
            <a:off x="3161698" y="4009963"/>
            <a:ext cx="5868604" cy="369332"/>
          </a:xfrm>
          <a:prstGeom prst="rect">
            <a:avLst/>
          </a:prstGeom>
          <a:noFill/>
        </p:spPr>
        <p:txBody>
          <a:bodyPr wrap="square" rtlCol="0">
            <a:spAutoFit/>
          </a:bodyPr>
          <a:lstStyle/>
          <a:p>
            <a:r>
              <a:rPr lang="en-US" b="1" dirty="0">
                <a:solidFill>
                  <a:prstClr val="black"/>
                </a:solidFill>
              </a:rPr>
              <a:t>Typical Transmission Project Timeline for New Transmission</a:t>
            </a:r>
          </a:p>
        </p:txBody>
      </p:sp>
      <p:pic>
        <p:nvPicPr>
          <p:cNvPr id="10" name="Picture 9" descr="E:\150.09\150.09 Technical Directions\140814 - TD 42 - 150.09.07\Issues in Focus 2 -Building Interstate Transmission Natural Gas Pipelines\FERCTimeline 04May15.jpg"/>
          <p:cNvPicPr/>
          <p:nvPr/>
        </p:nvPicPr>
        <p:blipFill>
          <a:blip r:embed="rId3">
            <a:extLst>
              <a:ext uri="{28A0092B-C50C-407E-A947-70E740481C1C}">
                <a14:useLocalDpi xmlns:a14="http://schemas.microsoft.com/office/drawing/2010/main" val="0"/>
              </a:ext>
            </a:extLst>
          </a:blip>
          <a:srcRect/>
          <a:stretch>
            <a:fillRect/>
          </a:stretch>
        </p:blipFill>
        <p:spPr bwMode="auto">
          <a:xfrm>
            <a:off x="2675960" y="3815337"/>
            <a:ext cx="6770252" cy="2423711"/>
          </a:xfrm>
          <a:prstGeom prst="rect">
            <a:avLst/>
          </a:prstGeom>
          <a:noFill/>
          <a:ln>
            <a:noFill/>
          </a:ln>
        </p:spPr>
      </p:pic>
      <p:sp>
        <p:nvSpPr>
          <p:cNvPr id="11" name="TextBox 10"/>
          <p:cNvSpPr txBox="1"/>
          <p:nvPr/>
        </p:nvSpPr>
        <p:spPr>
          <a:xfrm>
            <a:off x="3499144" y="3365482"/>
            <a:ext cx="5123885" cy="369332"/>
          </a:xfrm>
          <a:prstGeom prst="rect">
            <a:avLst/>
          </a:prstGeom>
          <a:noFill/>
        </p:spPr>
        <p:txBody>
          <a:bodyPr wrap="square" rtlCol="0">
            <a:spAutoFit/>
          </a:bodyPr>
          <a:lstStyle/>
          <a:p>
            <a:r>
              <a:rPr lang="en-US" b="1" dirty="0">
                <a:solidFill>
                  <a:prstClr val="black"/>
                </a:solidFill>
              </a:rPr>
              <a:t>Typical Project Timeline for New Interstate Pipeline</a:t>
            </a:r>
          </a:p>
        </p:txBody>
      </p:sp>
      <p:sp>
        <p:nvSpPr>
          <p:cNvPr id="9" name="TextBox 8"/>
          <p:cNvSpPr txBox="1"/>
          <p:nvPr/>
        </p:nvSpPr>
        <p:spPr>
          <a:xfrm>
            <a:off x="3277941" y="6319571"/>
            <a:ext cx="4916731" cy="400110"/>
          </a:xfrm>
          <a:prstGeom prst="rect">
            <a:avLst/>
          </a:prstGeom>
          <a:noFill/>
        </p:spPr>
        <p:txBody>
          <a:bodyPr wrap="none" rtlCol="0">
            <a:spAutoFit/>
          </a:bodyPr>
          <a:lstStyle/>
          <a:p>
            <a:r>
              <a:rPr lang="en-US" sz="1000" dirty="0"/>
              <a:t>Source: FERC timeline:  Traditional vs. Pre-filing. [Online] </a:t>
            </a:r>
            <a:r>
              <a:rPr lang="en-US" sz="1000" dirty="0" err="1"/>
              <a:t>n.d.</a:t>
            </a:r>
            <a:r>
              <a:rPr lang="en-US" sz="1000" dirty="0"/>
              <a:t> [Cited: November 19, 2014].  </a:t>
            </a:r>
          </a:p>
          <a:p>
            <a:r>
              <a:rPr lang="en-US" sz="1000" dirty="0"/>
              <a:t>Adapted from http://www.fs.fed.us/specialuses/documents/im2003-197attach3.pdf.</a:t>
            </a:r>
          </a:p>
        </p:txBody>
      </p:sp>
    </p:spTree>
    <p:extLst>
      <p:ext uri="{BB962C8B-B14F-4D97-AF65-F5344CB8AC3E}">
        <p14:creationId xmlns:p14="http://schemas.microsoft.com/office/powerpoint/2010/main" val="673532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p:cNvGraphicFramePr>
            <a:graphicFrameLocks noGrp="1"/>
          </p:cNvGraphicFramePr>
          <p:nvPr>
            <p:ph idx="1"/>
            <p:extLst>
              <p:ext uri="{D42A27DB-BD31-4B8C-83A1-F6EECF244321}">
                <p14:modId xmlns:p14="http://schemas.microsoft.com/office/powerpoint/2010/main" val="2253532625"/>
              </p:ext>
            </p:extLst>
          </p:nvPr>
        </p:nvGraphicFramePr>
        <p:xfrm>
          <a:off x="269149" y="1387616"/>
          <a:ext cx="11582400" cy="461585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ctrTitle"/>
          </p:nvPr>
        </p:nvSpPr>
        <p:spPr/>
        <p:txBody>
          <a:bodyPr>
            <a:normAutofit/>
          </a:bodyPr>
          <a:lstStyle/>
          <a:p>
            <a:r>
              <a:rPr lang="en-US" sz="2800" dirty="0"/>
              <a:t>Status of Proposed Natural Gas Pipeline Projects</a:t>
            </a:r>
            <a:endParaRPr lang="en-US" sz="2800" i="1" dirty="0"/>
          </a:p>
        </p:txBody>
      </p:sp>
      <p:sp>
        <p:nvSpPr>
          <p:cNvPr id="6" name="TextBox 5"/>
          <p:cNvSpPr txBox="1"/>
          <p:nvPr/>
        </p:nvSpPr>
        <p:spPr>
          <a:xfrm>
            <a:off x="5011011" y="5983111"/>
            <a:ext cx="2100127" cy="276999"/>
          </a:xfrm>
          <a:prstGeom prst="rect">
            <a:avLst/>
          </a:prstGeom>
          <a:noFill/>
        </p:spPr>
        <p:txBody>
          <a:bodyPr wrap="none" rtlCol="0">
            <a:spAutoFit/>
          </a:bodyPr>
          <a:lstStyle/>
          <a:p>
            <a:r>
              <a:rPr lang="en-US" sz="1200" dirty="0"/>
              <a:t>*22,855 miles/76.7 </a:t>
            </a:r>
            <a:r>
              <a:rPr lang="en-US" sz="1200" dirty="0" err="1"/>
              <a:t>Bcf</a:t>
            </a:r>
            <a:r>
              <a:rPr lang="en-US" sz="1200" dirty="0"/>
              <a:t> in total</a:t>
            </a:r>
          </a:p>
        </p:txBody>
      </p:sp>
      <p:sp>
        <p:nvSpPr>
          <p:cNvPr id="7" name="TextBox 6"/>
          <p:cNvSpPr txBox="1"/>
          <p:nvPr/>
        </p:nvSpPr>
        <p:spPr>
          <a:xfrm>
            <a:off x="2559731" y="1675166"/>
            <a:ext cx="2299476" cy="461665"/>
          </a:xfrm>
          <a:prstGeom prst="rect">
            <a:avLst/>
          </a:prstGeom>
          <a:noFill/>
        </p:spPr>
        <p:txBody>
          <a:bodyPr wrap="none" rtlCol="0">
            <a:spAutoFit/>
          </a:bodyPr>
          <a:lstStyle/>
          <a:p>
            <a:r>
              <a:rPr lang="en-US" sz="1200" dirty="0"/>
              <a:t>189 </a:t>
            </a:r>
            <a:r>
              <a:rPr lang="en-US" sz="1200" dirty="0" err="1"/>
              <a:t>MMcf</a:t>
            </a:r>
            <a:r>
              <a:rPr lang="en-US" sz="1200" dirty="0"/>
              <a:t> designated specifically </a:t>
            </a:r>
          </a:p>
          <a:p>
            <a:r>
              <a:rPr lang="en-US" sz="1200" dirty="0"/>
              <a:t>for Power Generation</a:t>
            </a:r>
          </a:p>
        </p:txBody>
      </p:sp>
      <p:cxnSp>
        <p:nvCxnSpPr>
          <p:cNvPr id="9" name="Straight Arrow Connector 8"/>
          <p:cNvCxnSpPr>
            <a:stCxn id="7" idx="2"/>
          </p:cNvCxnSpPr>
          <p:nvPr/>
        </p:nvCxnSpPr>
        <p:spPr>
          <a:xfrm>
            <a:off x="3709469" y="2136831"/>
            <a:ext cx="340017" cy="1352818"/>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343650" y="6450838"/>
            <a:ext cx="4365298" cy="246221"/>
          </a:xfrm>
          <a:prstGeom prst="rect">
            <a:avLst/>
          </a:prstGeom>
          <a:noFill/>
        </p:spPr>
        <p:txBody>
          <a:bodyPr wrap="none" rtlCol="0">
            <a:spAutoFit/>
          </a:bodyPr>
          <a:lstStyle/>
          <a:p>
            <a:r>
              <a:rPr lang="en-US" sz="1000" dirty="0"/>
              <a:t>Derived from data found on: SNL Financials and ABB Velocity Suite (12/31/2016)</a:t>
            </a:r>
          </a:p>
        </p:txBody>
      </p:sp>
      <p:sp>
        <p:nvSpPr>
          <p:cNvPr id="8" name="Subtitle 7"/>
          <p:cNvSpPr>
            <a:spLocks noGrp="1"/>
          </p:cNvSpPr>
          <p:nvPr>
            <p:ph type="subTitle" idx="13"/>
          </p:nvPr>
        </p:nvSpPr>
        <p:spPr/>
        <p:txBody>
          <a:bodyPr/>
          <a:lstStyle/>
          <a:p>
            <a:endParaRPr lang="en-US"/>
          </a:p>
        </p:txBody>
      </p:sp>
    </p:spTree>
    <p:extLst>
      <p:ext uri="{BB962C8B-B14F-4D97-AF65-F5344CB8AC3E}">
        <p14:creationId xmlns:p14="http://schemas.microsoft.com/office/powerpoint/2010/main" val="1230608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86"/>
          <p:cNvSpPr txBox="1">
            <a:spLocks noChangeArrowheads="1"/>
          </p:cNvSpPr>
          <p:nvPr/>
        </p:nvSpPr>
        <p:spPr bwMode="auto">
          <a:xfrm>
            <a:off x="66301" y="2393220"/>
            <a:ext cx="1225511" cy="646331"/>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pPr>
            <a:r>
              <a:rPr lang="en-US" b="1" dirty="0">
                <a:solidFill>
                  <a:srgbClr val="993300"/>
                </a:solidFill>
              </a:rPr>
              <a:t>Certain Projects</a:t>
            </a:r>
          </a:p>
        </p:txBody>
      </p:sp>
      <p:graphicFrame>
        <p:nvGraphicFramePr>
          <p:cNvPr id="152716" name="Group 140"/>
          <p:cNvGraphicFramePr>
            <a:graphicFrameLocks noGrp="1"/>
          </p:cNvGraphicFramePr>
          <p:nvPr>
            <p:extLst>
              <p:ext uri="{D42A27DB-BD31-4B8C-83A1-F6EECF244321}">
                <p14:modId xmlns:p14="http://schemas.microsoft.com/office/powerpoint/2010/main" val="835656804"/>
              </p:ext>
            </p:extLst>
          </p:nvPr>
        </p:nvGraphicFramePr>
        <p:xfrm>
          <a:off x="1422053" y="1440478"/>
          <a:ext cx="10717074" cy="3774731"/>
        </p:xfrm>
        <a:graphic>
          <a:graphicData uri="http://schemas.openxmlformats.org/drawingml/2006/table">
            <a:tbl>
              <a:tblPr>
                <a:effectLst>
                  <a:outerShdw blurRad="50800" dist="38100" dir="2700000" algn="tl" rotWithShape="0">
                    <a:prstClr val="black">
                      <a:alpha val="40000"/>
                    </a:prstClr>
                  </a:outerShdw>
                </a:effectLst>
              </a:tblPr>
              <a:tblGrid>
                <a:gridCol w="2338184">
                  <a:extLst>
                    <a:ext uri="{9D8B030D-6E8A-4147-A177-3AD203B41FA5}">
                      <a16:colId xmlns:a16="http://schemas.microsoft.com/office/drawing/2014/main" val="20000"/>
                    </a:ext>
                  </a:extLst>
                </a:gridCol>
                <a:gridCol w="783188">
                  <a:extLst>
                    <a:ext uri="{9D8B030D-6E8A-4147-A177-3AD203B41FA5}">
                      <a16:colId xmlns:a16="http://schemas.microsoft.com/office/drawing/2014/main" val="20001"/>
                    </a:ext>
                  </a:extLst>
                </a:gridCol>
                <a:gridCol w="1054942">
                  <a:extLst>
                    <a:ext uri="{9D8B030D-6E8A-4147-A177-3AD203B41FA5}">
                      <a16:colId xmlns:a16="http://schemas.microsoft.com/office/drawing/2014/main" val="20002"/>
                    </a:ext>
                  </a:extLst>
                </a:gridCol>
                <a:gridCol w="998376">
                  <a:extLst>
                    <a:ext uri="{9D8B030D-6E8A-4147-A177-3AD203B41FA5}">
                      <a16:colId xmlns:a16="http://schemas.microsoft.com/office/drawing/2014/main" val="20003"/>
                    </a:ext>
                  </a:extLst>
                </a:gridCol>
                <a:gridCol w="877077">
                  <a:extLst>
                    <a:ext uri="{9D8B030D-6E8A-4147-A177-3AD203B41FA5}">
                      <a16:colId xmlns:a16="http://schemas.microsoft.com/office/drawing/2014/main" val="20004"/>
                    </a:ext>
                  </a:extLst>
                </a:gridCol>
                <a:gridCol w="942392">
                  <a:extLst>
                    <a:ext uri="{9D8B030D-6E8A-4147-A177-3AD203B41FA5}">
                      <a16:colId xmlns:a16="http://schemas.microsoft.com/office/drawing/2014/main" val="20005"/>
                    </a:ext>
                  </a:extLst>
                </a:gridCol>
                <a:gridCol w="970384">
                  <a:extLst>
                    <a:ext uri="{9D8B030D-6E8A-4147-A177-3AD203B41FA5}">
                      <a16:colId xmlns:a16="http://schemas.microsoft.com/office/drawing/2014/main" val="20006"/>
                    </a:ext>
                  </a:extLst>
                </a:gridCol>
                <a:gridCol w="905069">
                  <a:extLst>
                    <a:ext uri="{9D8B030D-6E8A-4147-A177-3AD203B41FA5}">
                      <a16:colId xmlns:a16="http://schemas.microsoft.com/office/drawing/2014/main" val="20007"/>
                    </a:ext>
                  </a:extLst>
                </a:gridCol>
                <a:gridCol w="905070">
                  <a:extLst>
                    <a:ext uri="{9D8B030D-6E8A-4147-A177-3AD203B41FA5}">
                      <a16:colId xmlns:a16="http://schemas.microsoft.com/office/drawing/2014/main" val="20008"/>
                    </a:ext>
                  </a:extLst>
                </a:gridCol>
                <a:gridCol w="942392">
                  <a:extLst>
                    <a:ext uri="{9D8B030D-6E8A-4147-A177-3AD203B41FA5}">
                      <a16:colId xmlns:a16="http://schemas.microsoft.com/office/drawing/2014/main" val="20009"/>
                    </a:ext>
                  </a:extLst>
                </a:gridCol>
              </a:tblGrid>
              <a:tr h="303519">
                <a:tc rowSpan="2">
                  <a:txBody>
                    <a:bodyPr/>
                    <a:lstStyle/>
                    <a:p>
                      <a:pPr algn="l" rtl="0" fontAlgn="ctr"/>
                      <a:r>
                        <a:rPr lang="en-US" sz="1200" b="1" i="1" u="none" strike="noStrike" dirty="0">
                          <a:solidFill>
                            <a:srgbClr val="FFFFFF"/>
                          </a:solidFill>
                          <a:effectLst/>
                          <a:latin typeface="Times New Roman" panose="02020603050405020304" pitchFamily="18" charset="0"/>
                        </a:rPr>
                        <a:t>General Status</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gridSpan="3">
                  <a:txBody>
                    <a:bodyPr/>
                    <a:lstStyle/>
                    <a:p>
                      <a:pPr algn="ctr" rtl="0" fontAlgn="ctr"/>
                      <a:r>
                        <a:rPr lang="en-US" sz="1200" b="1" i="1" u="none" strike="noStrike" dirty="0">
                          <a:solidFill>
                            <a:srgbClr val="FFFFFF"/>
                          </a:solidFill>
                          <a:effectLst/>
                          <a:latin typeface="Times New Roman" panose="02020603050405020304" pitchFamily="18" charset="0"/>
                        </a:rPr>
                        <a:t>Compressor Station</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hMerge="1">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gridSpan="3">
                  <a:txBody>
                    <a:bodyPr/>
                    <a:lstStyle/>
                    <a:p>
                      <a:pPr algn="ctr" rtl="0" fontAlgn="ctr"/>
                      <a:r>
                        <a:rPr lang="en-US" sz="1200" b="1" i="1" u="none" strike="noStrike" kern="1200" dirty="0">
                          <a:solidFill>
                            <a:srgbClr val="FFFFFF"/>
                          </a:solidFill>
                          <a:effectLst/>
                          <a:latin typeface="Times New Roman" panose="02020603050405020304" pitchFamily="18" charset="0"/>
                          <a:ea typeface="+mn-ea"/>
                          <a:cs typeface="+mn-cs"/>
                        </a:rPr>
                        <a:t>Expansion/Interconnect</a:t>
                      </a:r>
                    </a:p>
                  </a:txBody>
                  <a:tcPr marL="0" marR="0" marT="0" marB="0" anchor="ctr">
                    <a:lnL w="38100" cap="flat" cmpd="sng" algn="ctr">
                      <a:solidFill>
                        <a:schemeClr val="tx1"/>
                      </a:solidFill>
                      <a:prstDash val="solid"/>
                      <a:round/>
                      <a:headEnd type="none" w="med" len="med"/>
                      <a:tailEnd type="none" w="med" len="med"/>
                    </a:lnL>
                    <a:solidFill>
                      <a:srgbClr val="800000"/>
                    </a:solidFill>
                  </a:tcPr>
                </a:tc>
                <a:tc hMerge="1">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gridSpan="3">
                  <a:txBody>
                    <a:bodyPr/>
                    <a:lstStyle/>
                    <a:p>
                      <a:pPr algn="ctr" rtl="0" fontAlgn="ctr"/>
                      <a:r>
                        <a:rPr lang="en-US" sz="1200" b="1" i="1" u="none" strike="noStrike" dirty="0">
                          <a:solidFill>
                            <a:srgbClr val="FFFFFF"/>
                          </a:solidFill>
                          <a:effectLst/>
                          <a:latin typeface="Times New Roman" panose="02020603050405020304" pitchFamily="18" charset="0"/>
                        </a:rPr>
                        <a:t>Import/Export</a:t>
                      </a:r>
                    </a:p>
                  </a:txBody>
                  <a:tcPr marL="0" marR="0" marT="0" marB="0" anchor="ctr">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extLst>
                  <a:ext uri="{0D108BD9-81ED-4DB2-BD59-A6C34878D82A}">
                    <a16:rowId xmlns:a16="http://schemas.microsoft.com/office/drawing/2014/main" val="10000"/>
                  </a:ext>
                </a:extLst>
              </a:tr>
              <a:tr h="515982">
                <a:tc vMerge="1">
                  <a:txBody>
                    <a:bodyPr/>
                    <a:lstStyle/>
                    <a:p>
                      <a:endParaRPr lang="en-US"/>
                    </a:p>
                  </a:txBody>
                  <a:tcP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rPr>
                        <a:t>Number of Projects</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rPr>
                        <a:t>Mileage</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a:solidFill>
                            <a:srgbClr val="FFFFFF"/>
                          </a:solidFill>
                          <a:effectLst/>
                          <a:latin typeface="Times New Roman" panose="02020603050405020304" pitchFamily="18" charset="0"/>
                        </a:rPr>
                        <a:t>Capacity Added (MMcf)</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rPr>
                        <a:t>Number of Projects</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a:solidFill>
                            <a:srgbClr val="FFFFFF"/>
                          </a:solidFill>
                          <a:effectLst/>
                          <a:latin typeface="Times New Roman" panose="02020603050405020304" pitchFamily="18" charset="0"/>
                        </a:rPr>
                        <a:t>Mileage</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rPr>
                        <a:t>Capacity Added (</a:t>
                      </a:r>
                      <a:r>
                        <a:rPr lang="en-US" sz="1200" b="1" i="1" u="none" strike="noStrike" dirty="0" err="1">
                          <a:solidFill>
                            <a:srgbClr val="FFFFFF"/>
                          </a:solidFill>
                          <a:effectLst/>
                          <a:latin typeface="Times New Roman" panose="02020603050405020304" pitchFamily="18" charset="0"/>
                        </a:rPr>
                        <a:t>MMcf</a:t>
                      </a:r>
                      <a:r>
                        <a:rPr lang="en-US" sz="1200" b="1" i="1" u="none" strike="noStrike" dirty="0">
                          <a:solidFill>
                            <a:srgbClr val="FFFFFF"/>
                          </a:solidFill>
                          <a:effectLst/>
                          <a:latin typeface="Times New Roman" panose="02020603050405020304" pitchFamily="18" charset="0"/>
                        </a:rPr>
                        <a:t>)</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a:solidFill>
                            <a:srgbClr val="FFFFFF"/>
                          </a:solidFill>
                          <a:effectLst/>
                          <a:latin typeface="Times New Roman" panose="02020603050405020304" pitchFamily="18" charset="0"/>
                        </a:rPr>
                        <a:t>Number of Projects</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rPr>
                        <a:t>Mileage</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rPr>
                        <a:t>Capacity Added (</a:t>
                      </a:r>
                      <a:r>
                        <a:rPr lang="en-US" sz="1200" b="1" i="1" u="none" strike="noStrike" dirty="0" err="1">
                          <a:solidFill>
                            <a:srgbClr val="FFFFFF"/>
                          </a:solidFill>
                          <a:effectLst/>
                          <a:latin typeface="Times New Roman" panose="02020603050405020304" pitchFamily="18" charset="0"/>
                        </a:rPr>
                        <a:t>MMcf</a:t>
                      </a:r>
                      <a:r>
                        <a:rPr lang="en-US" sz="1200" b="1" i="1" u="none" strike="noStrike" dirty="0">
                          <a:solidFill>
                            <a:srgbClr val="FFFFFF"/>
                          </a:solidFill>
                          <a:effectLst/>
                          <a:latin typeface="Times New Roman" panose="02020603050405020304" pitchFamily="18" charset="0"/>
                        </a:rPr>
                        <a:t>)</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1"/>
                  </a:ext>
                </a:extLst>
              </a:tr>
              <a:tr h="301973">
                <a:tc>
                  <a:txBody>
                    <a:bodyPr/>
                    <a:lstStyle/>
                    <a:p>
                      <a:pPr algn="l" rtl="0" fontAlgn="ctr"/>
                      <a:r>
                        <a:rPr lang="en-US" sz="1200" b="1" i="1" u="none" strike="noStrike" dirty="0">
                          <a:solidFill>
                            <a:srgbClr val="000000"/>
                          </a:solidFill>
                          <a:effectLst/>
                          <a:latin typeface="Times New Roman" panose="02020603050405020304" pitchFamily="18" charset="0"/>
                        </a:rPr>
                        <a:t>Completed</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0.0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234.7</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1,183.4</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2"/>
                  </a:ext>
                </a:extLst>
              </a:tr>
              <a:tr h="288638">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000000"/>
                          </a:solidFill>
                          <a:effectLst/>
                          <a:latin typeface="Times New Roman" panose="02020603050405020304" pitchFamily="18" charset="0"/>
                        </a:rPr>
                        <a:t>Under Construction</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0.0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789.0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44.4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2,556.2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1.0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1,282.1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3"/>
                  </a:ext>
                </a:extLst>
              </a:tr>
              <a:tr h="290332">
                <a:tc>
                  <a:txBody>
                    <a:bodyPr/>
                    <a:lstStyle/>
                    <a:p>
                      <a:pPr algn="l" rtl="0" fontAlgn="ctr"/>
                      <a:r>
                        <a:rPr lang="en-US" sz="1200" b="1" i="1" u="none" strike="noStrike" dirty="0">
                          <a:solidFill>
                            <a:srgbClr val="000000"/>
                          </a:solidFill>
                          <a:effectLst/>
                          <a:latin typeface="Times New Roman" panose="02020603050405020304" pitchFamily="18" charset="0"/>
                        </a:rPr>
                        <a:t>Approved</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0.0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110.5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130.2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4"/>
                  </a:ext>
                </a:extLst>
              </a:tr>
              <a:tr h="366026">
                <a:tc>
                  <a:txBody>
                    <a:bodyPr/>
                    <a:lstStyle/>
                    <a:p>
                      <a:pPr algn="l" rtl="0" fontAlgn="ctr"/>
                      <a:r>
                        <a:rPr lang="en-US" sz="1300" b="1" i="0" u="none" strike="noStrike" dirty="0">
                          <a:solidFill>
                            <a:srgbClr val="000000"/>
                          </a:solidFill>
                          <a:effectLst/>
                          <a:latin typeface="Times New Roman" panose="02020603050405020304" pitchFamily="18" charset="0"/>
                        </a:rPr>
                        <a:t>Certain SUB TOTAL </a:t>
                      </a:r>
                    </a:p>
                  </a:txBody>
                  <a:tcPr marL="257175"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mn-cs"/>
                        </a:rPr>
                        <a:t>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mn-cs"/>
                        </a:rPr>
                        <a:t>0.0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mn-cs"/>
                        </a:rPr>
                        <a:t>1,134.1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mn-cs"/>
                        </a:rPr>
                        <a:t>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mn-cs"/>
                        </a:rPr>
                        <a:t>44.4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mn-cs"/>
                        </a:rPr>
                        <a:t>3,869.8</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mn-cs"/>
                        </a:rPr>
                        <a:t>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mn-cs"/>
                        </a:rPr>
                        <a:t>1.0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mn-cs"/>
                        </a:rPr>
                        <a:t>1,282.1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5"/>
                  </a:ext>
                </a:extLst>
              </a:tr>
              <a:tr h="260160">
                <a:tc>
                  <a:txBody>
                    <a:bodyPr/>
                    <a:lstStyle/>
                    <a:p>
                      <a:pPr algn="l" rtl="0" fontAlgn="ctr"/>
                      <a:r>
                        <a:rPr lang="en-US" sz="1200" b="1" i="1" u="none" strike="noStrike">
                          <a:solidFill>
                            <a:srgbClr val="5F5F5F"/>
                          </a:solidFill>
                          <a:effectLst/>
                          <a:latin typeface="Times New Roman" panose="02020603050405020304" pitchFamily="18" charset="0"/>
                        </a:rPr>
                        <a:t>Applied</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1.4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1,709.4</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459.5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4,120.3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962.5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13,017.8</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6"/>
                  </a:ext>
                </a:extLst>
              </a:tr>
              <a:tr h="278741">
                <a:tc>
                  <a:txBody>
                    <a:bodyPr/>
                    <a:lstStyle/>
                    <a:p>
                      <a:pPr algn="l" rtl="0" fontAlgn="ctr"/>
                      <a:r>
                        <a:rPr lang="en-US" sz="1200" b="1" i="1" u="none" strike="noStrike">
                          <a:solidFill>
                            <a:srgbClr val="5F5F5F"/>
                          </a:solidFill>
                          <a:effectLst/>
                          <a:latin typeface="Times New Roman" panose="02020603050405020304" pitchFamily="18" charset="0"/>
                        </a:rPr>
                        <a:t>Pre-Filing</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14.0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77.9</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470.0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a:solidFill>
                            <a:srgbClr val="000000"/>
                          </a:solidFill>
                          <a:effectLst/>
                          <a:latin typeface="Times New Roman" panose="02020603050405020304" pitchFamily="18" charset="0"/>
                          <a:ea typeface="+mn-ea"/>
                          <a:cs typeface="+mn-cs"/>
                        </a:rPr>
                        <a:t>2,025.6</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7"/>
                  </a:ext>
                </a:extLst>
              </a:tr>
              <a:tr h="260159">
                <a:tc>
                  <a:txBody>
                    <a:bodyPr/>
                    <a:lstStyle/>
                    <a:p>
                      <a:pPr algn="l" rtl="0" fontAlgn="ctr"/>
                      <a:r>
                        <a:rPr lang="en-US" sz="1200" b="1" i="1" u="none" strike="noStrike">
                          <a:solidFill>
                            <a:srgbClr val="5F5F5F"/>
                          </a:solidFill>
                          <a:effectLst/>
                          <a:latin typeface="Times New Roman" panose="02020603050405020304" pitchFamily="18" charset="0"/>
                        </a:rPr>
                        <a:t>Announced</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22.0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197.2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125.0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179.5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8"/>
                  </a:ext>
                </a:extLst>
              </a:tr>
              <a:tr h="411114">
                <a:tc>
                  <a:txBody>
                    <a:bodyPr/>
                    <a:lstStyle/>
                    <a:p>
                      <a:pPr marL="171450" indent="0" algn="l" rtl="0" fontAlgn="ctr"/>
                      <a:r>
                        <a:rPr lang="en-US" sz="1300" b="1" i="0" u="none" strike="noStrike" dirty="0">
                          <a:solidFill>
                            <a:srgbClr val="000000"/>
                          </a:solidFill>
                          <a:effectLst/>
                          <a:latin typeface="Times New Roman" panose="02020603050405020304" pitchFamily="18" charset="0"/>
                        </a:rPr>
                        <a:t>Uncertain SUB TOTAL </a:t>
                      </a:r>
                    </a:p>
                  </a:txBody>
                  <a:tcPr marL="8572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algn="ctr" rtl="0" fontAlgn="ctr"/>
                      <a:r>
                        <a:rPr lang="en-US" sz="1300" b="1" i="1" u="none" strike="noStrike" dirty="0">
                          <a:solidFill>
                            <a:srgbClr val="000000"/>
                          </a:solidFill>
                          <a:effectLst/>
                          <a:latin typeface="Times New Roman" panose="02020603050405020304" pitchFamily="18" charset="0"/>
                        </a:rPr>
                        <a:t>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algn="ctr" rtl="0" fontAlgn="ctr"/>
                      <a:r>
                        <a:rPr lang="en-US" sz="1300" b="1" i="1" u="none" strike="noStrike" dirty="0">
                          <a:solidFill>
                            <a:srgbClr val="000000"/>
                          </a:solidFill>
                          <a:effectLst/>
                          <a:latin typeface="Times New Roman" panose="02020603050405020304" pitchFamily="18" charset="0"/>
                        </a:rPr>
                        <a:t>1.4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algn="ctr" rtl="0" fontAlgn="ctr"/>
                      <a:r>
                        <a:rPr lang="en-US" sz="1300" b="1" i="1" u="none" strike="noStrike" dirty="0">
                          <a:solidFill>
                            <a:srgbClr val="000000"/>
                          </a:solidFill>
                          <a:effectLst/>
                          <a:latin typeface="Times New Roman" panose="02020603050405020304" pitchFamily="18" charset="0"/>
                        </a:rPr>
                        <a:t>1,709.4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algn="ctr" rtl="0" fontAlgn="ctr"/>
                      <a:r>
                        <a:rPr lang="en-US" sz="1300" b="1" i="1" u="none" strike="noStrike" dirty="0">
                          <a:solidFill>
                            <a:srgbClr val="000000"/>
                          </a:solidFill>
                          <a:effectLst/>
                          <a:latin typeface="Times New Roman" panose="02020603050405020304" pitchFamily="18" charset="0"/>
                        </a:rPr>
                        <a:t>10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algn="ctr" rtl="0" fontAlgn="ctr"/>
                      <a:r>
                        <a:rPr lang="en-US" sz="1300" b="1" i="1" u="none" strike="noStrike" dirty="0">
                          <a:solidFill>
                            <a:srgbClr val="000000"/>
                          </a:solidFill>
                          <a:effectLst/>
                          <a:latin typeface="Times New Roman" panose="02020603050405020304" pitchFamily="18" charset="0"/>
                        </a:rPr>
                        <a:t>495.5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algn="ctr" rtl="0" fontAlgn="ctr"/>
                      <a:r>
                        <a:rPr lang="en-US" sz="1300" b="1" i="1" u="none" strike="noStrike" dirty="0">
                          <a:solidFill>
                            <a:srgbClr val="000000"/>
                          </a:solidFill>
                          <a:effectLst/>
                          <a:latin typeface="Times New Roman" panose="02020603050405020304" pitchFamily="18" charset="0"/>
                        </a:rPr>
                        <a:t>4,395.5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algn="ctr" rtl="0" fontAlgn="ctr"/>
                      <a:r>
                        <a:rPr lang="en-US" sz="1300" b="1" i="1" u="none" strike="noStrike" dirty="0">
                          <a:solidFill>
                            <a:srgbClr val="000000"/>
                          </a:solidFill>
                          <a:effectLst/>
                          <a:latin typeface="Times New Roman" panose="02020603050405020304" pitchFamily="18" charset="0"/>
                        </a:rPr>
                        <a:t>8</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algn="ctr" rtl="0" fontAlgn="ctr"/>
                      <a:r>
                        <a:rPr lang="en-US" sz="1300" b="1" i="1" u="none" strike="noStrike" dirty="0">
                          <a:solidFill>
                            <a:srgbClr val="000000"/>
                          </a:solidFill>
                          <a:effectLst/>
                          <a:latin typeface="Times New Roman" panose="02020603050405020304" pitchFamily="18" charset="0"/>
                        </a:rPr>
                        <a:t>1,557.5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algn="ctr" rtl="0" fontAlgn="ctr"/>
                      <a:r>
                        <a:rPr lang="en-US" sz="1300" b="1" i="1" u="none" strike="noStrike" dirty="0">
                          <a:solidFill>
                            <a:srgbClr val="000000"/>
                          </a:solidFill>
                          <a:effectLst/>
                          <a:latin typeface="Times New Roman" panose="02020603050405020304" pitchFamily="18" charset="0"/>
                        </a:rPr>
                        <a:t>15,222.9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extLst>
                  <a:ext uri="{0D108BD9-81ED-4DB2-BD59-A6C34878D82A}">
                    <a16:rowId xmlns:a16="http://schemas.microsoft.com/office/drawing/2014/main" val="10009"/>
                  </a:ext>
                </a:extLst>
              </a:tr>
              <a:tr h="465429">
                <a:tc>
                  <a:txBody>
                    <a:bodyPr/>
                    <a:lstStyle/>
                    <a:p>
                      <a:pPr algn="l" rtl="0" fontAlgn="ctr"/>
                      <a:r>
                        <a:rPr lang="en-US" sz="1400" b="1" i="0" u="none" strike="noStrike" dirty="0">
                          <a:solidFill>
                            <a:srgbClr val="000000"/>
                          </a:solidFill>
                          <a:effectLst/>
                          <a:latin typeface="Times New Roman" panose="02020603050405020304" pitchFamily="18" charset="0"/>
                        </a:rPr>
                        <a:t>TOTAL</a:t>
                      </a:r>
                    </a:p>
                  </a:txBody>
                  <a:tcPr marL="8572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dirty="0">
                          <a:solidFill>
                            <a:srgbClr val="000000"/>
                          </a:solidFill>
                          <a:effectLst/>
                          <a:latin typeface="Times New Roman" panose="02020603050405020304" pitchFamily="18" charset="0"/>
                        </a:rPr>
                        <a:t>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dirty="0">
                          <a:solidFill>
                            <a:srgbClr val="000000"/>
                          </a:solidFill>
                          <a:effectLst/>
                          <a:latin typeface="Times New Roman" panose="02020603050405020304" pitchFamily="18" charset="0"/>
                        </a:rPr>
                        <a:t>1.4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dirty="0">
                          <a:solidFill>
                            <a:srgbClr val="000000"/>
                          </a:solidFill>
                          <a:effectLst/>
                          <a:latin typeface="Times New Roman" panose="02020603050405020304" pitchFamily="18" charset="0"/>
                        </a:rPr>
                        <a:t>2,843.5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dirty="0">
                          <a:solidFill>
                            <a:srgbClr val="000000"/>
                          </a:solidFill>
                          <a:effectLst/>
                          <a:latin typeface="Times New Roman" panose="02020603050405020304" pitchFamily="18" charset="0"/>
                        </a:rPr>
                        <a:t>14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dirty="0">
                          <a:solidFill>
                            <a:srgbClr val="000000"/>
                          </a:solidFill>
                          <a:effectLst/>
                          <a:latin typeface="Times New Roman" panose="02020603050405020304" pitchFamily="18" charset="0"/>
                        </a:rPr>
                        <a:t>539.9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dirty="0">
                          <a:solidFill>
                            <a:srgbClr val="000000"/>
                          </a:solidFill>
                          <a:effectLst/>
                          <a:latin typeface="Times New Roman" panose="02020603050405020304" pitchFamily="18" charset="0"/>
                        </a:rPr>
                        <a:t>8,265.3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dirty="0">
                          <a:solidFill>
                            <a:srgbClr val="000000"/>
                          </a:solidFill>
                          <a:effectLst/>
                          <a:latin typeface="Times New Roman" panose="02020603050405020304" pitchFamily="18" charset="0"/>
                        </a:rPr>
                        <a:t>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dirty="0">
                          <a:solidFill>
                            <a:srgbClr val="000000"/>
                          </a:solidFill>
                          <a:effectLst/>
                          <a:latin typeface="Times New Roman" panose="02020603050405020304" pitchFamily="18" charset="0"/>
                        </a:rPr>
                        <a:t>1,558.5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dirty="0">
                          <a:solidFill>
                            <a:srgbClr val="000000"/>
                          </a:solidFill>
                          <a:effectLst/>
                          <a:latin typeface="Times New Roman" panose="02020603050405020304" pitchFamily="18" charset="0"/>
                        </a:rPr>
                        <a:t>16,504.9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10"/>
                  </a:ext>
                </a:extLst>
              </a:tr>
            </a:tbl>
          </a:graphicData>
        </a:graphic>
      </p:graphicFrame>
      <p:sp>
        <p:nvSpPr>
          <p:cNvPr id="25603" name="Rectangle 256"/>
          <p:cNvSpPr>
            <a:spLocks noGrp="1" noChangeArrowheads="1"/>
          </p:cNvSpPr>
          <p:nvPr>
            <p:ph type="ctrTitle"/>
          </p:nvPr>
        </p:nvSpPr>
        <p:spPr/>
        <p:txBody>
          <a:bodyPr/>
          <a:lstStyle/>
          <a:p>
            <a:r>
              <a:rPr lang="en-US" dirty="0"/>
              <a:t>Current Natural Gas Pipeline Projects</a:t>
            </a:r>
            <a:endParaRPr lang="en-US" sz="2200" i="1" dirty="0"/>
          </a:p>
        </p:txBody>
      </p:sp>
      <p:sp>
        <p:nvSpPr>
          <p:cNvPr id="9" name="AutoShape 285"/>
          <p:cNvSpPr>
            <a:spLocks/>
          </p:cNvSpPr>
          <p:nvPr/>
        </p:nvSpPr>
        <p:spPr bwMode="auto">
          <a:xfrm>
            <a:off x="1161572" y="2296015"/>
            <a:ext cx="130241" cy="843159"/>
          </a:xfrm>
          <a:prstGeom prst="leftBrace">
            <a:avLst>
              <a:gd name="adj1" fmla="val 116667"/>
              <a:gd name="adj2" fmla="val 50000"/>
            </a:avLst>
          </a:prstGeom>
          <a:noFill/>
          <a:ln w="12700">
            <a:solidFill>
              <a:schemeClr val="tx1"/>
            </a:solidFill>
            <a:round/>
            <a:headEnd/>
            <a:tailEnd/>
          </a:ln>
        </p:spPr>
        <p:txBody>
          <a:bodyPr wrap="none" anchor="ctr"/>
          <a:lstStyle/>
          <a:p>
            <a:pPr algn="ctr" eaLnBrk="0" hangingPunct="0"/>
            <a:endParaRPr lang="en-US"/>
          </a:p>
        </p:txBody>
      </p:sp>
      <p:sp>
        <p:nvSpPr>
          <p:cNvPr id="12" name="Text Box 287"/>
          <p:cNvSpPr txBox="1">
            <a:spLocks noChangeArrowheads="1"/>
          </p:cNvSpPr>
          <p:nvPr/>
        </p:nvSpPr>
        <p:spPr bwMode="auto">
          <a:xfrm>
            <a:off x="66301" y="3588155"/>
            <a:ext cx="1225512" cy="646331"/>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pPr>
            <a:r>
              <a:rPr lang="en-US" b="1" dirty="0">
                <a:solidFill>
                  <a:srgbClr val="5F5F5F"/>
                </a:solidFill>
              </a:rPr>
              <a:t>Uncertain Projects</a:t>
            </a:r>
          </a:p>
        </p:txBody>
      </p:sp>
      <p:sp>
        <p:nvSpPr>
          <p:cNvPr id="13" name="AutoShape 285"/>
          <p:cNvSpPr>
            <a:spLocks/>
          </p:cNvSpPr>
          <p:nvPr/>
        </p:nvSpPr>
        <p:spPr bwMode="auto">
          <a:xfrm>
            <a:off x="1171895" y="3533352"/>
            <a:ext cx="119917" cy="755936"/>
          </a:xfrm>
          <a:prstGeom prst="leftBrace">
            <a:avLst>
              <a:gd name="adj1" fmla="val 116667"/>
              <a:gd name="adj2" fmla="val 50000"/>
            </a:avLst>
          </a:prstGeom>
          <a:noFill/>
          <a:ln w="12700">
            <a:solidFill>
              <a:schemeClr val="tx1"/>
            </a:solidFill>
            <a:round/>
            <a:headEnd/>
            <a:tailEnd/>
          </a:ln>
        </p:spPr>
        <p:txBody>
          <a:bodyPr wrap="none" anchor="ctr"/>
          <a:lstStyle/>
          <a:p>
            <a:pPr algn="ctr" eaLnBrk="0" hangingPunct="0"/>
            <a:endParaRPr lang="en-US"/>
          </a:p>
        </p:txBody>
      </p:sp>
      <p:sp>
        <p:nvSpPr>
          <p:cNvPr id="11" name="TextBox 10"/>
          <p:cNvSpPr txBox="1"/>
          <p:nvPr/>
        </p:nvSpPr>
        <p:spPr>
          <a:xfrm>
            <a:off x="6343650" y="6450838"/>
            <a:ext cx="4365298" cy="246221"/>
          </a:xfrm>
          <a:prstGeom prst="rect">
            <a:avLst/>
          </a:prstGeom>
          <a:noFill/>
        </p:spPr>
        <p:txBody>
          <a:bodyPr wrap="none" rtlCol="0">
            <a:spAutoFit/>
          </a:bodyPr>
          <a:lstStyle/>
          <a:p>
            <a:r>
              <a:rPr lang="en-US" sz="1000" dirty="0"/>
              <a:t>Derived from data found on: SNL Financials and ABB Velocity Suite (12/31/2016)</a:t>
            </a:r>
          </a:p>
        </p:txBody>
      </p:sp>
    </p:spTree>
    <p:extLst>
      <p:ext uri="{BB962C8B-B14F-4D97-AF65-F5344CB8AC3E}">
        <p14:creationId xmlns:p14="http://schemas.microsoft.com/office/powerpoint/2010/main" val="5452011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86"/>
          <p:cNvSpPr txBox="1">
            <a:spLocks noChangeArrowheads="1"/>
          </p:cNvSpPr>
          <p:nvPr/>
        </p:nvSpPr>
        <p:spPr bwMode="auto">
          <a:xfrm>
            <a:off x="66300" y="2438473"/>
            <a:ext cx="1225511" cy="646331"/>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pPr>
            <a:r>
              <a:rPr lang="en-US" b="1" dirty="0">
                <a:solidFill>
                  <a:srgbClr val="993300"/>
                </a:solidFill>
              </a:rPr>
              <a:t>Certain Projects</a:t>
            </a:r>
          </a:p>
        </p:txBody>
      </p:sp>
      <p:graphicFrame>
        <p:nvGraphicFramePr>
          <p:cNvPr id="152716" name="Group 140"/>
          <p:cNvGraphicFramePr>
            <a:graphicFrameLocks noGrp="1"/>
          </p:cNvGraphicFramePr>
          <p:nvPr>
            <p:extLst>
              <p:ext uri="{D42A27DB-BD31-4B8C-83A1-F6EECF244321}">
                <p14:modId xmlns:p14="http://schemas.microsoft.com/office/powerpoint/2010/main" val="3483766661"/>
              </p:ext>
            </p:extLst>
          </p:nvPr>
        </p:nvGraphicFramePr>
        <p:xfrm>
          <a:off x="1422053" y="1440478"/>
          <a:ext cx="10717074" cy="3774731"/>
        </p:xfrm>
        <a:graphic>
          <a:graphicData uri="http://schemas.openxmlformats.org/drawingml/2006/table">
            <a:tbl>
              <a:tblPr>
                <a:effectLst>
                  <a:outerShdw blurRad="50800" dist="38100" dir="2700000" algn="tl" rotWithShape="0">
                    <a:prstClr val="black">
                      <a:alpha val="40000"/>
                    </a:prstClr>
                  </a:outerShdw>
                </a:effectLst>
              </a:tblPr>
              <a:tblGrid>
                <a:gridCol w="2338184">
                  <a:extLst>
                    <a:ext uri="{9D8B030D-6E8A-4147-A177-3AD203B41FA5}">
                      <a16:colId xmlns:a16="http://schemas.microsoft.com/office/drawing/2014/main" val="20000"/>
                    </a:ext>
                  </a:extLst>
                </a:gridCol>
                <a:gridCol w="821288">
                  <a:extLst>
                    <a:ext uri="{9D8B030D-6E8A-4147-A177-3AD203B41FA5}">
                      <a16:colId xmlns:a16="http://schemas.microsoft.com/office/drawing/2014/main" val="20001"/>
                    </a:ext>
                  </a:extLst>
                </a:gridCol>
                <a:gridCol w="1016842">
                  <a:extLst>
                    <a:ext uri="{9D8B030D-6E8A-4147-A177-3AD203B41FA5}">
                      <a16:colId xmlns:a16="http://schemas.microsoft.com/office/drawing/2014/main" val="20002"/>
                    </a:ext>
                  </a:extLst>
                </a:gridCol>
                <a:gridCol w="998376">
                  <a:extLst>
                    <a:ext uri="{9D8B030D-6E8A-4147-A177-3AD203B41FA5}">
                      <a16:colId xmlns:a16="http://schemas.microsoft.com/office/drawing/2014/main" val="20003"/>
                    </a:ext>
                  </a:extLst>
                </a:gridCol>
                <a:gridCol w="877077">
                  <a:extLst>
                    <a:ext uri="{9D8B030D-6E8A-4147-A177-3AD203B41FA5}">
                      <a16:colId xmlns:a16="http://schemas.microsoft.com/office/drawing/2014/main" val="20004"/>
                    </a:ext>
                  </a:extLst>
                </a:gridCol>
                <a:gridCol w="942392">
                  <a:extLst>
                    <a:ext uri="{9D8B030D-6E8A-4147-A177-3AD203B41FA5}">
                      <a16:colId xmlns:a16="http://schemas.microsoft.com/office/drawing/2014/main" val="20005"/>
                    </a:ext>
                  </a:extLst>
                </a:gridCol>
                <a:gridCol w="970384">
                  <a:extLst>
                    <a:ext uri="{9D8B030D-6E8A-4147-A177-3AD203B41FA5}">
                      <a16:colId xmlns:a16="http://schemas.microsoft.com/office/drawing/2014/main" val="20006"/>
                    </a:ext>
                  </a:extLst>
                </a:gridCol>
                <a:gridCol w="905069">
                  <a:extLst>
                    <a:ext uri="{9D8B030D-6E8A-4147-A177-3AD203B41FA5}">
                      <a16:colId xmlns:a16="http://schemas.microsoft.com/office/drawing/2014/main" val="20007"/>
                    </a:ext>
                  </a:extLst>
                </a:gridCol>
                <a:gridCol w="905070">
                  <a:extLst>
                    <a:ext uri="{9D8B030D-6E8A-4147-A177-3AD203B41FA5}">
                      <a16:colId xmlns:a16="http://schemas.microsoft.com/office/drawing/2014/main" val="20008"/>
                    </a:ext>
                  </a:extLst>
                </a:gridCol>
                <a:gridCol w="942392">
                  <a:extLst>
                    <a:ext uri="{9D8B030D-6E8A-4147-A177-3AD203B41FA5}">
                      <a16:colId xmlns:a16="http://schemas.microsoft.com/office/drawing/2014/main" val="20009"/>
                    </a:ext>
                  </a:extLst>
                </a:gridCol>
              </a:tblGrid>
              <a:tr h="303519">
                <a:tc rowSpan="2">
                  <a:txBody>
                    <a:bodyPr/>
                    <a:lstStyle/>
                    <a:p>
                      <a:pPr algn="l" rtl="0" fontAlgn="ctr"/>
                      <a:r>
                        <a:rPr lang="en-US" sz="1200" b="1" i="1" u="none" strike="noStrike" dirty="0">
                          <a:solidFill>
                            <a:srgbClr val="FFFFFF"/>
                          </a:solidFill>
                          <a:effectLst/>
                          <a:latin typeface="Times New Roman" panose="02020603050405020304" pitchFamily="18" charset="0"/>
                        </a:rPr>
                        <a:t>General Status</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gridSpan="3">
                  <a:txBody>
                    <a:bodyPr/>
                    <a:lstStyle/>
                    <a:p>
                      <a:pPr algn="ctr" rtl="0" fontAlgn="ctr"/>
                      <a:r>
                        <a:rPr lang="en-US" sz="1200" b="1" i="1" u="none" strike="noStrike" dirty="0">
                          <a:solidFill>
                            <a:srgbClr val="FFFFFF"/>
                          </a:solidFill>
                          <a:effectLst/>
                          <a:latin typeface="Times New Roman" panose="02020603050405020304" pitchFamily="18" charset="0"/>
                        </a:rPr>
                        <a:t>Extension of System</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hMerge="1">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gridSpan="3">
                  <a:txBody>
                    <a:bodyPr/>
                    <a:lstStyle/>
                    <a:p>
                      <a:pPr algn="ctr" rtl="0" fontAlgn="ctr"/>
                      <a:r>
                        <a:rPr lang="en-US" sz="1200" b="1" i="1" u="none" strike="noStrike" kern="1200" dirty="0">
                          <a:solidFill>
                            <a:srgbClr val="FFFFFF"/>
                          </a:solidFill>
                          <a:effectLst/>
                          <a:latin typeface="Times New Roman" panose="02020603050405020304" pitchFamily="18" charset="0"/>
                          <a:ea typeface="+mn-ea"/>
                          <a:cs typeface="+mn-cs"/>
                        </a:rPr>
                        <a:t>Power</a:t>
                      </a:r>
                      <a:r>
                        <a:rPr lang="en-US" sz="1200" b="1" i="1" u="none" strike="noStrike" kern="1200" baseline="0" dirty="0">
                          <a:solidFill>
                            <a:srgbClr val="FFFFFF"/>
                          </a:solidFill>
                          <a:effectLst/>
                          <a:latin typeface="Times New Roman" panose="02020603050405020304" pitchFamily="18" charset="0"/>
                          <a:ea typeface="+mn-ea"/>
                          <a:cs typeface="+mn-cs"/>
                        </a:rPr>
                        <a:t> Generation</a:t>
                      </a:r>
                      <a:endParaRPr lang="en-US" sz="1200" b="1" i="1" u="none" strike="noStrike" kern="1200" dirty="0">
                        <a:solidFill>
                          <a:srgbClr val="FFFFFF"/>
                        </a:solidFill>
                        <a:effectLst/>
                        <a:latin typeface="Times New Roman" panose="02020603050405020304" pitchFamily="18" charset="0"/>
                        <a:ea typeface="+mn-ea"/>
                        <a:cs typeface="+mn-cs"/>
                      </a:endParaRPr>
                    </a:p>
                  </a:txBody>
                  <a:tcPr marL="0" marR="0" marT="0" marB="0" anchor="ctr">
                    <a:lnL w="38100" cap="flat" cmpd="sng" algn="ctr">
                      <a:solidFill>
                        <a:schemeClr val="tx1"/>
                      </a:solidFill>
                      <a:prstDash val="solid"/>
                      <a:round/>
                      <a:headEnd type="none" w="med" len="med"/>
                      <a:tailEnd type="none" w="med" len="med"/>
                    </a:lnL>
                    <a:solidFill>
                      <a:srgbClr val="800000"/>
                    </a:solidFill>
                  </a:tcPr>
                </a:tc>
                <a:tc hMerge="1">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gridSpan="3">
                  <a:txBody>
                    <a:bodyPr/>
                    <a:lstStyle/>
                    <a:p>
                      <a:pPr algn="ctr" rtl="0" fontAlgn="ctr"/>
                      <a:r>
                        <a:rPr lang="en-US" sz="1200" b="1" i="1" u="none" strike="noStrike" dirty="0">
                          <a:solidFill>
                            <a:srgbClr val="FFFFFF"/>
                          </a:solidFill>
                          <a:effectLst/>
                          <a:latin typeface="Times New Roman" panose="02020603050405020304" pitchFamily="18" charset="0"/>
                        </a:rPr>
                        <a:t>Replacement/Upgrades</a:t>
                      </a:r>
                    </a:p>
                  </a:txBody>
                  <a:tcPr marL="0" marR="0" marT="0" marB="0" anchor="ctr">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extLst>
                  <a:ext uri="{0D108BD9-81ED-4DB2-BD59-A6C34878D82A}">
                    <a16:rowId xmlns:a16="http://schemas.microsoft.com/office/drawing/2014/main" val="10000"/>
                  </a:ext>
                </a:extLst>
              </a:tr>
              <a:tr h="515982">
                <a:tc vMerge="1">
                  <a:txBody>
                    <a:bodyPr/>
                    <a:lstStyle/>
                    <a:p>
                      <a:endParaRPr lang="en-US"/>
                    </a:p>
                  </a:txBody>
                  <a:tcP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a:solidFill>
                            <a:srgbClr val="FFFFFF"/>
                          </a:solidFill>
                          <a:effectLst/>
                          <a:latin typeface="Times New Roman" panose="02020603050405020304" pitchFamily="18" charset="0"/>
                        </a:rPr>
                        <a:t>Number of Projects</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a:solidFill>
                            <a:srgbClr val="FFFFFF"/>
                          </a:solidFill>
                          <a:effectLst/>
                          <a:latin typeface="Times New Roman" panose="02020603050405020304" pitchFamily="18" charset="0"/>
                        </a:rPr>
                        <a:t>Mileage</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a:solidFill>
                            <a:srgbClr val="FFFFFF"/>
                          </a:solidFill>
                          <a:effectLst/>
                          <a:latin typeface="Times New Roman" panose="02020603050405020304" pitchFamily="18" charset="0"/>
                        </a:rPr>
                        <a:t>Capacity Added (MMcf)</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rPr>
                        <a:t>Number of Projects</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a:solidFill>
                            <a:srgbClr val="FFFFFF"/>
                          </a:solidFill>
                          <a:effectLst/>
                          <a:latin typeface="Times New Roman" panose="02020603050405020304" pitchFamily="18" charset="0"/>
                        </a:rPr>
                        <a:t>Mileage</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rPr>
                        <a:t>Capacity Added (</a:t>
                      </a:r>
                      <a:r>
                        <a:rPr lang="en-US" sz="1200" b="1" i="1" u="none" strike="noStrike" dirty="0" err="1">
                          <a:solidFill>
                            <a:srgbClr val="FFFFFF"/>
                          </a:solidFill>
                          <a:effectLst/>
                          <a:latin typeface="Times New Roman" panose="02020603050405020304" pitchFamily="18" charset="0"/>
                        </a:rPr>
                        <a:t>MMcf</a:t>
                      </a:r>
                      <a:r>
                        <a:rPr lang="en-US" sz="1200" b="1" i="1" u="none" strike="noStrike" dirty="0">
                          <a:solidFill>
                            <a:srgbClr val="FFFFFF"/>
                          </a:solidFill>
                          <a:effectLst/>
                          <a:latin typeface="Times New Roman" panose="02020603050405020304" pitchFamily="18" charset="0"/>
                        </a:rPr>
                        <a:t>)</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rPr>
                        <a:t>Number of Projects</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rPr>
                        <a:t>Mileage</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rPr>
                        <a:t>Capacity Added (</a:t>
                      </a:r>
                      <a:r>
                        <a:rPr lang="en-US" sz="1200" b="1" i="1" u="none" strike="noStrike" dirty="0" err="1">
                          <a:solidFill>
                            <a:srgbClr val="FFFFFF"/>
                          </a:solidFill>
                          <a:effectLst/>
                          <a:latin typeface="Times New Roman" panose="02020603050405020304" pitchFamily="18" charset="0"/>
                        </a:rPr>
                        <a:t>MMcf</a:t>
                      </a:r>
                      <a:r>
                        <a:rPr lang="en-US" sz="1200" b="1" i="1" u="none" strike="noStrike" dirty="0">
                          <a:solidFill>
                            <a:srgbClr val="FFFFFF"/>
                          </a:solidFill>
                          <a:effectLst/>
                          <a:latin typeface="Times New Roman" panose="02020603050405020304" pitchFamily="18" charset="0"/>
                        </a:rPr>
                        <a:t>)</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1"/>
                  </a:ext>
                </a:extLst>
              </a:tr>
              <a:tr h="301973">
                <a:tc>
                  <a:txBody>
                    <a:bodyPr/>
                    <a:lstStyle/>
                    <a:p>
                      <a:pPr algn="l" rtl="0" fontAlgn="ctr"/>
                      <a:r>
                        <a:rPr lang="en-US" sz="1200" b="1" i="1" u="none" strike="noStrike" dirty="0">
                          <a:solidFill>
                            <a:srgbClr val="000000"/>
                          </a:solidFill>
                          <a:effectLst/>
                          <a:latin typeface="Times New Roman" panose="02020603050405020304" pitchFamily="18" charset="0"/>
                        </a:rPr>
                        <a:t>Completed</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rtl="0" fontAlgn="ctr"/>
                      <a:r>
                        <a:rPr lang="en-US" sz="1200" b="1" i="1" u="none" strike="noStrike" dirty="0">
                          <a:solidFill>
                            <a:srgbClr val="000000"/>
                          </a:solidFill>
                          <a:effectLst/>
                          <a:latin typeface="Times New Roman" panose="02020603050405020304" pitchFamily="18" charset="0"/>
                        </a:rPr>
                        <a:t>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rtl="0" fontAlgn="ctr"/>
                      <a:r>
                        <a:rPr lang="en-US" sz="1200" b="1" i="1" u="none" strike="noStrike" dirty="0">
                          <a:solidFill>
                            <a:srgbClr val="000000"/>
                          </a:solidFill>
                          <a:effectLst/>
                          <a:latin typeface="Times New Roman" panose="02020603050405020304" pitchFamily="18" charset="0"/>
                        </a:rPr>
                        <a:t>50.0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887.6</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2"/>
                  </a:ext>
                </a:extLst>
              </a:tr>
              <a:tr h="288638">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000000"/>
                          </a:solidFill>
                          <a:effectLst/>
                          <a:latin typeface="Times New Roman" panose="02020603050405020304" pitchFamily="18" charset="0"/>
                        </a:rPr>
                        <a:t>Under Construction</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rtl="0" fontAlgn="ctr"/>
                      <a:r>
                        <a:rPr lang="en-US" sz="1200" b="1" i="1" u="none" strike="noStrike" dirty="0">
                          <a:solidFill>
                            <a:srgbClr val="000000"/>
                          </a:solidFill>
                          <a:effectLst/>
                          <a:latin typeface="Times New Roman" panose="02020603050405020304" pitchFamily="18" charset="0"/>
                        </a:rPr>
                        <a:t>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rtl="0" fontAlgn="ctr"/>
                      <a:r>
                        <a:rPr lang="en-US" sz="1200" b="1" i="1" u="none" strike="noStrike" dirty="0">
                          <a:solidFill>
                            <a:srgbClr val="000000"/>
                          </a:solidFill>
                          <a:effectLst/>
                          <a:latin typeface="Times New Roman" panose="02020603050405020304" pitchFamily="18" charset="0"/>
                        </a:rPr>
                        <a:t>86.9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1,479.3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rtl="0" fontAlgn="ctr"/>
                      <a:r>
                        <a:rPr lang="en-US" sz="1200" b="1" i="1" u="none" strike="noStrike" dirty="0">
                          <a:solidFill>
                            <a:srgbClr val="000000"/>
                          </a:solidFill>
                          <a:effectLst/>
                          <a:latin typeface="Times New Roman" panose="02020603050405020304" pitchFamily="18" charset="0"/>
                        </a:rPr>
                        <a:t>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rtl="0" fontAlgn="ctr"/>
                      <a:r>
                        <a:rPr lang="en-US" sz="1200" b="1" i="1" u="none" strike="noStrike" dirty="0">
                          <a:solidFill>
                            <a:srgbClr val="000000"/>
                          </a:solidFill>
                          <a:effectLst/>
                          <a:latin typeface="Times New Roman" panose="02020603050405020304" pitchFamily="18" charset="0"/>
                        </a:rPr>
                        <a:t>11.2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189.3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3"/>
                  </a:ext>
                </a:extLst>
              </a:tr>
              <a:tr h="290332">
                <a:tc>
                  <a:txBody>
                    <a:bodyPr/>
                    <a:lstStyle/>
                    <a:p>
                      <a:pPr algn="l" rtl="0" fontAlgn="ctr"/>
                      <a:r>
                        <a:rPr lang="en-US" sz="1200" b="1" i="1" u="none" strike="noStrike" dirty="0">
                          <a:solidFill>
                            <a:srgbClr val="000000"/>
                          </a:solidFill>
                          <a:effectLst/>
                          <a:latin typeface="Times New Roman" panose="02020603050405020304" pitchFamily="18" charset="0"/>
                        </a:rPr>
                        <a:t>Approved</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4"/>
                  </a:ext>
                </a:extLst>
              </a:tr>
              <a:tr h="366026">
                <a:tc>
                  <a:txBody>
                    <a:bodyPr/>
                    <a:lstStyle/>
                    <a:p>
                      <a:pPr algn="l" rtl="0" fontAlgn="ctr"/>
                      <a:r>
                        <a:rPr lang="en-US" sz="1300" b="1" i="0" u="none" strike="noStrike" dirty="0">
                          <a:solidFill>
                            <a:srgbClr val="000000"/>
                          </a:solidFill>
                          <a:effectLst/>
                          <a:latin typeface="Times New Roman" panose="02020603050405020304" pitchFamily="18" charset="0"/>
                        </a:rPr>
                        <a:t>Certain SUB TOTAL </a:t>
                      </a:r>
                    </a:p>
                  </a:txBody>
                  <a:tcPr marL="257175"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rtl="0" fontAlgn="ctr"/>
                      <a:r>
                        <a:rPr lang="en-US" sz="1300" b="1" i="1" u="none" strike="noStrike" dirty="0">
                          <a:solidFill>
                            <a:srgbClr val="000000"/>
                          </a:solidFill>
                          <a:effectLst/>
                          <a:latin typeface="Times New Roman" panose="02020603050405020304" pitchFamily="18" charset="0"/>
                        </a:rPr>
                        <a:t>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rtl="0" fontAlgn="ctr"/>
                      <a:r>
                        <a:rPr lang="en-US" sz="1300" b="1" i="1" u="none" strike="noStrike" dirty="0">
                          <a:solidFill>
                            <a:srgbClr val="000000"/>
                          </a:solidFill>
                          <a:effectLst/>
                          <a:latin typeface="Times New Roman" panose="02020603050405020304" pitchFamily="18" charset="0"/>
                        </a:rPr>
                        <a:t>136.9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mn-cs"/>
                        </a:rPr>
                        <a:t>2,366.9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rtl="0" fontAlgn="ctr"/>
                      <a:r>
                        <a:rPr lang="en-US" sz="1300" b="1" i="1" u="none" strike="noStrike" dirty="0">
                          <a:solidFill>
                            <a:srgbClr val="000000"/>
                          </a:solidFill>
                          <a:effectLst/>
                          <a:latin typeface="Times New Roman" panose="02020603050405020304" pitchFamily="18" charset="0"/>
                        </a:rPr>
                        <a:t>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algn="ctr" rtl="0" fontAlgn="ctr"/>
                      <a:r>
                        <a:rPr lang="en-US" sz="1300" b="1" i="1" u="none" strike="noStrike" dirty="0">
                          <a:solidFill>
                            <a:srgbClr val="000000"/>
                          </a:solidFill>
                          <a:effectLst/>
                          <a:latin typeface="Times New Roman" panose="02020603050405020304" pitchFamily="18" charset="0"/>
                        </a:rPr>
                        <a:t>11.2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mn-cs"/>
                        </a:rPr>
                        <a:t>189.3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5"/>
                  </a:ext>
                </a:extLst>
              </a:tr>
              <a:tr h="260160">
                <a:tc>
                  <a:txBody>
                    <a:bodyPr/>
                    <a:lstStyle/>
                    <a:p>
                      <a:pPr algn="l" rtl="0" fontAlgn="ctr"/>
                      <a:r>
                        <a:rPr lang="en-US" sz="1200" b="1" i="1" u="none" strike="noStrike">
                          <a:solidFill>
                            <a:srgbClr val="5F5F5F"/>
                          </a:solidFill>
                          <a:effectLst/>
                          <a:latin typeface="Times New Roman" panose="02020603050405020304" pitchFamily="18" charset="0"/>
                        </a:rPr>
                        <a:t>Applied</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algn="ctr" rtl="0" fontAlgn="ctr"/>
                      <a:r>
                        <a:rPr lang="en-US" sz="1200" b="1" i="1" u="none" strike="noStrike" dirty="0">
                          <a:solidFill>
                            <a:srgbClr val="000000"/>
                          </a:solidFill>
                          <a:effectLst/>
                          <a:latin typeface="Times New Roman" panose="02020603050405020304" pitchFamily="18" charset="0"/>
                        </a:rPr>
                        <a:t>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algn="ctr" rtl="0" fontAlgn="ctr"/>
                      <a:r>
                        <a:rPr lang="en-US" sz="1200" b="1" i="1" u="none" strike="noStrike" dirty="0">
                          <a:solidFill>
                            <a:srgbClr val="000000"/>
                          </a:solidFill>
                          <a:effectLst/>
                          <a:latin typeface="Times New Roman" panose="02020603050405020304" pitchFamily="18" charset="0"/>
                        </a:rPr>
                        <a:t>0.0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177.5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algn="ctr" rtl="0" fontAlgn="ctr"/>
                      <a:r>
                        <a:rPr lang="en-US" sz="1200" b="1" i="1" u="none" strike="noStrike" dirty="0">
                          <a:solidFill>
                            <a:srgbClr val="000000"/>
                          </a:solidFill>
                          <a:effectLst/>
                          <a:latin typeface="Times New Roman" panose="02020603050405020304" pitchFamily="18" charset="0"/>
                        </a:rPr>
                        <a:t>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algn="ctr" rtl="0" fontAlgn="ctr"/>
                      <a:r>
                        <a:rPr lang="en-US" sz="1200" b="1" i="1" u="none" strike="noStrike" dirty="0">
                          <a:solidFill>
                            <a:srgbClr val="000000"/>
                          </a:solidFill>
                          <a:effectLst/>
                          <a:latin typeface="Times New Roman" panose="02020603050405020304" pitchFamily="18" charset="0"/>
                        </a:rPr>
                        <a:t>70.2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235.7</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6"/>
                  </a:ext>
                </a:extLst>
              </a:tr>
              <a:tr h="278741">
                <a:tc>
                  <a:txBody>
                    <a:bodyPr/>
                    <a:lstStyle/>
                    <a:p>
                      <a:pPr algn="l" rtl="0" fontAlgn="ctr"/>
                      <a:r>
                        <a:rPr lang="en-US" sz="1200" b="1" i="1" u="none" strike="noStrike">
                          <a:solidFill>
                            <a:srgbClr val="5F5F5F"/>
                          </a:solidFill>
                          <a:effectLst/>
                          <a:latin typeface="Times New Roman" panose="02020603050405020304" pitchFamily="18" charset="0"/>
                        </a:rPr>
                        <a:t>Pre-Filing</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7"/>
                  </a:ext>
                </a:extLst>
              </a:tr>
              <a:tr h="260159">
                <a:tc>
                  <a:txBody>
                    <a:bodyPr/>
                    <a:lstStyle/>
                    <a:p>
                      <a:pPr algn="l" rtl="0" fontAlgn="ctr"/>
                      <a:r>
                        <a:rPr lang="en-US" sz="1200" b="1" i="1" u="none" strike="noStrike">
                          <a:solidFill>
                            <a:srgbClr val="5F5F5F"/>
                          </a:solidFill>
                          <a:effectLst/>
                          <a:latin typeface="Times New Roman" panose="02020603050405020304" pitchFamily="18" charset="0"/>
                        </a:rPr>
                        <a:t>Announced</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algn="ctr" rtl="0" fontAlgn="ctr"/>
                      <a:r>
                        <a:rPr lang="en-US" sz="1200" b="1" i="1" u="none" strike="noStrike" dirty="0">
                          <a:solidFill>
                            <a:srgbClr val="000000"/>
                          </a:solidFill>
                          <a:effectLst/>
                          <a:latin typeface="Times New Roman" panose="02020603050405020304" pitchFamily="18" charset="0"/>
                        </a:rPr>
                        <a:t>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algn="ctr" rtl="0" fontAlgn="ctr"/>
                      <a:r>
                        <a:rPr lang="en-US" sz="1200" b="1" i="1" u="none" strike="noStrike" dirty="0">
                          <a:solidFill>
                            <a:srgbClr val="000000"/>
                          </a:solidFill>
                          <a:effectLst/>
                          <a:latin typeface="Times New Roman" panose="02020603050405020304" pitchFamily="18" charset="0"/>
                        </a:rPr>
                        <a:t>13,000.0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mn-cs"/>
                        </a:rPr>
                        <a:t>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8"/>
                  </a:ext>
                </a:extLst>
              </a:tr>
              <a:tr h="411114">
                <a:tc>
                  <a:txBody>
                    <a:bodyPr/>
                    <a:lstStyle/>
                    <a:p>
                      <a:pPr marL="171450" indent="0" algn="l" rtl="0" fontAlgn="ctr"/>
                      <a:r>
                        <a:rPr lang="en-US" sz="1300" b="1" i="0" u="none" strike="noStrike" dirty="0">
                          <a:solidFill>
                            <a:srgbClr val="000000"/>
                          </a:solidFill>
                          <a:effectLst/>
                          <a:latin typeface="Times New Roman" panose="02020603050405020304" pitchFamily="18" charset="0"/>
                        </a:rPr>
                        <a:t>Uncertain SUB TOTAL </a:t>
                      </a:r>
                    </a:p>
                  </a:txBody>
                  <a:tcPr marL="8572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algn="ctr" rtl="0" fontAlgn="ctr"/>
                      <a:r>
                        <a:rPr lang="en-US" sz="1300" b="1" i="1" u="none" strike="noStrike" dirty="0">
                          <a:solidFill>
                            <a:srgbClr val="000000"/>
                          </a:solidFill>
                          <a:effectLst/>
                          <a:latin typeface="Times New Roman" panose="02020603050405020304" pitchFamily="18" charset="0"/>
                        </a:rPr>
                        <a:t>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algn="ctr" rtl="0" fontAlgn="ctr"/>
                      <a:r>
                        <a:rPr lang="en-US" sz="1300" b="1" i="1" u="none" strike="noStrike" dirty="0">
                          <a:solidFill>
                            <a:srgbClr val="000000"/>
                          </a:solidFill>
                          <a:effectLst/>
                          <a:latin typeface="Times New Roman" panose="02020603050405020304" pitchFamily="18" charset="0"/>
                        </a:rPr>
                        <a:t>0.0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algn="ctr" rtl="0" fontAlgn="ctr"/>
                      <a:r>
                        <a:rPr lang="en-US" sz="1300" b="1" i="1" u="none" strike="noStrike" dirty="0">
                          <a:solidFill>
                            <a:srgbClr val="000000"/>
                          </a:solidFill>
                          <a:effectLst/>
                          <a:latin typeface="Times New Roman" panose="02020603050405020304" pitchFamily="18" charset="0"/>
                        </a:rPr>
                        <a:t>177.5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algn="ctr" rtl="0" fontAlgn="ctr"/>
                      <a:r>
                        <a:rPr lang="en-US" sz="1300" b="1" i="1" u="none" strike="noStrike" dirty="0">
                          <a:solidFill>
                            <a:srgbClr val="000000"/>
                          </a:solidFill>
                          <a:effectLst/>
                          <a:latin typeface="Times New Roman" panose="02020603050405020304" pitchFamily="18" charset="0"/>
                        </a:rPr>
                        <a:t>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algn="ctr" rtl="0" fontAlgn="ctr"/>
                      <a:r>
                        <a:rPr lang="en-US" sz="1300" b="1" i="1" u="none" strike="noStrike" dirty="0">
                          <a:solidFill>
                            <a:srgbClr val="000000"/>
                          </a:solidFill>
                          <a:effectLst/>
                          <a:latin typeface="Times New Roman" panose="02020603050405020304" pitchFamily="18" charset="0"/>
                        </a:rPr>
                        <a:t>13,070.2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algn="ctr" rtl="0" fontAlgn="ctr"/>
                      <a:r>
                        <a:rPr lang="en-US" sz="1300" b="1" i="1" u="none" strike="noStrike" dirty="0">
                          <a:solidFill>
                            <a:srgbClr val="000000"/>
                          </a:solidFill>
                          <a:effectLst/>
                          <a:latin typeface="Times New Roman" panose="02020603050405020304" pitchFamily="18" charset="0"/>
                        </a:rPr>
                        <a:t>235.7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extLst>
                  <a:ext uri="{0D108BD9-81ED-4DB2-BD59-A6C34878D82A}">
                    <a16:rowId xmlns:a16="http://schemas.microsoft.com/office/drawing/2014/main" val="10009"/>
                  </a:ext>
                </a:extLst>
              </a:tr>
              <a:tr h="465429">
                <a:tc>
                  <a:txBody>
                    <a:bodyPr/>
                    <a:lstStyle/>
                    <a:p>
                      <a:pPr algn="l" rtl="0" fontAlgn="ctr"/>
                      <a:r>
                        <a:rPr lang="en-US" sz="1400" b="1" i="0" u="none" strike="noStrike" dirty="0">
                          <a:solidFill>
                            <a:srgbClr val="000000"/>
                          </a:solidFill>
                          <a:effectLst/>
                          <a:latin typeface="Times New Roman" panose="02020603050405020304" pitchFamily="18" charset="0"/>
                        </a:rPr>
                        <a:t>TOTAL</a:t>
                      </a:r>
                    </a:p>
                  </a:txBody>
                  <a:tcPr marL="8572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dirty="0">
                          <a:solidFill>
                            <a:srgbClr val="000000"/>
                          </a:solidFill>
                          <a:effectLst/>
                          <a:latin typeface="Times New Roman" panose="02020603050405020304" pitchFamily="18" charset="0"/>
                        </a:rPr>
                        <a:t>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dirty="0">
                          <a:solidFill>
                            <a:srgbClr val="000000"/>
                          </a:solidFill>
                          <a:effectLst/>
                          <a:latin typeface="Times New Roman" panose="02020603050405020304" pitchFamily="18" charset="0"/>
                        </a:rPr>
                        <a:t>136.9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dirty="0">
                          <a:solidFill>
                            <a:srgbClr val="000000"/>
                          </a:solidFill>
                          <a:effectLst/>
                          <a:latin typeface="Times New Roman" panose="02020603050405020304" pitchFamily="18" charset="0"/>
                        </a:rPr>
                        <a:t>2,544.4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dirty="0">
                          <a:solidFill>
                            <a:srgbClr val="000000"/>
                          </a:solidFill>
                          <a:effectLst/>
                          <a:latin typeface="Times New Roman" panose="02020603050405020304" pitchFamily="18" charset="0"/>
                        </a:rPr>
                        <a:t>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dirty="0">
                          <a:solidFill>
                            <a:srgbClr val="000000"/>
                          </a:solidFill>
                          <a:effectLst/>
                          <a:latin typeface="Times New Roman" panose="02020603050405020304" pitchFamily="18" charset="0"/>
                        </a:rPr>
                        <a:t>11.2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dirty="0">
                          <a:solidFill>
                            <a:srgbClr val="000000"/>
                          </a:solidFill>
                          <a:effectLst/>
                          <a:latin typeface="Times New Roman" panose="02020603050405020304" pitchFamily="18" charset="0"/>
                        </a:rPr>
                        <a:t>189.3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dirty="0">
                          <a:solidFill>
                            <a:srgbClr val="000000"/>
                          </a:solidFill>
                          <a:effectLst/>
                          <a:latin typeface="Times New Roman" panose="02020603050405020304" pitchFamily="18" charset="0"/>
                        </a:rPr>
                        <a:t>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dirty="0">
                          <a:solidFill>
                            <a:srgbClr val="000000"/>
                          </a:solidFill>
                          <a:effectLst/>
                          <a:latin typeface="Times New Roman" panose="02020603050405020304" pitchFamily="18" charset="0"/>
                        </a:rPr>
                        <a:t>13,070.2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rtl="0" fontAlgn="ctr"/>
                      <a:r>
                        <a:rPr lang="en-US" sz="1400" b="1" i="1" u="none" strike="noStrike" dirty="0">
                          <a:solidFill>
                            <a:srgbClr val="000000"/>
                          </a:solidFill>
                          <a:effectLst/>
                          <a:latin typeface="Times New Roman" panose="02020603050405020304" pitchFamily="18" charset="0"/>
                        </a:rPr>
                        <a:t>235.7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10"/>
                  </a:ext>
                </a:extLst>
              </a:tr>
            </a:tbl>
          </a:graphicData>
        </a:graphic>
      </p:graphicFrame>
      <p:sp>
        <p:nvSpPr>
          <p:cNvPr id="25603" name="Rectangle 256"/>
          <p:cNvSpPr>
            <a:spLocks noGrp="1" noChangeArrowheads="1"/>
          </p:cNvSpPr>
          <p:nvPr>
            <p:ph type="ctrTitle"/>
          </p:nvPr>
        </p:nvSpPr>
        <p:spPr/>
        <p:txBody>
          <a:bodyPr/>
          <a:lstStyle/>
          <a:p>
            <a:r>
              <a:rPr lang="en-US" dirty="0"/>
              <a:t>Current Natural Gas Pipeline Projects</a:t>
            </a:r>
            <a:endParaRPr lang="en-US" sz="2200" i="1" dirty="0"/>
          </a:p>
        </p:txBody>
      </p:sp>
      <p:sp>
        <p:nvSpPr>
          <p:cNvPr id="9" name="AutoShape 285"/>
          <p:cNvSpPr>
            <a:spLocks/>
          </p:cNvSpPr>
          <p:nvPr/>
        </p:nvSpPr>
        <p:spPr bwMode="auto">
          <a:xfrm>
            <a:off x="1161571" y="2341268"/>
            <a:ext cx="130241" cy="843159"/>
          </a:xfrm>
          <a:prstGeom prst="leftBrace">
            <a:avLst>
              <a:gd name="adj1" fmla="val 116667"/>
              <a:gd name="adj2" fmla="val 50000"/>
            </a:avLst>
          </a:prstGeom>
          <a:noFill/>
          <a:ln w="12700">
            <a:solidFill>
              <a:schemeClr val="tx1"/>
            </a:solidFill>
            <a:round/>
            <a:headEnd/>
            <a:tailEnd/>
          </a:ln>
        </p:spPr>
        <p:txBody>
          <a:bodyPr wrap="none" anchor="ctr"/>
          <a:lstStyle/>
          <a:p>
            <a:pPr algn="ctr" eaLnBrk="0" hangingPunct="0"/>
            <a:endParaRPr lang="en-US"/>
          </a:p>
        </p:txBody>
      </p:sp>
      <p:sp>
        <p:nvSpPr>
          <p:cNvPr id="12" name="Text Box 287"/>
          <p:cNvSpPr txBox="1">
            <a:spLocks noChangeArrowheads="1"/>
          </p:cNvSpPr>
          <p:nvPr/>
        </p:nvSpPr>
        <p:spPr bwMode="auto">
          <a:xfrm>
            <a:off x="66301" y="3688211"/>
            <a:ext cx="1225512" cy="646331"/>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pPr>
            <a:r>
              <a:rPr lang="en-US" b="1" dirty="0">
                <a:solidFill>
                  <a:srgbClr val="5F5F5F"/>
                </a:solidFill>
              </a:rPr>
              <a:t>Uncertain Projects</a:t>
            </a:r>
          </a:p>
        </p:txBody>
      </p:sp>
      <p:sp>
        <p:nvSpPr>
          <p:cNvPr id="13" name="AutoShape 285"/>
          <p:cNvSpPr>
            <a:spLocks/>
          </p:cNvSpPr>
          <p:nvPr/>
        </p:nvSpPr>
        <p:spPr bwMode="auto">
          <a:xfrm>
            <a:off x="1171895" y="3633408"/>
            <a:ext cx="119917" cy="755936"/>
          </a:xfrm>
          <a:prstGeom prst="leftBrace">
            <a:avLst>
              <a:gd name="adj1" fmla="val 116667"/>
              <a:gd name="adj2" fmla="val 50000"/>
            </a:avLst>
          </a:prstGeom>
          <a:noFill/>
          <a:ln w="12700">
            <a:solidFill>
              <a:schemeClr val="tx1"/>
            </a:solidFill>
            <a:round/>
            <a:headEnd/>
            <a:tailEnd/>
          </a:ln>
        </p:spPr>
        <p:txBody>
          <a:bodyPr wrap="none" anchor="ctr"/>
          <a:lstStyle/>
          <a:p>
            <a:pPr algn="ctr" eaLnBrk="0" hangingPunct="0"/>
            <a:endParaRPr lang="en-US"/>
          </a:p>
        </p:txBody>
      </p:sp>
      <p:sp>
        <p:nvSpPr>
          <p:cNvPr id="11" name="TextBox 10"/>
          <p:cNvSpPr txBox="1"/>
          <p:nvPr/>
        </p:nvSpPr>
        <p:spPr>
          <a:xfrm>
            <a:off x="6343650" y="6450838"/>
            <a:ext cx="4365298" cy="246221"/>
          </a:xfrm>
          <a:prstGeom prst="rect">
            <a:avLst/>
          </a:prstGeom>
          <a:noFill/>
        </p:spPr>
        <p:txBody>
          <a:bodyPr wrap="none" rtlCol="0">
            <a:spAutoFit/>
          </a:bodyPr>
          <a:lstStyle/>
          <a:p>
            <a:r>
              <a:rPr lang="en-US" sz="1000" dirty="0"/>
              <a:t>Derived from data found on: SNL Financials and ABB Velocity Suite (12/31/2016)</a:t>
            </a:r>
          </a:p>
        </p:txBody>
      </p:sp>
    </p:spTree>
    <p:extLst>
      <p:ext uri="{BB962C8B-B14F-4D97-AF65-F5344CB8AC3E}">
        <p14:creationId xmlns:p14="http://schemas.microsoft.com/office/powerpoint/2010/main" val="2932230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ts val="2200"/>
              </a:lnSpc>
              <a:spcBef>
                <a:spcPts val="800"/>
              </a:spcBef>
            </a:pPr>
            <a:r>
              <a:rPr lang="en-US" dirty="0"/>
              <a:t>This report provides a </a:t>
            </a:r>
            <a:r>
              <a:rPr lang="en-US"/>
              <a:t>perspective on </a:t>
            </a:r>
            <a:r>
              <a:rPr lang="en-US" dirty="0"/>
              <a:t>energy infrastructure under development as of the end of 2016, focus</a:t>
            </a:r>
            <a:r>
              <a:rPr lang="en-US" dirty="0">
                <a:solidFill>
                  <a:srgbClr val="FF0000"/>
                </a:solidFill>
              </a:rPr>
              <a:t>ing </a:t>
            </a:r>
            <a:r>
              <a:rPr lang="en-US" dirty="0"/>
              <a:t>on those </a:t>
            </a:r>
            <a:r>
              <a:rPr lang="en-US" dirty="0">
                <a:solidFill>
                  <a:srgbClr val="FF0000"/>
                </a:solidFill>
              </a:rPr>
              <a:t>making</a:t>
            </a:r>
            <a:r>
              <a:rPr lang="en-US" dirty="0"/>
              <a:t> significant progress toward achieving commercial operation</a:t>
            </a:r>
          </a:p>
          <a:p>
            <a:pPr>
              <a:lnSpc>
                <a:spcPts val="2200"/>
              </a:lnSpc>
              <a:spcBef>
                <a:spcPts val="800"/>
              </a:spcBef>
            </a:pPr>
            <a:r>
              <a:rPr lang="en-US" dirty="0"/>
              <a:t>Project stat</a:t>
            </a:r>
            <a:r>
              <a:rPr lang="en-US" dirty="0">
                <a:solidFill>
                  <a:srgbClr val="FF0000"/>
                </a:solidFill>
              </a:rPr>
              <a:t>e</a:t>
            </a:r>
            <a:r>
              <a:rPr lang="en-US" dirty="0"/>
              <a:t>s var</a:t>
            </a:r>
            <a:r>
              <a:rPr lang="en-US" dirty="0">
                <a:solidFill>
                  <a:srgbClr val="FF0000"/>
                </a:solidFill>
              </a:rPr>
              <a:t>y</a:t>
            </a:r>
            <a:r>
              <a:rPr lang="en-US" dirty="0"/>
              <a:t> from announcements to under construction</a:t>
            </a:r>
          </a:p>
          <a:p>
            <a:pPr>
              <a:lnSpc>
                <a:spcPts val="2200"/>
              </a:lnSpc>
              <a:spcBef>
                <a:spcPts val="800"/>
              </a:spcBef>
            </a:pPr>
            <a:r>
              <a:rPr lang="en-US" dirty="0"/>
              <a:t>The states </a:t>
            </a:r>
            <a:r>
              <a:rPr lang="en-US" dirty="0">
                <a:solidFill>
                  <a:srgbClr val="FF0000"/>
                </a:solidFill>
              </a:rPr>
              <a:t>of “</a:t>
            </a:r>
            <a:r>
              <a:rPr lang="en-US" dirty="0"/>
              <a:t>Announced</a:t>
            </a:r>
            <a:r>
              <a:rPr lang="en-US" dirty="0">
                <a:solidFill>
                  <a:srgbClr val="FF0000"/>
                </a:solidFill>
              </a:rPr>
              <a:t>”</a:t>
            </a:r>
            <a:r>
              <a:rPr lang="en-US" dirty="0"/>
              <a:t> or </a:t>
            </a:r>
            <a:r>
              <a:rPr lang="en-US" dirty="0">
                <a:solidFill>
                  <a:srgbClr val="FF0000"/>
                </a:solidFill>
              </a:rPr>
              <a:t>“Early Development”</a:t>
            </a:r>
            <a:r>
              <a:rPr lang="en-US" dirty="0"/>
              <a:t> are not necessarily strong indicators of commitment of capital and human resources</a:t>
            </a:r>
            <a:r>
              <a:rPr lang="en-US" dirty="0">
                <a:solidFill>
                  <a:srgbClr val="FF0000"/>
                </a:solidFill>
              </a:rPr>
              <a:t>;</a:t>
            </a:r>
            <a:r>
              <a:rPr lang="en-US" dirty="0"/>
              <a:t> development through operational capacity additions is highly dependent on the market environment</a:t>
            </a:r>
          </a:p>
          <a:p>
            <a:pPr>
              <a:lnSpc>
                <a:spcPts val="2200"/>
              </a:lnSpc>
              <a:spcBef>
                <a:spcPts val="800"/>
              </a:spcBef>
            </a:pPr>
            <a:r>
              <a:rPr lang="en-US" dirty="0"/>
              <a:t>Projects in “Advanced Development” or “Under Construction” -“Progressing Projects”- reflect a more significant financial and human resource commitment to completion and offer a better perspective of the new capacity that may be forthcoming</a:t>
            </a:r>
          </a:p>
        </p:txBody>
      </p:sp>
      <p:sp>
        <p:nvSpPr>
          <p:cNvPr id="19459" name="Rectangle 2"/>
          <p:cNvSpPr>
            <a:spLocks noGrp="1" noChangeArrowheads="1"/>
          </p:cNvSpPr>
          <p:nvPr>
            <p:ph type="ctrTitle"/>
          </p:nvPr>
        </p:nvSpPr>
        <p:spPr/>
        <p:txBody>
          <a:bodyPr>
            <a:normAutofit fontScale="90000"/>
          </a:bodyPr>
          <a:lstStyle/>
          <a:p>
            <a:pPr eaLnBrk="1" hangingPunct="1"/>
            <a:r>
              <a:rPr lang="en-US" dirty="0"/>
              <a:t>Introduction</a:t>
            </a:r>
          </a:p>
        </p:txBody>
      </p:sp>
      <p:sp>
        <p:nvSpPr>
          <p:cNvPr id="2" name="Subtitle 1"/>
          <p:cNvSpPr>
            <a:spLocks noGrp="1"/>
          </p:cNvSpPr>
          <p:nvPr>
            <p:ph type="subTitle" idx="13"/>
          </p:nvPr>
        </p:nvSpPr>
        <p:spPr/>
        <p:txBody>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86"/>
          <p:cNvSpPr txBox="1">
            <a:spLocks noChangeArrowheads="1"/>
          </p:cNvSpPr>
          <p:nvPr/>
        </p:nvSpPr>
        <p:spPr bwMode="auto">
          <a:xfrm>
            <a:off x="66300" y="2438473"/>
            <a:ext cx="1225511" cy="646331"/>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pPr>
            <a:r>
              <a:rPr lang="en-US" b="1" dirty="0">
                <a:solidFill>
                  <a:srgbClr val="993300"/>
                </a:solidFill>
              </a:rPr>
              <a:t>Certain Projects</a:t>
            </a:r>
          </a:p>
        </p:txBody>
      </p:sp>
      <p:graphicFrame>
        <p:nvGraphicFramePr>
          <p:cNvPr id="152716" name="Group 140"/>
          <p:cNvGraphicFramePr>
            <a:graphicFrameLocks noGrp="1"/>
          </p:cNvGraphicFramePr>
          <p:nvPr>
            <p:extLst>
              <p:ext uri="{D42A27DB-BD31-4B8C-83A1-F6EECF244321}">
                <p14:modId xmlns:p14="http://schemas.microsoft.com/office/powerpoint/2010/main" val="2733159453"/>
              </p:ext>
            </p:extLst>
          </p:nvPr>
        </p:nvGraphicFramePr>
        <p:xfrm>
          <a:off x="1422053" y="1440478"/>
          <a:ext cx="10717074" cy="3774731"/>
        </p:xfrm>
        <a:graphic>
          <a:graphicData uri="http://schemas.openxmlformats.org/drawingml/2006/table">
            <a:tbl>
              <a:tblPr>
                <a:effectLst>
                  <a:outerShdw blurRad="50800" dist="38100" dir="2700000" algn="tl" rotWithShape="0">
                    <a:prstClr val="black">
                      <a:alpha val="40000"/>
                    </a:prstClr>
                  </a:outerShdw>
                </a:effectLst>
              </a:tblPr>
              <a:tblGrid>
                <a:gridCol w="2338184">
                  <a:extLst>
                    <a:ext uri="{9D8B030D-6E8A-4147-A177-3AD203B41FA5}">
                      <a16:colId xmlns:a16="http://schemas.microsoft.com/office/drawing/2014/main" val="20000"/>
                    </a:ext>
                  </a:extLst>
                </a:gridCol>
                <a:gridCol w="840338">
                  <a:extLst>
                    <a:ext uri="{9D8B030D-6E8A-4147-A177-3AD203B41FA5}">
                      <a16:colId xmlns:a16="http://schemas.microsoft.com/office/drawing/2014/main" val="20001"/>
                    </a:ext>
                  </a:extLst>
                </a:gridCol>
                <a:gridCol w="997792">
                  <a:extLst>
                    <a:ext uri="{9D8B030D-6E8A-4147-A177-3AD203B41FA5}">
                      <a16:colId xmlns:a16="http://schemas.microsoft.com/office/drawing/2014/main" val="20002"/>
                    </a:ext>
                  </a:extLst>
                </a:gridCol>
                <a:gridCol w="998376">
                  <a:extLst>
                    <a:ext uri="{9D8B030D-6E8A-4147-A177-3AD203B41FA5}">
                      <a16:colId xmlns:a16="http://schemas.microsoft.com/office/drawing/2014/main" val="20003"/>
                    </a:ext>
                  </a:extLst>
                </a:gridCol>
                <a:gridCol w="877077">
                  <a:extLst>
                    <a:ext uri="{9D8B030D-6E8A-4147-A177-3AD203B41FA5}">
                      <a16:colId xmlns:a16="http://schemas.microsoft.com/office/drawing/2014/main" val="20004"/>
                    </a:ext>
                  </a:extLst>
                </a:gridCol>
                <a:gridCol w="942392">
                  <a:extLst>
                    <a:ext uri="{9D8B030D-6E8A-4147-A177-3AD203B41FA5}">
                      <a16:colId xmlns:a16="http://schemas.microsoft.com/office/drawing/2014/main" val="20005"/>
                    </a:ext>
                  </a:extLst>
                </a:gridCol>
                <a:gridCol w="970384">
                  <a:extLst>
                    <a:ext uri="{9D8B030D-6E8A-4147-A177-3AD203B41FA5}">
                      <a16:colId xmlns:a16="http://schemas.microsoft.com/office/drawing/2014/main" val="20006"/>
                    </a:ext>
                  </a:extLst>
                </a:gridCol>
                <a:gridCol w="905069">
                  <a:extLst>
                    <a:ext uri="{9D8B030D-6E8A-4147-A177-3AD203B41FA5}">
                      <a16:colId xmlns:a16="http://schemas.microsoft.com/office/drawing/2014/main" val="20007"/>
                    </a:ext>
                  </a:extLst>
                </a:gridCol>
                <a:gridCol w="905070">
                  <a:extLst>
                    <a:ext uri="{9D8B030D-6E8A-4147-A177-3AD203B41FA5}">
                      <a16:colId xmlns:a16="http://schemas.microsoft.com/office/drawing/2014/main" val="20008"/>
                    </a:ext>
                  </a:extLst>
                </a:gridCol>
                <a:gridCol w="942392">
                  <a:extLst>
                    <a:ext uri="{9D8B030D-6E8A-4147-A177-3AD203B41FA5}">
                      <a16:colId xmlns:a16="http://schemas.microsoft.com/office/drawing/2014/main" val="20009"/>
                    </a:ext>
                  </a:extLst>
                </a:gridCol>
              </a:tblGrid>
              <a:tr h="303519">
                <a:tc rowSpan="2">
                  <a:txBody>
                    <a:bodyPr/>
                    <a:lstStyle/>
                    <a:p>
                      <a:pPr algn="l" rtl="0" fontAlgn="ctr"/>
                      <a:r>
                        <a:rPr lang="en-US" sz="1200" b="1" i="1" u="none" strike="noStrike" dirty="0">
                          <a:solidFill>
                            <a:srgbClr val="FFFFFF"/>
                          </a:solidFill>
                          <a:effectLst/>
                          <a:latin typeface="Times New Roman" panose="02020603050405020304" pitchFamily="18" charset="0"/>
                          <a:cs typeface="Times New Roman" panose="02020603050405020304" pitchFamily="18" charset="0"/>
                        </a:rPr>
                        <a:t>General Status</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gridSpan="3">
                  <a:txBody>
                    <a:bodyPr/>
                    <a:lstStyle/>
                    <a:p>
                      <a:pPr algn="ctr" rtl="0" fontAlgn="ctr"/>
                      <a:r>
                        <a:rPr lang="en-US" sz="1200" b="1" i="1" u="none" strike="noStrike" dirty="0">
                          <a:solidFill>
                            <a:srgbClr val="FFFFFF"/>
                          </a:solidFill>
                          <a:effectLst/>
                          <a:latin typeface="Times New Roman" panose="02020603050405020304" pitchFamily="18" charset="0"/>
                          <a:cs typeface="Times New Roman" panose="02020603050405020304" pitchFamily="18" charset="0"/>
                        </a:rPr>
                        <a:t>New</a:t>
                      </a:r>
                      <a:r>
                        <a:rPr lang="en-US" sz="1200" b="1" i="1" u="none" strike="noStrike" baseline="0" dirty="0">
                          <a:solidFill>
                            <a:srgbClr val="FFFFFF"/>
                          </a:solidFill>
                          <a:effectLst/>
                          <a:latin typeface="Times New Roman" panose="02020603050405020304" pitchFamily="18" charset="0"/>
                          <a:cs typeface="Times New Roman" panose="02020603050405020304" pitchFamily="18" charset="0"/>
                        </a:rPr>
                        <a:t> Interstate</a:t>
                      </a:r>
                      <a:endParaRPr lang="en-US" sz="1200" b="1" i="1" u="none" strike="noStrike" dirty="0">
                        <a:solidFill>
                          <a:srgbClr val="FFFFFF"/>
                        </a:solidFill>
                        <a:effectLst/>
                        <a:latin typeface="Times New Roman" panose="02020603050405020304" pitchFamily="18" charset="0"/>
                        <a:cs typeface="Times New Roman" panose="02020603050405020304" pitchFamily="18" charset="0"/>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hMerge="1">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gridSpan="3">
                  <a:txBody>
                    <a:bodyPr/>
                    <a:lstStyle/>
                    <a:p>
                      <a:pPr algn="ctr" rtl="0" fontAlgn="ctr"/>
                      <a:r>
                        <a:rPr lang="en-US" sz="1200" b="1" i="1" u="none" strike="noStrike" kern="1200" dirty="0">
                          <a:solidFill>
                            <a:srgbClr val="FFFFFF"/>
                          </a:solidFill>
                          <a:effectLst/>
                          <a:latin typeface="Times New Roman" panose="02020603050405020304" pitchFamily="18" charset="0"/>
                          <a:ea typeface="+mn-ea"/>
                          <a:cs typeface="Times New Roman" panose="02020603050405020304" pitchFamily="18" charset="0"/>
                        </a:rPr>
                        <a:t>Interstate Expansion</a:t>
                      </a:r>
                    </a:p>
                  </a:txBody>
                  <a:tcPr marL="0" marR="0" marT="0" marB="0" anchor="ctr">
                    <a:lnL w="38100" cap="flat" cmpd="sng" algn="ctr">
                      <a:solidFill>
                        <a:schemeClr val="tx1"/>
                      </a:solidFill>
                      <a:prstDash val="solid"/>
                      <a:round/>
                      <a:headEnd type="none" w="med" len="med"/>
                      <a:tailEnd type="none" w="med" len="med"/>
                    </a:lnL>
                    <a:solidFill>
                      <a:srgbClr val="800000"/>
                    </a:solidFill>
                  </a:tcPr>
                </a:tc>
                <a:tc hMerge="1">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gridSpan="3">
                  <a:txBody>
                    <a:bodyPr/>
                    <a:lstStyle/>
                    <a:p>
                      <a:pPr algn="ctr" rtl="0" fontAlgn="ctr"/>
                      <a:r>
                        <a:rPr lang="en-US" sz="1200" b="1" i="1" u="none" strike="noStrike" dirty="0">
                          <a:solidFill>
                            <a:srgbClr val="FFFFFF"/>
                          </a:solidFill>
                          <a:effectLst/>
                          <a:latin typeface="Times New Roman" panose="02020603050405020304" pitchFamily="18" charset="0"/>
                          <a:cs typeface="Times New Roman" panose="02020603050405020304" pitchFamily="18" charset="0"/>
                        </a:rPr>
                        <a:t>New Intrastate</a:t>
                      </a:r>
                    </a:p>
                  </a:txBody>
                  <a:tcPr marL="0" marR="0" marT="0" marB="0" anchor="ctr">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extLst>
                  <a:ext uri="{0D108BD9-81ED-4DB2-BD59-A6C34878D82A}">
                    <a16:rowId xmlns:a16="http://schemas.microsoft.com/office/drawing/2014/main" val="10000"/>
                  </a:ext>
                </a:extLst>
              </a:tr>
              <a:tr h="515982">
                <a:tc vMerge="1">
                  <a:txBody>
                    <a:bodyPr/>
                    <a:lstStyle/>
                    <a:p>
                      <a:endParaRPr lang="en-US"/>
                    </a:p>
                  </a:txBody>
                  <a:tcP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cs typeface="Times New Roman" panose="02020603050405020304" pitchFamily="18" charset="0"/>
                        </a:rPr>
                        <a:t>Number of Projects</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cs typeface="Times New Roman" panose="02020603050405020304" pitchFamily="18" charset="0"/>
                        </a:rPr>
                        <a:t>Mileage</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a:solidFill>
                            <a:srgbClr val="FFFFFF"/>
                          </a:solidFill>
                          <a:effectLst/>
                          <a:latin typeface="Times New Roman" panose="02020603050405020304" pitchFamily="18" charset="0"/>
                          <a:cs typeface="Times New Roman" panose="02020603050405020304" pitchFamily="18" charset="0"/>
                        </a:rPr>
                        <a:t>Capacity Added (MMcf)</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cs typeface="Times New Roman" panose="02020603050405020304" pitchFamily="18" charset="0"/>
                        </a:rPr>
                        <a:t>Number of Projects</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cs typeface="Times New Roman" panose="02020603050405020304" pitchFamily="18" charset="0"/>
                        </a:rPr>
                        <a:t>Mileage</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cs typeface="Times New Roman" panose="02020603050405020304" pitchFamily="18" charset="0"/>
                        </a:rPr>
                        <a:t>Capacity Added (</a:t>
                      </a:r>
                      <a:r>
                        <a:rPr lang="en-US" sz="1200" b="1" i="1" u="none" strike="noStrike" dirty="0" err="1">
                          <a:solidFill>
                            <a:srgbClr val="FFFFFF"/>
                          </a:solidFill>
                          <a:effectLst/>
                          <a:latin typeface="Times New Roman" panose="02020603050405020304" pitchFamily="18" charset="0"/>
                          <a:cs typeface="Times New Roman" panose="02020603050405020304" pitchFamily="18" charset="0"/>
                        </a:rPr>
                        <a:t>MMcf</a:t>
                      </a:r>
                      <a:r>
                        <a:rPr lang="en-US" sz="1200" b="1" i="1" u="none" strike="noStrike" dirty="0">
                          <a:solidFill>
                            <a:srgbClr val="FFFFFF"/>
                          </a:solidFill>
                          <a:effectLst/>
                          <a:latin typeface="Times New Roman" panose="02020603050405020304" pitchFamily="18" charset="0"/>
                          <a:cs typeface="Times New Roman" panose="02020603050405020304" pitchFamily="18" charset="0"/>
                        </a:rPr>
                        <a:t>)</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cs typeface="Times New Roman" panose="02020603050405020304" pitchFamily="18" charset="0"/>
                        </a:rPr>
                        <a:t>Number of Projects</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cs typeface="Times New Roman" panose="02020603050405020304" pitchFamily="18" charset="0"/>
                        </a:rPr>
                        <a:t>Mileage</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cs typeface="Times New Roman" panose="02020603050405020304" pitchFamily="18" charset="0"/>
                        </a:rPr>
                        <a:t>Capacity Added (</a:t>
                      </a:r>
                      <a:r>
                        <a:rPr lang="en-US" sz="1200" b="1" i="1" u="none" strike="noStrike" dirty="0" err="1">
                          <a:solidFill>
                            <a:srgbClr val="FFFFFF"/>
                          </a:solidFill>
                          <a:effectLst/>
                          <a:latin typeface="Times New Roman" panose="02020603050405020304" pitchFamily="18" charset="0"/>
                          <a:cs typeface="Times New Roman" panose="02020603050405020304" pitchFamily="18" charset="0"/>
                        </a:rPr>
                        <a:t>MMcf</a:t>
                      </a:r>
                      <a:r>
                        <a:rPr lang="en-US" sz="1200" b="1" i="1" u="none" strike="noStrike" dirty="0">
                          <a:solidFill>
                            <a:srgbClr val="FFFFFF"/>
                          </a:solidFill>
                          <a:effectLst/>
                          <a:latin typeface="Times New Roman" panose="02020603050405020304" pitchFamily="18" charset="0"/>
                          <a:cs typeface="Times New Roman" panose="02020603050405020304" pitchFamily="18" charset="0"/>
                        </a:rPr>
                        <a:t>)</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1"/>
                  </a:ext>
                </a:extLst>
              </a:tr>
              <a:tr h="301973">
                <a:tc>
                  <a:txBody>
                    <a:bodyPr/>
                    <a:lstStyle/>
                    <a:p>
                      <a:pPr algn="l" rtl="0" fontAlgn="ctr"/>
                      <a:r>
                        <a:rPr lang="en-US" sz="1200" b="1" i="1" u="none" strike="noStrike" dirty="0">
                          <a:solidFill>
                            <a:srgbClr val="000000"/>
                          </a:solidFill>
                          <a:effectLst/>
                          <a:latin typeface="Times New Roman" panose="02020603050405020304" pitchFamily="18" charset="0"/>
                          <a:cs typeface="Times New Roman" panose="02020603050405020304" pitchFamily="18" charset="0"/>
                        </a:rPr>
                        <a:t>Completed</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55.7</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197.2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172.6</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205.0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838.3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2"/>
                  </a:ext>
                </a:extLst>
              </a:tr>
              <a:tr h="288638">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000000"/>
                          </a:solidFill>
                          <a:effectLst/>
                          <a:latin typeface="Times New Roman" panose="02020603050405020304" pitchFamily="18" charset="0"/>
                          <a:cs typeface="Times New Roman" panose="02020603050405020304" pitchFamily="18" charset="0"/>
                        </a:rPr>
                        <a:t>Under Construction</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516.2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818.5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a:solidFill>
                            <a:srgbClr val="000000"/>
                          </a:solidFill>
                          <a:effectLst/>
                          <a:latin typeface="Times New Roman" panose="02020603050405020304" pitchFamily="18" charset="0"/>
                          <a:ea typeface="+mn-ea"/>
                          <a:cs typeface="Times New Roman" panose="02020603050405020304" pitchFamily="18" charset="0"/>
                        </a:rPr>
                        <a:t>15.3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1,405.3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3"/>
                  </a:ext>
                </a:extLst>
              </a:tr>
              <a:tr h="290332">
                <a:tc>
                  <a:txBody>
                    <a:bodyPr/>
                    <a:lstStyle/>
                    <a:p>
                      <a:pPr algn="l" rtl="0" fontAlgn="ctr"/>
                      <a:r>
                        <a:rPr lang="en-US" sz="1200" b="1" i="1" u="none" strike="noStrike" dirty="0">
                          <a:solidFill>
                            <a:srgbClr val="000000"/>
                          </a:solidFill>
                          <a:effectLst/>
                          <a:latin typeface="Times New Roman" panose="02020603050405020304" pitchFamily="18" charset="0"/>
                          <a:cs typeface="Times New Roman" panose="02020603050405020304" pitchFamily="18" charset="0"/>
                        </a:rPr>
                        <a:t>Approved</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126.0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872.8</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14</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174.4</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18,301.6</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4"/>
                  </a:ext>
                </a:extLst>
              </a:tr>
              <a:tr h="366026">
                <a:tc>
                  <a:txBody>
                    <a:bodyPr/>
                    <a:lstStyle/>
                    <a:p>
                      <a:pPr algn="l" rtl="0" fontAlgn="ctr"/>
                      <a:r>
                        <a:rPr lang="en-US" sz="1300" b="1" i="0" u="none" strike="noStrike" dirty="0">
                          <a:solidFill>
                            <a:srgbClr val="000000"/>
                          </a:solidFill>
                          <a:effectLst/>
                          <a:latin typeface="Times New Roman" panose="02020603050405020304" pitchFamily="18" charset="0"/>
                          <a:cs typeface="Times New Roman" panose="02020603050405020304" pitchFamily="18" charset="0"/>
                        </a:rPr>
                        <a:t>Certain SUB TOTAL </a:t>
                      </a:r>
                    </a:p>
                  </a:txBody>
                  <a:tcPr marL="257175"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697.9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1,888.6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190.7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19,879.5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205.0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838.3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5"/>
                  </a:ext>
                </a:extLst>
              </a:tr>
              <a:tr h="260160">
                <a:tc>
                  <a:txBody>
                    <a:bodyPr/>
                    <a:lstStyle/>
                    <a:p>
                      <a:pPr algn="l" rtl="0" fontAlgn="ctr"/>
                      <a:r>
                        <a:rPr lang="en-US" sz="1200" b="1" i="1" u="none" strike="noStrike">
                          <a:solidFill>
                            <a:srgbClr val="5F5F5F"/>
                          </a:solidFill>
                          <a:effectLst/>
                          <a:latin typeface="Times New Roman" panose="02020603050405020304" pitchFamily="18" charset="0"/>
                          <a:cs typeface="Times New Roman" panose="02020603050405020304" pitchFamily="18" charset="0"/>
                        </a:rPr>
                        <a:t>Applied</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8</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2,347.9</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11,995.1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7</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324.9</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5,631.5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6"/>
                  </a:ext>
                </a:extLst>
              </a:tr>
              <a:tr h="278741">
                <a:tc>
                  <a:txBody>
                    <a:bodyPr/>
                    <a:lstStyle/>
                    <a:p>
                      <a:pPr algn="l" rtl="0" fontAlgn="ctr"/>
                      <a:r>
                        <a:rPr lang="en-US" sz="1200" b="1" i="1" u="none" strike="noStrike">
                          <a:solidFill>
                            <a:srgbClr val="5F5F5F"/>
                          </a:solidFill>
                          <a:effectLst/>
                          <a:latin typeface="Times New Roman" panose="02020603050405020304" pitchFamily="18" charset="0"/>
                          <a:cs typeface="Times New Roman" panose="02020603050405020304" pitchFamily="18" charset="0"/>
                        </a:rPr>
                        <a:t>Pre-Filing</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3</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a:solidFill>
                            <a:srgbClr val="000000"/>
                          </a:solidFill>
                          <a:effectLst/>
                          <a:latin typeface="Times New Roman" panose="02020603050405020304" pitchFamily="18" charset="0"/>
                          <a:ea typeface="+mn-ea"/>
                          <a:cs typeface="Times New Roman" panose="02020603050405020304" pitchFamily="18" charset="0"/>
                        </a:rPr>
                        <a:t>182.1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1,391.9</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7"/>
                  </a:ext>
                </a:extLst>
              </a:tr>
              <a:tr h="260159">
                <a:tc>
                  <a:txBody>
                    <a:bodyPr/>
                    <a:lstStyle/>
                    <a:p>
                      <a:pPr algn="l" rtl="0" fontAlgn="ctr"/>
                      <a:r>
                        <a:rPr lang="en-US" sz="1200" b="1" i="1" u="none" strike="noStrike">
                          <a:solidFill>
                            <a:srgbClr val="5F5F5F"/>
                          </a:solidFill>
                          <a:effectLst/>
                          <a:latin typeface="Times New Roman" panose="02020603050405020304" pitchFamily="18" charset="0"/>
                          <a:cs typeface="Times New Roman" panose="02020603050405020304" pitchFamily="18" charset="0"/>
                        </a:rPr>
                        <a:t>Announced</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320.0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88.0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1,883.6</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8"/>
                  </a:ext>
                </a:extLst>
              </a:tr>
              <a:tr h="411114">
                <a:tc>
                  <a:txBody>
                    <a:bodyPr/>
                    <a:lstStyle/>
                    <a:p>
                      <a:pPr marL="171450" indent="0" algn="l" rtl="0" fontAlgn="ctr"/>
                      <a:r>
                        <a:rPr lang="en-US" sz="1300" b="1" i="0" u="none" strike="noStrike" dirty="0">
                          <a:solidFill>
                            <a:srgbClr val="000000"/>
                          </a:solidFill>
                          <a:effectLst/>
                          <a:latin typeface="Times New Roman" panose="02020603050405020304" pitchFamily="18" charset="0"/>
                          <a:cs typeface="Times New Roman" panose="02020603050405020304" pitchFamily="18" charset="0"/>
                        </a:rPr>
                        <a:t>Uncertain SUB TOTAL </a:t>
                      </a:r>
                    </a:p>
                  </a:txBody>
                  <a:tcPr marL="8572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2,667.9</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11,995.1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595.0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8,907.1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extLst>
                  <a:ext uri="{0D108BD9-81ED-4DB2-BD59-A6C34878D82A}">
                    <a16:rowId xmlns:a16="http://schemas.microsoft.com/office/drawing/2014/main" val="10009"/>
                  </a:ext>
                </a:extLst>
              </a:tr>
              <a:tr h="465429">
                <a:tc>
                  <a:txBody>
                    <a:bodyPr/>
                    <a:lstStyle/>
                    <a:p>
                      <a:pPr algn="l" rtl="0" fontAlgn="ctr"/>
                      <a:r>
                        <a:rPr lang="en-US" sz="1400" b="1" i="0" u="none" strike="noStrike" dirty="0">
                          <a:solidFill>
                            <a:srgbClr val="000000"/>
                          </a:solidFill>
                          <a:effectLst/>
                          <a:latin typeface="Times New Roman" panose="02020603050405020304" pitchFamily="18" charset="0"/>
                          <a:cs typeface="Times New Roman" panose="02020603050405020304" pitchFamily="18" charset="0"/>
                        </a:rPr>
                        <a:t>TOTAL</a:t>
                      </a:r>
                    </a:p>
                  </a:txBody>
                  <a:tcPr marL="8572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algn="ctr" defTabSz="914400" rtl="0" eaLnBrk="1" fontAlgn="ctr" latinLnBrk="0" hangingPunct="1"/>
                      <a:r>
                        <a:rPr lang="en-US" sz="14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algn="ctr" defTabSz="914400" rtl="0" eaLnBrk="1" fontAlgn="ctr" latinLnBrk="0" hangingPunct="1"/>
                      <a:r>
                        <a:rPr lang="en-US" sz="14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3,365.8</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algn="ctr" defTabSz="914400" rtl="0" eaLnBrk="1" fontAlgn="ctr" latinLnBrk="0" hangingPunct="1"/>
                      <a:r>
                        <a:rPr lang="en-US" sz="14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13,883.6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algn="ctr" defTabSz="914400" rtl="0" eaLnBrk="1" fontAlgn="ctr" latinLnBrk="0" hangingPunct="1"/>
                      <a:r>
                        <a:rPr lang="en-US" sz="14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34</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algn="ctr" defTabSz="914400" rtl="0" eaLnBrk="1" fontAlgn="ctr" latinLnBrk="0" hangingPunct="1"/>
                      <a:r>
                        <a:rPr lang="en-US" sz="14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785.7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algn="ctr" defTabSz="914400" rtl="0" eaLnBrk="1" fontAlgn="ctr" latinLnBrk="0" hangingPunct="1"/>
                      <a:r>
                        <a:rPr lang="en-US" sz="14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28,786.6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algn="ctr" defTabSz="914400" rtl="0" eaLnBrk="1" fontAlgn="ctr" latinLnBrk="0" hangingPunct="1"/>
                      <a:r>
                        <a:rPr lang="en-US" sz="14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algn="ctr" defTabSz="914400" rtl="0" eaLnBrk="1" fontAlgn="ctr" latinLnBrk="0" hangingPunct="1"/>
                      <a:r>
                        <a:rPr lang="en-US" sz="14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205.0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algn="ctr" defTabSz="914400" rtl="0" eaLnBrk="1" fontAlgn="ctr" latinLnBrk="0" hangingPunct="1"/>
                      <a:r>
                        <a:rPr lang="en-US" sz="14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838.3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10"/>
                  </a:ext>
                </a:extLst>
              </a:tr>
            </a:tbl>
          </a:graphicData>
        </a:graphic>
      </p:graphicFrame>
      <p:sp>
        <p:nvSpPr>
          <p:cNvPr id="25603" name="Rectangle 256"/>
          <p:cNvSpPr>
            <a:spLocks noGrp="1" noChangeArrowheads="1"/>
          </p:cNvSpPr>
          <p:nvPr>
            <p:ph type="ctrTitle"/>
          </p:nvPr>
        </p:nvSpPr>
        <p:spPr/>
        <p:txBody>
          <a:bodyPr/>
          <a:lstStyle/>
          <a:p>
            <a:r>
              <a:rPr lang="en-US" dirty="0"/>
              <a:t>Current Natural Gas Pipeline Projects</a:t>
            </a:r>
            <a:endParaRPr lang="en-US" sz="2200" i="1" dirty="0"/>
          </a:p>
        </p:txBody>
      </p:sp>
      <p:sp>
        <p:nvSpPr>
          <p:cNvPr id="9" name="AutoShape 285"/>
          <p:cNvSpPr>
            <a:spLocks/>
          </p:cNvSpPr>
          <p:nvPr/>
        </p:nvSpPr>
        <p:spPr bwMode="auto">
          <a:xfrm>
            <a:off x="1161571" y="2341268"/>
            <a:ext cx="130241" cy="843159"/>
          </a:xfrm>
          <a:prstGeom prst="leftBrace">
            <a:avLst>
              <a:gd name="adj1" fmla="val 116667"/>
              <a:gd name="adj2" fmla="val 50000"/>
            </a:avLst>
          </a:prstGeom>
          <a:noFill/>
          <a:ln w="12700">
            <a:solidFill>
              <a:schemeClr val="tx1"/>
            </a:solidFill>
            <a:round/>
            <a:headEnd/>
            <a:tailEnd/>
          </a:ln>
        </p:spPr>
        <p:txBody>
          <a:bodyPr wrap="none" anchor="ctr"/>
          <a:lstStyle/>
          <a:p>
            <a:pPr algn="ctr" eaLnBrk="0" hangingPunct="0"/>
            <a:endParaRPr lang="en-US"/>
          </a:p>
        </p:txBody>
      </p:sp>
      <p:sp>
        <p:nvSpPr>
          <p:cNvPr id="12" name="Text Box 287"/>
          <p:cNvSpPr txBox="1">
            <a:spLocks noChangeArrowheads="1"/>
          </p:cNvSpPr>
          <p:nvPr/>
        </p:nvSpPr>
        <p:spPr bwMode="auto">
          <a:xfrm>
            <a:off x="66301" y="3688211"/>
            <a:ext cx="1225512" cy="646331"/>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pPr>
            <a:r>
              <a:rPr lang="en-US" b="1" dirty="0">
                <a:solidFill>
                  <a:srgbClr val="5F5F5F"/>
                </a:solidFill>
              </a:rPr>
              <a:t>Uncertain Projects</a:t>
            </a:r>
          </a:p>
        </p:txBody>
      </p:sp>
      <p:sp>
        <p:nvSpPr>
          <p:cNvPr id="13" name="AutoShape 285"/>
          <p:cNvSpPr>
            <a:spLocks/>
          </p:cNvSpPr>
          <p:nvPr/>
        </p:nvSpPr>
        <p:spPr bwMode="auto">
          <a:xfrm>
            <a:off x="1171895" y="3633408"/>
            <a:ext cx="119917" cy="755936"/>
          </a:xfrm>
          <a:prstGeom prst="leftBrace">
            <a:avLst>
              <a:gd name="adj1" fmla="val 116667"/>
              <a:gd name="adj2" fmla="val 50000"/>
            </a:avLst>
          </a:prstGeom>
          <a:noFill/>
          <a:ln w="12700">
            <a:solidFill>
              <a:schemeClr val="tx1"/>
            </a:solidFill>
            <a:round/>
            <a:headEnd/>
            <a:tailEnd/>
          </a:ln>
        </p:spPr>
        <p:txBody>
          <a:bodyPr wrap="none" anchor="ctr"/>
          <a:lstStyle/>
          <a:p>
            <a:pPr algn="ctr" eaLnBrk="0" hangingPunct="0"/>
            <a:endParaRPr lang="en-US"/>
          </a:p>
        </p:txBody>
      </p:sp>
      <p:sp>
        <p:nvSpPr>
          <p:cNvPr id="11" name="TextBox 10"/>
          <p:cNvSpPr txBox="1"/>
          <p:nvPr/>
        </p:nvSpPr>
        <p:spPr>
          <a:xfrm>
            <a:off x="6343650" y="6450838"/>
            <a:ext cx="4365298" cy="246221"/>
          </a:xfrm>
          <a:prstGeom prst="rect">
            <a:avLst/>
          </a:prstGeom>
          <a:noFill/>
        </p:spPr>
        <p:txBody>
          <a:bodyPr wrap="none" rtlCol="0">
            <a:spAutoFit/>
          </a:bodyPr>
          <a:lstStyle/>
          <a:p>
            <a:r>
              <a:rPr lang="en-US" sz="1000" dirty="0"/>
              <a:t>Derived from data found on: SNL Financials and ABB Velocity Suite (12/31/2016)</a:t>
            </a:r>
          </a:p>
        </p:txBody>
      </p:sp>
    </p:spTree>
    <p:extLst>
      <p:ext uri="{BB962C8B-B14F-4D97-AF65-F5344CB8AC3E}">
        <p14:creationId xmlns:p14="http://schemas.microsoft.com/office/powerpoint/2010/main" val="9728915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86"/>
          <p:cNvSpPr txBox="1">
            <a:spLocks noChangeArrowheads="1"/>
          </p:cNvSpPr>
          <p:nvPr/>
        </p:nvSpPr>
        <p:spPr bwMode="auto">
          <a:xfrm>
            <a:off x="66300" y="2438473"/>
            <a:ext cx="1225511" cy="646331"/>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pPr>
            <a:r>
              <a:rPr lang="en-US" b="1" dirty="0">
                <a:solidFill>
                  <a:srgbClr val="993300"/>
                </a:solidFill>
              </a:rPr>
              <a:t>Certain Projects</a:t>
            </a:r>
          </a:p>
        </p:txBody>
      </p:sp>
      <p:graphicFrame>
        <p:nvGraphicFramePr>
          <p:cNvPr id="152716" name="Group 140"/>
          <p:cNvGraphicFramePr>
            <a:graphicFrameLocks noGrp="1"/>
          </p:cNvGraphicFramePr>
          <p:nvPr>
            <p:extLst>
              <p:ext uri="{D42A27DB-BD31-4B8C-83A1-F6EECF244321}">
                <p14:modId xmlns:p14="http://schemas.microsoft.com/office/powerpoint/2010/main" val="4081348086"/>
              </p:ext>
            </p:extLst>
          </p:nvPr>
        </p:nvGraphicFramePr>
        <p:xfrm>
          <a:off x="1422053" y="1440478"/>
          <a:ext cx="7964543" cy="3774731"/>
        </p:xfrm>
        <a:graphic>
          <a:graphicData uri="http://schemas.openxmlformats.org/drawingml/2006/table">
            <a:tbl>
              <a:tblPr>
                <a:effectLst>
                  <a:outerShdw blurRad="50800" dist="38100" dir="2700000" algn="tl" rotWithShape="0">
                    <a:prstClr val="black">
                      <a:alpha val="40000"/>
                    </a:prstClr>
                  </a:outerShdw>
                </a:effectLst>
              </a:tblPr>
              <a:tblGrid>
                <a:gridCol w="2338184">
                  <a:extLst>
                    <a:ext uri="{9D8B030D-6E8A-4147-A177-3AD203B41FA5}">
                      <a16:colId xmlns:a16="http://schemas.microsoft.com/office/drawing/2014/main" val="20000"/>
                    </a:ext>
                  </a:extLst>
                </a:gridCol>
                <a:gridCol w="849863">
                  <a:extLst>
                    <a:ext uri="{9D8B030D-6E8A-4147-A177-3AD203B41FA5}">
                      <a16:colId xmlns:a16="http://schemas.microsoft.com/office/drawing/2014/main" val="20001"/>
                    </a:ext>
                  </a:extLst>
                </a:gridCol>
                <a:gridCol w="988267">
                  <a:extLst>
                    <a:ext uri="{9D8B030D-6E8A-4147-A177-3AD203B41FA5}">
                      <a16:colId xmlns:a16="http://schemas.microsoft.com/office/drawing/2014/main" val="20002"/>
                    </a:ext>
                  </a:extLst>
                </a:gridCol>
                <a:gridCol w="998376">
                  <a:extLst>
                    <a:ext uri="{9D8B030D-6E8A-4147-A177-3AD203B41FA5}">
                      <a16:colId xmlns:a16="http://schemas.microsoft.com/office/drawing/2014/main" val="20003"/>
                    </a:ext>
                  </a:extLst>
                </a:gridCol>
                <a:gridCol w="877077">
                  <a:extLst>
                    <a:ext uri="{9D8B030D-6E8A-4147-A177-3AD203B41FA5}">
                      <a16:colId xmlns:a16="http://schemas.microsoft.com/office/drawing/2014/main" val="20004"/>
                    </a:ext>
                  </a:extLst>
                </a:gridCol>
                <a:gridCol w="942392">
                  <a:extLst>
                    <a:ext uri="{9D8B030D-6E8A-4147-A177-3AD203B41FA5}">
                      <a16:colId xmlns:a16="http://schemas.microsoft.com/office/drawing/2014/main" val="20005"/>
                    </a:ext>
                  </a:extLst>
                </a:gridCol>
                <a:gridCol w="970384">
                  <a:extLst>
                    <a:ext uri="{9D8B030D-6E8A-4147-A177-3AD203B41FA5}">
                      <a16:colId xmlns:a16="http://schemas.microsoft.com/office/drawing/2014/main" val="20006"/>
                    </a:ext>
                  </a:extLst>
                </a:gridCol>
              </a:tblGrid>
              <a:tr h="303519">
                <a:tc rowSpan="2">
                  <a:txBody>
                    <a:bodyPr/>
                    <a:lstStyle/>
                    <a:p>
                      <a:pPr algn="l" rtl="0" fontAlgn="ctr"/>
                      <a:r>
                        <a:rPr lang="en-US" sz="1200" b="1" i="1" u="none" strike="noStrike" dirty="0">
                          <a:solidFill>
                            <a:srgbClr val="FFFFFF"/>
                          </a:solidFill>
                          <a:effectLst/>
                          <a:latin typeface="Times New Roman" panose="02020603050405020304" pitchFamily="18" charset="0"/>
                          <a:cs typeface="Times New Roman" panose="02020603050405020304" pitchFamily="18" charset="0"/>
                        </a:rPr>
                        <a:t>General Status</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gridSpan="3">
                  <a:txBody>
                    <a:bodyPr/>
                    <a:lstStyle/>
                    <a:p>
                      <a:pPr algn="ctr" rtl="0" fontAlgn="ctr"/>
                      <a:r>
                        <a:rPr lang="en-US" sz="1200" b="1" i="1" u="none" strike="noStrike" dirty="0">
                          <a:solidFill>
                            <a:srgbClr val="FFFFFF"/>
                          </a:solidFill>
                          <a:effectLst/>
                          <a:latin typeface="Times New Roman" panose="02020603050405020304" pitchFamily="18" charset="0"/>
                          <a:cs typeface="Times New Roman" panose="02020603050405020304" pitchFamily="18" charset="0"/>
                        </a:rPr>
                        <a:t>New Lateral</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hMerge="1">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gridSpan="3">
                  <a:txBody>
                    <a:bodyPr/>
                    <a:lstStyle/>
                    <a:p>
                      <a:pPr algn="ctr" rtl="0" fontAlgn="ctr"/>
                      <a:r>
                        <a:rPr lang="en-US" sz="1200" b="1" i="1" u="none" strike="noStrike" kern="1200" dirty="0">
                          <a:solidFill>
                            <a:srgbClr val="FFFFFF"/>
                          </a:solidFill>
                          <a:effectLst/>
                          <a:latin typeface="Times New Roman" panose="02020603050405020304" pitchFamily="18" charset="0"/>
                          <a:ea typeface="+mn-ea"/>
                          <a:cs typeface="Times New Roman" panose="02020603050405020304" pitchFamily="18" charset="0"/>
                        </a:rPr>
                        <a:t>New Market Access</a:t>
                      </a:r>
                    </a:p>
                  </a:txBody>
                  <a:tcPr marL="0" marR="0" marT="0" marB="0" anchor="ctr">
                    <a:lnL w="38100" cap="flat" cmpd="sng" algn="ctr">
                      <a:solidFill>
                        <a:schemeClr val="tx1"/>
                      </a:solidFill>
                      <a:prstDash val="solid"/>
                      <a:round/>
                      <a:headEnd type="none" w="med" len="med"/>
                      <a:tailEnd type="none" w="med" len="med"/>
                    </a:lnL>
                    <a:solidFill>
                      <a:srgbClr val="800000"/>
                    </a:solidFill>
                  </a:tcPr>
                </a:tc>
                <a:tc hMerge="1">
                  <a:txBody>
                    <a:bodyPr/>
                    <a:lstStyle/>
                    <a:p>
                      <a:endParaRPr lang="en-US"/>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extLst>
                  <a:ext uri="{0D108BD9-81ED-4DB2-BD59-A6C34878D82A}">
                    <a16:rowId xmlns:a16="http://schemas.microsoft.com/office/drawing/2014/main" val="10000"/>
                  </a:ext>
                </a:extLst>
              </a:tr>
              <a:tr h="515982">
                <a:tc vMerge="1">
                  <a:txBody>
                    <a:bodyPr/>
                    <a:lstStyle/>
                    <a:p>
                      <a:endParaRPr lang="en-US"/>
                    </a:p>
                  </a:txBody>
                  <a:tcP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cs typeface="Times New Roman" panose="02020603050405020304" pitchFamily="18" charset="0"/>
                        </a:rPr>
                        <a:t>Number of Projects</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cs typeface="Times New Roman" panose="02020603050405020304" pitchFamily="18" charset="0"/>
                        </a:rPr>
                        <a:t>Mileage</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a:solidFill>
                            <a:srgbClr val="FFFFFF"/>
                          </a:solidFill>
                          <a:effectLst/>
                          <a:latin typeface="Times New Roman" panose="02020603050405020304" pitchFamily="18" charset="0"/>
                          <a:cs typeface="Times New Roman" panose="02020603050405020304" pitchFamily="18" charset="0"/>
                        </a:rPr>
                        <a:t>Capacity Added (MMcf)</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cs typeface="Times New Roman" panose="02020603050405020304" pitchFamily="18" charset="0"/>
                        </a:rPr>
                        <a:t>Number of Projects</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cs typeface="Times New Roman" panose="02020603050405020304" pitchFamily="18" charset="0"/>
                        </a:rPr>
                        <a:t>Mileage</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tc>
                  <a:txBody>
                    <a:bodyPr/>
                    <a:lstStyle/>
                    <a:p>
                      <a:pPr algn="l" rtl="0" fontAlgn="ctr"/>
                      <a:r>
                        <a:rPr lang="en-US" sz="1200" b="1" i="1" u="none" strike="noStrike" dirty="0">
                          <a:solidFill>
                            <a:srgbClr val="FFFFFF"/>
                          </a:solidFill>
                          <a:effectLst/>
                          <a:latin typeface="Times New Roman" panose="02020603050405020304" pitchFamily="18" charset="0"/>
                          <a:cs typeface="Times New Roman" panose="02020603050405020304" pitchFamily="18" charset="0"/>
                        </a:rPr>
                        <a:t>Capacity Added (</a:t>
                      </a:r>
                      <a:r>
                        <a:rPr lang="en-US" sz="1200" b="1" i="1" u="none" strike="noStrike" dirty="0" err="1">
                          <a:solidFill>
                            <a:srgbClr val="FFFFFF"/>
                          </a:solidFill>
                          <a:effectLst/>
                          <a:latin typeface="Times New Roman" panose="02020603050405020304" pitchFamily="18" charset="0"/>
                          <a:cs typeface="Times New Roman" panose="02020603050405020304" pitchFamily="18" charset="0"/>
                        </a:rPr>
                        <a:t>MMcf</a:t>
                      </a:r>
                      <a:r>
                        <a:rPr lang="en-US" sz="1200" b="1" i="1" u="none" strike="noStrike" dirty="0">
                          <a:solidFill>
                            <a:srgbClr val="FFFFFF"/>
                          </a:solidFill>
                          <a:effectLst/>
                          <a:latin typeface="Times New Roman" panose="02020603050405020304" pitchFamily="18" charset="0"/>
                          <a:cs typeface="Times New Roman" panose="02020603050405020304" pitchFamily="18" charset="0"/>
                        </a:rPr>
                        <a:t>)</a:t>
                      </a:r>
                    </a:p>
                  </a:txBody>
                  <a:tcPr marL="257175"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1"/>
                  </a:ext>
                </a:extLst>
              </a:tr>
              <a:tr h="301973">
                <a:tc>
                  <a:txBody>
                    <a:bodyPr/>
                    <a:lstStyle/>
                    <a:p>
                      <a:pPr algn="l" rtl="0" fontAlgn="ctr"/>
                      <a:r>
                        <a:rPr lang="en-US" sz="1200" b="1" i="1" u="none" strike="noStrike" dirty="0">
                          <a:solidFill>
                            <a:srgbClr val="000000"/>
                          </a:solidFill>
                          <a:effectLst/>
                          <a:latin typeface="Times New Roman" panose="02020603050405020304" pitchFamily="18" charset="0"/>
                          <a:cs typeface="Times New Roman" panose="02020603050405020304" pitchFamily="18" charset="0"/>
                        </a:rPr>
                        <a:t>Completed</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5.0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202.2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2"/>
                  </a:ext>
                </a:extLst>
              </a:tr>
              <a:tr h="288638">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1" i="1" u="none" strike="noStrike" dirty="0">
                          <a:solidFill>
                            <a:srgbClr val="000000"/>
                          </a:solidFill>
                          <a:effectLst/>
                          <a:latin typeface="Times New Roman" panose="02020603050405020304" pitchFamily="18" charset="0"/>
                          <a:cs typeface="Times New Roman" panose="02020603050405020304" pitchFamily="18" charset="0"/>
                        </a:rPr>
                        <a:t>Under Construction</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2.0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133.7</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668.6</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3"/>
                  </a:ext>
                </a:extLst>
              </a:tr>
              <a:tr h="290332">
                <a:tc>
                  <a:txBody>
                    <a:bodyPr/>
                    <a:lstStyle/>
                    <a:p>
                      <a:pPr algn="l" rtl="0" fontAlgn="ctr"/>
                      <a:r>
                        <a:rPr lang="en-US" sz="1200" b="1" i="1" u="none" strike="noStrike" dirty="0">
                          <a:solidFill>
                            <a:srgbClr val="000000"/>
                          </a:solidFill>
                          <a:effectLst/>
                          <a:latin typeface="Times New Roman" panose="02020603050405020304" pitchFamily="18" charset="0"/>
                          <a:cs typeface="Times New Roman" panose="02020603050405020304" pitchFamily="18" charset="0"/>
                        </a:rPr>
                        <a:t>Approved</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4.0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24.9</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1,804.7</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4"/>
                  </a:ext>
                </a:extLst>
              </a:tr>
              <a:tr h="366026">
                <a:tc>
                  <a:txBody>
                    <a:bodyPr/>
                    <a:lstStyle/>
                    <a:p>
                      <a:pPr algn="l" rtl="0" fontAlgn="ctr"/>
                      <a:r>
                        <a:rPr lang="en-US" sz="1300" b="1" i="0" u="none" strike="noStrike" dirty="0">
                          <a:solidFill>
                            <a:srgbClr val="000000"/>
                          </a:solidFill>
                          <a:effectLst/>
                          <a:latin typeface="Times New Roman" panose="02020603050405020304" pitchFamily="18" charset="0"/>
                          <a:cs typeface="Times New Roman" panose="02020603050405020304" pitchFamily="18" charset="0"/>
                        </a:rPr>
                        <a:t>Certain SUB TOTAL </a:t>
                      </a:r>
                    </a:p>
                  </a:txBody>
                  <a:tcPr marL="257175"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7</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163.6</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2,675.5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50000">
                          <a:srgbClr val="FFFFEF"/>
                        </a:gs>
                        <a:gs pos="100000">
                          <a:srgbClr val="FFFF00"/>
                        </a:gs>
                      </a:gsLst>
                      <a:lin ang="5400000" scaled="1"/>
                    </a:gradFill>
                  </a:tcPr>
                </a:tc>
                <a:extLst>
                  <a:ext uri="{0D108BD9-81ED-4DB2-BD59-A6C34878D82A}">
                    <a16:rowId xmlns:a16="http://schemas.microsoft.com/office/drawing/2014/main" val="10005"/>
                  </a:ext>
                </a:extLst>
              </a:tr>
              <a:tr h="260160">
                <a:tc>
                  <a:txBody>
                    <a:bodyPr/>
                    <a:lstStyle/>
                    <a:p>
                      <a:pPr algn="l" rtl="0" fontAlgn="ctr"/>
                      <a:r>
                        <a:rPr lang="en-US" sz="1200" b="1" i="1" u="none" strike="noStrike">
                          <a:solidFill>
                            <a:srgbClr val="5F5F5F"/>
                          </a:solidFill>
                          <a:effectLst/>
                          <a:latin typeface="Times New Roman" panose="02020603050405020304" pitchFamily="18" charset="0"/>
                          <a:cs typeface="Times New Roman" panose="02020603050405020304" pitchFamily="18" charset="0"/>
                        </a:rPr>
                        <a:t>Applied</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89.5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2,126.2</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6"/>
                  </a:ext>
                </a:extLst>
              </a:tr>
              <a:tr h="278741">
                <a:tc>
                  <a:txBody>
                    <a:bodyPr/>
                    <a:lstStyle/>
                    <a:p>
                      <a:pPr algn="l" rtl="0" fontAlgn="ctr"/>
                      <a:r>
                        <a:rPr lang="en-US" sz="1200" b="1" i="1" u="none" strike="noStrike">
                          <a:solidFill>
                            <a:srgbClr val="5F5F5F"/>
                          </a:solidFill>
                          <a:effectLst/>
                          <a:latin typeface="Times New Roman" panose="02020603050405020304" pitchFamily="18" charset="0"/>
                          <a:cs typeface="Times New Roman" panose="02020603050405020304" pitchFamily="18" charset="0"/>
                        </a:rPr>
                        <a:t>Pre-Filing</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7"/>
                  </a:ext>
                </a:extLst>
              </a:tr>
              <a:tr h="260159">
                <a:tc>
                  <a:txBody>
                    <a:bodyPr/>
                    <a:lstStyle/>
                    <a:p>
                      <a:pPr algn="l" rtl="0" fontAlgn="ctr"/>
                      <a:r>
                        <a:rPr lang="en-US" sz="1200" b="1" i="1" u="none" strike="noStrike">
                          <a:solidFill>
                            <a:srgbClr val="5F5F5F"/>
                          </a:solidFill>
                          <a:effectLst/>
                          <a:latin typeface="Times New Roman" panose="02020603050405020304" pitchFamily="18" charset="0"/>
                          <a:cs typeface="Times New Roman" panose="02020603050405020304" pitchFamily="18" charset="0"/>
                        </a:rPr>
                        <a:t>Announced</a:t>
                      </a:r>
                    </a:p>
                  </a:txBody>
                  <a:tcPr marL="25717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mn-cs"/>
                        </a:rPr>
                        <a:t>―</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250.0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0" algn="ctr" defTabSz="914400" rtl="0" eaLnBrk="1" fontAlgn="ctr" latinLnBrk="0" hangingPunct="1"/>
                      <a:r>
                        <a:rPr lang="en-US" sz="12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1,183.4</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8"/>
                  </a:ext>
                </a:extLst>
              </a:tr>
              <a:tr h="411114">
                <a:tc>
                  <a:txBody>
                    <a:bodyPr/>
                    <a:lstStyle/>
                    <a:p>
                      <a:pPr marL="171450" indent="0" algn="l" rtl="0" fontAlgn="ctr"/>
                      <a:r>
                        <a:rPr lang="en-US" sz="1300" b="1" i="0" u="none" strike="noStrike" dirty="0">
                          <a:solidFill>
                            <a:srgbClr val="000000"/>
                          </a:solidFill>
                          <a:effectLst/>
                          <a:latin typeface="Times New Roman" panose="02020603050405020304" pitchFamily="18" charset="0"/>
                          <a:cs typeface="Times New Roman" panose="02020603050405020304" pitchFamily="18" charset="0"/>
                        </a:rPr>
                        <a:t>Uncertain SUB TOTAL </a:t>
                      </a:r>
                    </a:p>
                  </a:txBody>
                  <a:tcPr marL="8572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3</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89.5</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2,126.2</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3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250.0</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tc>
                  <a:txBody>
                    <a:bodyPr/>
                    <a:lstStyle/>
                    <a:p>
                      <a:pPr marL="0" algn="ctr" defTabSz="914400" rtl="0" eaLnBrk="1" fontAlgn="ctr" latinLnBrk="0" hangingPunct="1"/>
                      <a:r>
                        <a:rPr lang="en-US" sz="13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1,183.4</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0A6DD"/>
                    </a:solidFill>
                  </a:tcPr>
                </a:tc>
                <a:extLst>
                  <a:ext uri="{0D108BD9-81ED-4DB2-BD59-A6C34878D82A}">
                    <a16:rowId xmlns:a16="http://schemas.microsoft.com/office/drawing/2014/main" val="10009"/>
                  </a:ext>
                </a:extLst>
              </a:tr>
              <a:tr h="465429">
                <a:tc>
                  <a:txBody>
                    <a:bodyPr/>
                    <a:lstStyle/>
                    <a:p>
                      <a:pPr algn="l" rtl="0" fontAlgn="ctr"/>
                      <a:r>
                        <a:rPr lang="en-US" sz="1400" b="1" i="0" u="none" strike="noStrike" dirty="0">
                          <a:solidFill>
                            <a:srgbClr val="000000"/>
                          </a:solidFill>
                          <a:effectLst/>
                          <a:latin typeface="Times New Roman" panose="02020603050405020304" pitchFamily="18" charset="0"/>
                          <a:cs typeface="Times New Roman" panose="02020603050405020304" pitchFamily="18" charset="0"/>
                        </a:rPr>
                        <a:t>TOTAL</a:t>
                      </a:r>
                    </a:p>
                  </a:txBody>
                  <a:tcPr marL="85725"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algn="ctr" defTabSz="914400" rtl="0" eaLnBrk="1" fontAlgn="ctr" latinLnBrk="0" hangingPunct="1"/>
                      <a:r>
                        <a:rPr lang="en-US" sz="14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algn="ctr" defTabSz="914400" rtl="0" eaLnBrk="1" fontAlgn="ctr" latinLnBrk="0" hangingPunct="1"/>
                      <a:r>
                        <a:rPr lang="en-US" sz="14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253.1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algn="ctr" defTabSz="914400" rtl="0" eaLnBrk="1" fontAlgn="ctr" latinLnBrk="0" hangingPunct="1"/>
                      <a:r>
                        <a:rPr lang="en-US" sz="14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4,801.8</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algn="ctr" defTabSz="914400" rtl="0" eaLnBrk="1" fontAlgn="ctr" latinLnBrk="0" hangingPunct="1"/>
                      <a:r>
                        <a:rPr lang="en-US" sz="14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algn="ctr" defTabSz="914400" rtl="0" eaLnBrk="1" fontAlgn="ctr" latinLnBrk="0" hangingPunct="1"/>
                      <a:r>
                        <a:rPr lang="en-US" sz="14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250.0</a:t>
                      </a: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algn="ctr" fontAlgn="b"/>
                      <a:r>
                        <a:rPr lang="en-US" sz="1400" b="1" i="1" u="none" strike="noStrike" kern="1200" dirty="0">
                          <a:solidFill>
                            <a:srgbClr val="000000"/>
                          </a:solidFill>
                          <a:effectLst/>
                          <a:latin typeface="Times New Roman" panose="02020603050405020304" pitchFamily="18" charset="0"/>
                          <a:ea typeface="+mn-ea"/>
                          <a:cs typeface="Times New Roman" panose="02020603050405020304" pitchFamily="18" charset="0"/>
                        </a:rPr>
                        <a:t>1,183.4</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10"/>
                  </a:ext>
                </a:extLst>
              </a:tr>
            </a:tbl>
          </a:graphicData>
        </a:graphic>
      </p:graphicFrame>
      <p:sp>
        <p:nvSpPr>
          <p:cNvPr id="25603" name="Rectangle 256"/>
          <p:cNvSpPr>
            <a:spLocks noGrp="1" noChangeArrowheads="1"/>
          </p:cNvSpPr>
          <p:nvPr>
            <p:ph type="ctrTitle"/>
          </p:nvPr>
        </p:nvSpPr>
        <p:spPr/>
        <p:txBody>
          <a:bodyPr/>
          <a:lstStyle/>
          <a:p>
            <a:r>
              <a:rPr lang="en-US" dirty="0"/>
              <a:t>Current Natural Gas Pipeline Projects</a:t>
            </a:r>
            <a:endParaRPr lang="en-US" sz="2200" i="1" dirty="0"/>
          </a:p>
        </p:txBody>
      </p:sp>
      <p:sp>
        <p:nvSpPr>
          <p:cNvPr id="9" name="AutoShape 285"/>
          <p:cNvSpPr>
            <a:spLocks/>
          </p:cNvSpPr>
          <p:nvPr/>
        </p:nvSpPr>
        <p:spPr bwMode="auto">
          <a:xfrm>
            <a:off x="1161571" y="2341268"/>
            <a:ext cx="130241" cy="843159"/>
          </a:xfrm>
          <a:prstGeom prst="leftBrace">
            <a:avLst>
              <a:gd name="adj1" fmla="val 116667"/>
              <a:gd name="adj2" fmla="val 50000"/>
            </a:avLst>
          </a:prstGeom>
          <a:noFill/>
          <a:ln w="12700">
            <a:solidFill>
              <a:schemeClr val="tx1"/>
            </a:solidFill>
            <a:round/>
            <a:headEnd/>
            <a:tailEnd/>
          </a:ln>
        </p:spPr>
        <p:txBody>
          <a:bodyPr wrap="none" anchor="ctr"/>
          <a:lstStyle/>
          <a:p>
            <a:pPr algn="ctr" eaLnBrk="0" hangingPunct="0"/>
            <a:endParaRPr lang="en-US"/>
          </a:p>
        </p:txBody>
      </p:sp>
      <p:sp>
        <p:nvSpPr>
          <p:cNvPr id="12" name="Text Box 287"/>
          <p:cNvSpPr txBox="1">
            <a:spLocks noChangeArrowheads="1"/>
          </p:cNvSpPr>
          <p:nvPr/>
        </p:nvSpPr>
        <p:spPr bwMode="auto">
          <a:xfrm>
            <a:off x="66301" y="3688211"/>
            <a:ext cx="1225512" cy="646331"/>
          </a:xfrm>
          <a:prstGeom prst="rect">
            <a:avLst/>
          </a:prstGeom>
          <a:noFill/>
          <a:ln w="12700">
            <a:no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pPr>
            <a:r>
              <a:rPr lang="en-US" b="1" dirty="0">
                <a:solidFill>
                  <a:srgbClr val="5F5F5F"/>
                </a:solidFill>
              </a:rPr>
              <a:t>Uncertain Projects</a:t>
            </a:r>
          </a:p>
        </p:txBody>
      </p:sp>
      <p:sp>
        <p:nvSpPr>
          <p:cNvPr id="13" name="AutoShape 285"/>
          <p:cNvSpPr>
            <a:spLocks/>
          </p:cNvSpPr>
          <p:nvPr/>
        </p:nvSpPr>
        <p:spPr bwMode="auto">
          <a:xfrm>
            <a:off x="1171895" y="3633408"/>
            <a:ext cx="119917" cy="755936"/>
          </a:xfrm>
          <a:prstGeom prst="leftBrace">
            <a:avLst>
              <a:gd name="adj1" fmla="val 116667"/>
              <a:gd name="adj2" fmla="val 50000"/>
            </a:avLst>
          </a:prstGeom>
          <a:noFill/>
          <a:ln w="12700">
            <a:solidFill>
              <a:schemeClr val="tx1"/>
            </a:solidFill>
            <a:round/>
            <a:headEnd/>
            <a:tailEnd/>
          </a:ln>
        </p:spPr>
        <p:txBody>
          <a:bodyPr wrap="none" anchor="ctr"/>
          <a:lstStyle/>
          <a:p>
            <a:pPr algn="ctr" eaLnBrk="0" hangingPunct="0"/>
            <a:endParaRPr lang="en-US"/>
          </a:p>
        </p:txBody>
      </p:sp>
      <p:sp>
        <p:nvSpPr>
          <p:cNvPr id="11" name="TextBox 10"/>
          <p:cNvSpPr txBox="1"/>
          <p:nvPr/>
        </p:nvSpPr>
        <p:spPr>
          <a:xfrm>
            <a:off x="6343650" y="6450838"/>
            <a:ext cx="4365298" cy="246221"/>
          </a:xfrm>
          <a:prstGeom prst="rect">
            <a:avLst/>
          </a:prstGeom>
          <a:noFill/>
        </p:spPr>
        <p:txBody>
          <a:bodyPr wrap="none" rtlCol="0">
            <a:spAutoFit/>
          </a:bodyPr>
          <a:lstStyle/>
          <a:p>
            <a:r>
              <a:rPr lang="en-US" sz="1000" dirty="0"/>
              <a:t>Derived from data found on: SNL Financials and ABB Velocity Suite (12/31/2016)</a:t>
            </a:r>
          </a:p>
        </p:txBody>
      </p:sp>
    </p:spTree>
    <p:extLst>
      <p:ext uri="{BB962C8B-B14F-4D97-AF65-F5344CB8AC3E}">
        <p14:creationId xmlns:p14="http://schemas.microsoft.com/office/powerpoint/2010/main" val="23416189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000" dirty="0"/>
              <a:t>In the age of abundant natural gas, many entities have decided to pursue construction of liquefied natural gas (LNG) export facilities.  The volumes of gas utilized by these facilities represent a major domestic end use source and price driver. </a:t>
            </a:r>
          </a:p>
          <a:p>
            <a:r>
              <a:rPr lang="en-US" sz="2000" dirty="0"/>
              <a:t>Unlike other fuel projects that are domestic use only, LNG terminals trigger advance consideration of international markets,  utilization planning, and contracts prior to development. </a:t>
            </a:r>
          </a:p>
        </p:txBody>
      </p:sp>
      <p:sp>
        <p:nvSpPr>
          <p:cNvPr id="19459" name="Rectangle 2"/>
          <p:cNvSpPr>
            <a:spLocks noGrp="1" noChangeArrowheads="1"/>
          </p:cNvSpPr>
          <p:nvPr>
            <p:ph type="ctrTitle"/>
          </p:nvPr>
        </p:nvSpPr>
        <p:spPr/>
        <p:txBody>
          <a:bodyPr>
            <a:normAutofit fontScale="90000"/>
          </a:bodyPr>
          <a:lstStyle/>
          <a:p>
            <a:pPr eaLnBrk="1" hangingPunct="1"/>
            <a:r>
              <a:rPr lang="en-US" dirty="0"/>
              <a:t>Liquefied Natural Gas Projects</a:t>
            </a:r>
          </a:p>
        </p:txBody>
      </p:sp>
      <p:sp>
        <p:nvSpPr>
          <p:cNvPr id="6" name="Text Placeholder 5"/>
          <p:cNvSpPr>
            <a:spLocks noGrp="1"/>
          </p:cNvSpPr>
          <p:nvPr>
            <p:ph type="subTitle" idx="13"/>
          </p:nvPr>
        </p:nvSpPr>
        <p:spPr/>
        <p:txBody>
          <a:bodyPr/>
          <a:lstStyle/>
          <a:p>
            <a:endParaRPr lang="en-US" dirty="0"/>
          </a:p>
        </p:txBody>
      </p:sp>
      <p:sp>
        <p:nvSpPr>
          <p:cNvPr id="5" name="TextBox 4"/>
          <p:cNvSpPr txBox="1"/>
          <p:nvPr/>
        </p:nvSpPr>
        <p:spPr>
          <a:xfrm>
            <a:off x="3161698" y="4009963"/>
            <a:ext cx="5868604" cy="369332"/>
          </a:xfrm>
          <a:prstGeom prst="rect">
            <a:avLst/>
          </a:prstGeom>
          <a:noFill/>
        </p:spPr>
        <p:txBody>
          <a:bodyPr wrap="square" rtlCol="0">
            <a:spAutoFit/>
          </a:bodyPr>
          <a:lstStyle/>
          <a:p>
            <a:r>
              <a:rPr lang="en-US" b="1" dirty="0">
                <a:solidFill>
                  <a:prstClr val="black"/>
                </a:solidFill>
              </a:rPr>
              <a:t>Typical Transmission Project Timeline for New Transmission</a:t>
            </a:r>
          </a:p>
        </p:txBody>
      </p:sp>
      <p:pic>
        <p:nvPicPr>
          <p:cNvPr id="10" name="Picture 9" descr="E:\150.09\150.09 Technical Directions\140814 - TD 42 - 150.09.07\Issues in Focus 2 -Building Interstate Transmission Natural Gas Pipelines\FERCTimeline 04May15.jpg"/>
          <p:cNvPicPr/>
          <p:nvPr/>
        </p:nvPicPr>
        <p:blipFill>
          <a:blip r:embed="rId3">
            <a:extLst>
              <a:ext uri="{28A0092B-C50C-407E-A947-70E740481C1C}">
                <a14:useLocalDpi xmlns:a14="http://schemas.microsoft.com/office/drawing/2010/main" val="0"/>
              </a:ext>
            </a:extLst>
          </a:blip>
          <a:srcRect/>
          <a:stretch>
            <a:fillRect/>
          </a:stretch>
        </p:blipFill>
        <p:spPr bwMode="auto">
          <a:xfrm>
            <a:off x="2675960" y="3815337"/>
            <a:ext cx="6770252" cy="2423711"/>
          </a:xfrm>
          <a:prstGeom prst="rect">
            <a:avLst/>
          </a:prstGeom>
          <a:noFill/>
          <a:ln>
            <a:noFill/>
          </a:ln>
        </p:spPr>
      </p:pic>
      <p:sp>
        <p:nvSpPr>
          <p:cNvPr id="11" name="TextBox 10"/>
          <p:cNvSpPr txBox="1"/>
          <p:nvPr/>
        </p:nvSpPr>
        <p:spPr>
          <a:xfrm>
            <a:off x="2903053" y="3326231"/>
            <a:ext cx="6316065" cy="369332"/>
          </a:xfrm>
          <a:prstGeom prst="rect">
            <a:avLst/>
          </a:prstGeom>
          <a:noFill/>
        </p:spPr>
        <p:txBody>
          <a:bodyPr wrap="square" rtlCol="0">
            <a:spAutoFit/>
          </a:bodyPr>
          <a:lstStyle/>
          <a:p>
            <a:r>
              <a:rPr lang="en-US" b="1" dirty="0">
                <a:solidFill>
                  <a:prstClr val="black"/>
                </a:solidFill>
              </a:rPr>
              <a:t>Typical Project Timeline for New Liquefied Natural Gas Terminal</a:t>
            </a:r>
          </a:p>
        </p:txBody>
      </p:sp>
      <p:sp>
        <p:nvSpPr>
          <p:cNvPr id="9" name="TextBox 8"/>
          <p:cNvSpPr txBox="1"/>
          <p:nvPr/>
        </p:nvSpPr>
        <p:spPr>
          <a:xfrm>
            <a:off x="3277941" y="6319571"/>
            <a:ext cx="4916731" cy="400110"/>
          </a:xfrm>
          <a:prstGeom prst="rect">
            <a:avLst/>
          </a:prstGeom>
          <a:noFill/>
        </p:spPr>
        <p:txBody>
          <a:bodyPr wrap="none" rtlCol="0">
            <a:spAutoFit/>
          </a:bodyPr>
          <a:lstStyle/>
          <a:p>
            <a:r>
              <a:rPr lang="en-US" sz="1000" dirty="0"/>
              <a:t>Source: FERC timeline:  Traditional vs. Pre-filing. [Online] </a:t>
            </a:r>
            <a:r>
              <a:rPr lang="en-US" sz="1000" dirty="0" err="1"/>
              <a:t>n.d.</a:t>
            </a:r>
            <a:r>
              <a:rPr lang="en-US" sz="1000" dirty="0"/>
              <a:t> [Cited: November 19, 2014].  </a:t>
            </a:r>
          </a:p>
          <a:p>
            <a:r>
              <a:rPr lang="en-US" sz="1000" dirty="0"/>
              <a:t>Adapted from http://www.fs.fed.us/specialuses/documents/im2003-197attach3.pdf.</a:t>
            </a:r>
          </a:p>
        </p:txBody>
      </p:sp>
    </p:spTree>
    <p:extLst>
      <p:ext uri="{BB962C8B-B14F-4D97-AF65-F5344CB8AC3E}">
        <p14:creationId xmlns:p14="http://schemas.microsoft.com/office/powerpoint/2010/main" val="21082736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833994273"/>
              </p:ext>
            </p:extLst>
          </p:nvPr>
        </p:nvGraphicFramePr>
        <p:xfrm>
          <a:off x="269875" y="1544638"/>
          <a:ext cx="11582400" cy="438605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ctrTitle"/>
          </p:nvPr>
        </p:nvSpPr>
        <p:spPr/>
        <p:txBody>
          <a:bodyPr>
            <a:normAutofit/>
          </a:bodyPr>
          <a:lstStyle/>
          <a:p>
            <a:r>
              <a:rPr lang="en-US" sz="2800" dirty="0"/>
              <a:t>Status of Proposed Liquefied Natural Gas Projects</a:t>
            </a:r>
            <a:endParaRPr lang="en-US" sz="2800" i="1" dirty="0"/>
          </a:p>
        </p:txBody>
      </p:sp>
      <p:sp>
        <p:nvSpPr>
          <p:cNvPr id="6" name="TextBox 5"/>
          <p:cNvSpPr txBox="1"/>
          <p:nvPr/>
        </p:nvSpPr>
        <p:spPr>
          <a:xfrm>
            <a:off x="5370084" y="5934579"/>
            <a:ext cx="1381981" cy="276999"/>
          </a:xfrm>
          <a:prstGeom prst="rect">
            <a:avLst/>
          </a:prstGeom>
          <a:noFill/>
        </p:spPr>
        <p:txBody>
          <a:bodyPr wrap="none" rtlCol="0">
            <a:spAutoFit/>
          </a:bodyPr>
          <a:lstStyle/>
          <a:p>
            <a:r>
              <a:rPr lang="en-US" sz="1200" dirty="0"/>
              <a:t>*24.6 </a:t>
            </a:r>
            <a:r>
              <a:rPr lang="en-US" sz="1200" dirty="0" err="1"/>
              <a:t>Bcf</a:t>
            </a:r>
            <a:r>
              <a:rPr lang="en-US" sz="1200" dirty="0"/>
              <a:t>/d in total</a:t>
            </a:r>
          </a:p>
        </p:txBody>
      </p:sp>
      <p:sp>
        <p:nvSpPr>
          <p:cNvPr id="11" name="TextBox 10"/>
          <p:cNvSpPr txBox="1"/>
          <p:nvPr/>
        </p:nvSpPr>
        <p:spPr>
          <a:xfrm>
            <a:off x="6343650" y="6450838"/>
            <a:ext cx="4365298" cy="246221"/>
          </a:xfrm>
          <a:prstGeom prst="rect">
            <a:avLst/>
          </a:prstGeom>
          <a:noFill/>
        </p:spPr>
        <p:txBody>
          <a:bodyPr wrap="none" rtlCol="0">
            <a:spAutoFit/>
          </a:bodyPr>
          <a:lstStyle/>
          <a:p>
            <a:r>
              <a:rPr lang="en-US" sz="1000" dirty="0"/>
              <a:t>Derived from data found on: SNL Financials and ABB Velocity Suite (12/31/2016)</a:t>
            </a:r>
          </a:p>
        </p:txBody>
      </p:sp>
      <p:sp>
        <p:nvSpPr>
          <p:cNvPr id="8" name="Subtitle 7"/>
          <p:cNvSpPr>
            <a:spLocks noGrp="1"/>
          </p:cNvSpPr>
          <p:nvPr>
            <p:ph type="subTitle" idx="13"/>
          </p:nvPr>
        </p:nvSpPr>
        <p:spPr/>
        <p:txBody>
          <a:bodyPr/>
          <a:lstStyle/>
          <a:p>
            <a:endParaRPr lang="en-US"/>
          </a:p>
        </p:txBody>
      </p:sp>
    </p:spTree>
    <p:extLst>
      <p:ext uri="{BB962C8B-B14F-4D97-AF65-F5344CB8AC3E}">
        <p14:creationId xmlns:p14="http://schemas.microsoft.com/office/powerpoint/2010/main" val="28723628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Unlike natural gas and some other liquid fuels that are utilized by the power sector, a large quantity of coal is continually maintained in on-site stockpiles at coal-fired power generators to ensure reliability and continued plant operation</a:t>
            </a:r>
          </a:p>
          <a:p>
            <a:r>
              <a:rPr lang="en-US" dirty="0"/>
              <a:t>While natural gas is used for power, natural gas storage is primarily leveraged by pipeline operators and local distribution companies (LDCs) to ensure reliable pipeline pressures and to meet a regulated LDC utility’s obligation to serve</a:t>
            </a:r>
          </a:p>
          <a:p>
            <a:r>
              <a:rPr lang="en-US" dirty="0"/>
              <a:t>Petroleum product stockpiles are primarily used for market balancing</a:t>
            </a:r>
          </a:p>
        </p:txBody>
      </p:sp>
      <p:sp>
        <p:nvSpPr>
          <p:cNvPr id="3" name="Title 2"/>
          <p:cNvSpPr>
            <a:spLocks noGrp="1"/>
          </p:cNvSpPr>
          <p:nvPr>
            <p:ph type="ctrTitle"/>
          </p:nvPr>
        </p:nvSpPr>
        <p:spPr/>
        <p:txBody>
          <a:bodyPr/>
          <a:lstStyle/>
          <a:p>
            <a:r>
              <a:rPr lang="en-US" dirty="0"/>
              <a:t>Fuel Stockpiles Supplement</a:t>
            </a:r>
          </a:p>
        </p:txBody>
      </p:sp>
    </p:spTree>
    <p:extLst>
      <p:ext uri="{BB962C8B-B14F-4D97-AF65-F5344CB8AC3E}">
        <p14:creationId xmlns:p14="http://schemas.microsoft.com/office/powerpoint/2010/main" val="40035388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1211805087"/>
              </p:ext>
            </p:extLst>
          </p:nvPr>
        </p:nvGraphicFramePr>
        <p:xfrm>
          <a:off x="269875" y="1544638"/>
          <a:ext cx="11582400" cy="401002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ctrTitle"/>
          </p:nvPr>
        </p:nvSpPr>
        <p:spPr/>
        <p:txBody>
          <a:bodyPr>
            <a:normAutofit fontScale="90000"/>
          </a:bodyPr>
          <a:lstStyle/>
          <a:p>
            <a:r>
              <a:rPr lang="en-US" sz="3000" dirty="0"/>
              <a:t>After reaching decade highs earlier this year, utility coal stockpiles have returned to near decade average</a:t>
            </a:r>
          </a:p>
        </p:txBody>
      </p:sp>
      <p:sp>
        <p:nvSpPr>
          <p:cNvPr id="4" name="Text Placeholder 3"/>
          <p:cNvSpPr>
            <a:spLocks noGrp="1"/>
          </p:cNvSpPr>
          <p:nvPr>
            <p:ph type="body" sz="quarter" idx="4294967295"/>
          </p:nvPr>
        </p:nvSpPr>
        <p:spPr>
          <a:xfrm>
            <a:off x="5334001" y="6374887"/>
            <a:ext cx="5254044" cy="369332"/>
          </a:xfrm>
          <a:noFill/>
        </p:spPr>
        <p:txBody>
          <a:bodyPr wrap="square" rtlCol="0">
            <a:spAutoFit/>
          </a:bodyPr>
          <a:lstStyle/>
          <a:p>
            <a:pPr marL="0" indent="0">
              <a:buNone/>
            </a:pPr>
            <a:r>
              <a:rPr lang="en-US" sz="1000" dirty="0">
                <a:solidFill>
                  <a:schemeClr val="tx1"/>
                </a:solidFill>
                <a:latin typeface="+mn-lt"/>
              </a:rPr>
              <a:t>Derived from: ABB Velocity Suite Monthly Plant Estimated Coal Stockpile &amp; Monthly Plant Coal Transactions &amp; Costs Intelligent Queries through October 2016 (12/31/2016)</a:t>
            </a:r>
          </a:p>
        </p:txBody>
      </p:sp>
      <p:sp>
        <p:nvSpPr>
          <p:cNvPr id="8" name="TextBox 7"/>
          <p:cNvSpPr txBox="1"/>
          <p:nvPr/>
        </p:nvSpPr>
        <p:spPr>
          <a:xfrm>
            <a:off x="1700784" y="1409338"/>
            <a:ext cx="4026408" cy="400110"/>
          </a:xfrm>
          <a:prstGeom prst="rect">
            <a:avLst/>
          </a:prstGeom>
          <a:noFill/>
        </p:spPr>
        <p:txBody>
          <a:bodyPr wrap="square" rtlCol="0">
            <a:spAutoFit/>
          </a:bodyPr>
          <a:lstStyle/>
          <a:p>
            <a:r>
              <a:rPr lang="en-US" sz="1000" dirty="0"/>
              <a:t>*Other US: Southern Appalachia, West/Northwest, and Central Interior</a:t>
            </a:r>
          </a:p>
          <a:p>
            <a:r>
              <a:rPr lang="en-US" sz="1000" dirty="0"/>
              <a:t>*Imports: Australia, Indonesia, Venezuela, Columbia, Russia, and Others</a:t>
            </a:r>
          </a:p>
        </p:txBody>
      </p:sp>
      <mc:AlternateContent xmlns:mc="http://schemas.openxmlformats.org/markup-compatibility/2006" xmlns:a14="http://schemas.microsoft.com/office/drawing/2010/main">
        <mc:Choice Requires="a14">
          <p:sp>
            <p:nvSpPr>
              <p:cNvPr id="3" name="TextBox 2"/>
              <p:cNvSpPr txBox="1"/>
              <p:nvPr/>
            </p:nvSpPr>
            <p:spPr>
              <a:xfrm>
                <a:off x="1416630" y="5554663"/>
                <a:ext cx="9288889" cy="6797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𝐷𝑎𝑦𝑠</m:t>
                      </m:r>
                      <m:r>
                        <a:rPr lang="en-US" sz="1400" b="0" i="1" smtClean="0">
                          <a:latin typeface="Cambria Math" panose="02040503050406030204" pitchFamily="18" charset="0"/>
                        </a:rPr>
                        <m:t> </m:t>
                      </m:r>
                      <m:r>
                        <a:rPr lang="en-US" sz="1400" b="0" i="1" smtClean="0">
                          <a:latin typeface="Cambria Math" panose="02040503050406030204" pitchFamily="18" charset="0"/>
                        </a:rPr>
                        <m:t>𝑜𝑓</m:t>
                      </m:r>
                      <m:r>
                        <a:rPr lang="en-US" sz="1400" b="0" i="1" smtClean="0">
                          <a:latin typeface="Cambria Math" panose="02040503050406030204" pitchFamily="18" charset="0"/>
                        </a:rPr>
                        <m:t> </m:t>
                      </m:r>
                      <m:r>
                        <a:rPr lang="en-US" sz="1400" b="0" i="1" smtClean="0">
                          <a:latin typeface="Cambria Math" panose="02040503050406030204" pitchFamily="18" charset="0"/>
                        </a:rPr>
                        <m:t>𝐵𝑢𝑟𝑛</m:t>
                      </m:r>
                      <m:r>
                        <a:rPr lang="en-US" sz="1400" b="0" i="1" smtClean="0">
                          <a:latin typeface="Cambria Math" panose="02040503050406030204" pitchFamily="18" charset="0"/>
                        </a:rPr>
                        <m:t>= </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2</m:t>
                          </m:r>
                          <m:r>
                            <a:rPr lang="en-US" sz="1400" b="0" i="1" smtClean="0">
                              <a:latin typeface="Cambria Math" panose="02040503050406030204" pitchFamily="18" charset="0"/>
                            </a:rPr>
                            <m:t>𝑥</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10</m:t>
                              </m:r>
                            </m:e>
                            <m:sup>
                              <m:r>
                                <a:rPr lang="en-US" sz="1400" b="0" i="1" smtClean="0">
                                  <a:latin typeface="Cambria Math" panose="02040503050406030204" pitchFamily="18" charset="0"/>
                                </a:rPr>
                                <m:t>3</m:t>
                              </m:r>
                            </m:sup>
                          </m:sSup>
                          <m:r>
                            <a:rPr lang="en-US" sz="1400" b="0" i="1" smtClean="0">
                              <a:latin typeface="Cambria Math" panose="02040503050406030204" pitchFamily="18" charset="0"/>
                            </a:rPr>
                            <m:t>∗</m:t>
                          </m:r>
                          <m:nary>
                            <m:naryPr>
                              <m:chr m:val="∑"/>
                              <m:subHide m:val="on"/>
                              <m:supHide m:val="on"/>
                              <m:ctrlPr>
                                <a:rPr lang="en-US" sz="1400" b="0" i="1" smtClean="0">
                                  <a:latin typeface="Cambria Math" panose="02040503050406030204" pitchFamily="18" charset="0"/>
                                </a:rPr>
                              </m:ctrlPr>
                            </m:naryPr>
                            <m:sub/>
                            <m:sup/>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𝐼𝑚𝑝𝑙𝑖𝑒𝑑𝑆𝑡𝑜𝑐𝑘𝑝𝑖𝑙𝑒𝑡𝑜𝑛𝑛𝑎𝑔𝑒</m:t>
                                  </m:r>
                                </m:e>
                                <m:sub>
                                  <m:r>
                                    <a:rPr lang="en-US" sz="1400" b="0" i="1" smtClean="0">
                                      <a:latin typeface="Cambria Math" panose="02040503050406030204" pitchFamily="18" charset="0"/>
                                    </a:rPr>
                                    <m:t>𝑡</m:t>
                                  </m:r>
                                </m:sub>
                              </m:sSub>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nary>
                                    <m:naryPr>
                                      <m:chr m:val="∑"/>
                                      <m:subHide m:val="on"/>
                                      <m:supHide m:val="on"/>
                                      <m:ctrlPr>
                                        <a:rPr lang="en-US" sz="1400" b="0" i="1" smtClean="0">
                                          <a:latin typeface="Cambria Math" panose="02040503050406030204" pitchFamily="18" charset="0"/>
                                        </a:rPr>
                                      </m:ctrlPr>
                                    </m:naryPr>
                                    <m:sub/>
                                    <m:sup/>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𝐵𝑎𝑠𝑖𝑛𝑃𝑢𝑟𝑐h𝑎𝑠𝑒𝑡𝑜𝑛𝑛𝑎𝑔𝑒</m:t>
                                          </m:r>
                                        </m:e>
                                        <m:sub>
                                          <m:r>
                                            <a:rPr lang="en-US" sz="1400" b="0" i="1" smtClean="0">
                                              <a:latin typeface="Cambria Math" panose="02040503050406030204" pitchFamily="18" charset="0"/>
                                            </a:rPr>
                                            <m:t>𝑡</m:t>
                                          </m:r>
                                        </m:sub>
                                      </m:sSub>
                                    </m:e>
                                  </m:nary>
                                </m:num>
                                <m:den>
                                  <m:nary>
                                    <m:naryPr>
                                      <m:chr m:val="∑"/>
                                      <m:subHide m:val="on"/>
                                      <m:supHide m:val="on"/>
                                      <m:ctrlPr>
                                        <a:rPr lang="en-US" sz="1400" b="0" i="1" smtClean="0">
                                          <a:latin typeface="Cambria Math" panose="02040503050406030204" pitchFamily="18" charset="0"/>
                                        </a:rPr>
                                      </m:ctrlPr>
                                    </m:naryPr>
                                    <m:sub/>
                                    <m:sup/>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𝑇𝑜𝑡𝑎𝑙𝑃𝑢𝑟𝑐h𝑎𝑠𝑒𝑡𝑜𝑛𝑛𝑎𝑔𝑒</m:t>
                                          </m:r>
                                        </m:e>
                                        <m:sub>
                                          <m:r>
                                            <a:rPr lang="en-US" sz="1400" b="0" i="1" smtClean="0">
                                              <a:latin typeface="Cambria Math" panose="02040503050406030204" pitchFamily="18" charset="0"/>
                                            </a:rPr>
                                            <m:t>𝑡</m:t>
                                          </m:r>
                                        </m:sub>
                                      </m:sSub>
                                    </m:e>
                                  </m:nary>
                                </m:den>
                              </m:f>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bar>
                                    <m:barPr>
                                      <m:pos m:val="top"/>
                                      <m:ctrlPr>
                                        <a:rPr lang="en-US" sz="1400" b="0" i="1" smtClean="0">
                                          <a:latin typeface="Cambria Math" panose="02040503050406030204" pitchFamily="18" charset="0"/>
                                        </a:rPr>
                                      </m:ctrlPr>
                                    </m:barPr>
                                    <m:e>
                                      <m:r>
                                        <a:rPr lang="en-US" sz="1400" b="0" i="1" smtClean="0">
                                          <a:latin typeface="Cambria Math" panose="02040503050406030204" pitchFamily="18" charset="0"/>
                                        </a:rPr>
                                        <m:t>𝐵𝑎𝑠𝑖𝑛𝑃𝑢𝑟𝑐h𝑎𝑠𝑒𝐻𝑒𝑎𝑡𝐶𝑜𝑛𝑡𝑒𝑛𝑡</m:t>
                                      </m:r>
                                    </m:e>
                                  </m:bar>
                                </m:e>
                                <m:sub>
                                  <m:r>
                                    <a:rPr lang="en-US" sz="1400" b="0" i="1" smtClean="0">
                                      <a:latin typeface="Cambria Math" panose="02040503050406030204" pitchFamily="18" charset="0"/>
                                    </a:rPr>
                                    <m:t>𝑡</m:t>
                                  </m:r>
                                </m:sub>
                              </m:sSub>
                            </m:e>
                          </m:nary>
                        </m:num>
                        <m:den>
                          <m:nary>
                            <m:naryPr>
                              <m:chr m:val="∑"/>
                              <m:subHide m:val="on"/>
                              <m:supHide m:val="on"/>
                              <m:ctrlPr>
                                <a:rPr lang="en-US" sz="1400" b="0" i="1" smtClean="0">
                                  <a:latin typeface="Cambria Math" panose="02040503050406030204" pitchFamily="18" charset="0"/>
                                </a:rPr>
                              </m:ctrlPr>
                            </m:naryPr>
                            <m:sub/>
                            <m:sup/>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𝑆𝑒𝑎𝑠𝑜𝑛𝑎𝑙𝐶𝑜𝑎𝑙𝐹𝑙𝑒𝑒𝑡𝐶𝑎𝑝𝑎𝑐𝑖𝑡𝑦</m:t>
                                  </m:r>
                                </m:e>
                                <m:sub>
                                  <m:r>
                                    <a:rPr lang="en-US" sz="1400" b="0" i="1" smtClean="0">
                                      <a:latin typeface="Cambria Math" panose="02040503050406030204" pitchFamily="18" charset="0"/>
                                    </a:rPr>
                                    <m:t>𝑡</m:t>
                                  </m:r>
                                </m:sub>
                              </m:sSub>
                              <m:r>
                                <a:rPr lang="en-US" sz="1400" b="0" i="1" smtClean="0">
                                  <a:latin typeface="Cambria Math" panose="02040503050406030204" pitchFamily="18" charset="0"/>
                                </a:rPr>
                                <m:t>∗</m:t>
                              </m:r>
                              <m:bar>
                                <m:barPr>
                                  <m:pos m:val="top"/>
                                  <m:ctrlPr>
                                    <a:rPr lang="en-US" sz="1400" b="0" i="1" smtClean="0">
                                      <a:latin typeface="Cambria Math" panose="02040503050406030204" pitchFamily="18" charset="0"/>
                                    </a:rPr>
                                  </m:ctrlPr>
                                </m:barPr>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𝑆𝑒𝑎𝑠𝑜𝑛𝑎𝑙𝐶𝑜𝑎𝑙𝐹𝑙𝑒𝑒𝑡𝐶𝑎𝑝𝑎𝑐𝑖𝑡𝑦𝐹𝑎𝑐𝑡𝑜𝑟</m:t>
                                      </m:r>
                                    </m:e>
                                    <m:sub>
                                      <m:r>
                                        <a:rPr lang="en-US" sz="1400" b="0" i="1" smtClean="0">
                                          <a:latin typeface="Cambria Math" panose="02040503050406030204" pitchFamily="18" charset="0"/>
                                        </a:rPr>
                                        <m:t>𝑡</m:t>
                                      </m:r>
                                    </m:sub>
                                  </m:sSub>
                                </m:e>
                              </m:bar>
                              <m:r>
                                <a:rPr lang="en-US" sz="1400" b="0" i="1" smtClean="0">
                                  <a:latin typeface="Cambria Math" panose="02040503050406030204" pitchFamily="18" charset="0"/>
                                </a:rPr>
                                <m:t>∗</m:t>
                              </m:r>
                              <m:bar>
                                <m:barPr>
                                  <m:pos m:val="top"/>
                                  <m:ctrlPr>
                                    <a:rPr lang="en-US" sz="1400" b="0" i="1" smtClean="0">
                                      <a:latin typeface="Cambria Math" panose="02040503050406030204" pitchFamily="18" charset="0"/>
                                    </a:rPr>
                                  </m:ctrlPr>
                                </m:barPr>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𝐶𝑜𝑎𝑙𝐹𝑙𝑒𝑒𝑡𝐻𝑒𝑎𝑡𝑅𝑎𝑡𝑒</m:t>
                                      </m:r>
                                    </m:e>
                                    <m:sub>
                                      <m:r>
                                        <a:rPr lang="en-US" sz="1400" b="0" i="1" smtClean="0">
                                          <a:latin typeface="Cambria Math" panose="02040503050406030204" pitchFamily="18" charset="0"/>
                                        </a:rPr>
                                        <m:t>𝑡</m:t>
                                      </m:r>
                                    </m:sub>
                                  </m:sSub>
                                </m:e>
                              </m:ba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h𝑜𝑢𝑟𝑠</m:t>
                                  </m:r>
                                </m:e>
                                <m:sub>
                                  <m:r>
                                    <a:rPr lang="en-US" sz="1400" b="0" i="1" smtClean="0">
                                      <a:latin typeface="Cambria Math" panose="02040503050406030204" pitchFamily="18" charset="0"/>
                                    </a:rPr>
                                    <m:t>𝑡</m:t>
                                  </m:r>
                                </m:sub>
                              </m:sSub>
                            </m:e>
                          </m:nary>
                        </m:den>
                      </m:f>
                    </m:oMath>
                  </m:oMathPara>
                </a14:m>
                <a:endParaRPr lang="en-US" sz="1400" dirty="0"/>
              </a:p>
            </p:txBody>
          </p:sp>
        </mc:Choice>
        <mc:Fallback xmlns="">
          <p:sp>
            <p:nvSpPr>
              <p:cNvPr id="3" name="TextBox 2"/>
              <p:cNvSpPr txBox="1">
                <a:spLocks noRot="1" noChangeAspect="1" noMove="1" noResize="1" noEditPoints="1" noAdjustHandles="1" noChangeArrowheads="1" noChangeShapeType="1" noTextEdit="1"/>
              </p:cNvSpPr>
              <p:nvPr/>
            </p:nvSpPr>
            <p:spPr>
              <a:xfrm>
                <a:off x="1416630" y="5554663"/>
                <a:ext cx="9288889" cy="679738"/>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35411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1599895545"/>
              </p:ext>
            </p:extLst>
          </p:nvPr>
        </p:nvGraphicFramePr>
        <p:xfrm>
          <a:off x="269875" y="1544638"/>
          <a:ext cx="6000559" cy="207252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ctrTitle"/>
          </p:nvPr>
        </p:nvSpPr>
        <p:spPr/>
        <p:txBody>
          <a:bodyPr>
            <a:normAutofit fontScale="90000"/>
          </a:bodyPr>
          <a:lstStyle/>
          <a:p>
            <a:r>
              <a:rPr lang="en-US" sz="3000" dirty="0"/>
              <a:t>After reaching decade highs earlier this year, utility coal stockpiles have returned to near decade average</a:t>
            </a:r>
          </a:p>
        </p:txBody>
      </p:sp>
      <p:graphicFrame>
        <p:nvGraphicFramePr>
          <p:cNvPr id="12" name="Content Placeholder 7"/>
          <p:cNvGraphicFramePr>
            <a:graphicFrameLocks/>
          </p:cNvGraphicFramePr>
          <p:nvPr>
            <p:extLst>
              <p:ext uri="{D42A27DB-BD31-4B8C-83A1-F6EECF244321}">
                <p14:modId xmlns:p14="http://schemas.microsoft.com/office/powerpoint/2010/main" val="2782057754"/>
              </p:ext>
            </p:extLst>
          </p:nvPr>
        </p:nvGraphicFramePr>
        <p:xfrm>
          <a:off x="269875" y="3482298"/>
          <a:ext cx="6000559" cy="23364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ontent Placeholder 7"/>
          <p:cNvGraphicFramePr>
            <a:graphicFrameLocks/>
          </p:cNvGraphicFramePr>
          <p:nvPr>
            <p:extLst>
              <p:ext uri="{D42A27DB-BD31-4B8C-83A1-F6EECF244321}">
                <p14:modId xmlns:p14="http://schemas.microsoft.com/office/powerpoint/2010/main" val="1088834808"/>
              </p:ext>
            </p:extLst>
          </p:nvPr>
        </p:nvGraphicFramePr>
        <p:xfrm>
          <a:off x="6270434" y="1238251"/>
          <a:ext cx="4953918" cy="22440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ontent Placeholder 7"/>
          <p:cNvGraphicFramePr>
            <a:graphicFrameLocks/>
          </p:cNvGraphicFramePr>
          <p:nvPr>
            <p:extLst>
              <p:ext uri="{D42A27DB-BD31-4B8C-83A1-F6EECF244321}">
                <p14:modId xmlns:p14="http://schemas.microsoft.com/office/powerpoint/2010/main" val="365062054"/>
              </p:ext>
            </p:extLst>
          </p:nvPr>
        </p:nvGraphicFramePr>
        <p:xfrm>
          <a:off x="6270434" y="3574706"/>
          <a:ext cx="4953918" cy="2244047"/>
        </p:xfrm>
        <a:graphic>
          <a:graphicData uri="http://schemas.openxmlformats.org/drawingml/2006/chart">
            <c:chart xmlns:c="http://schemas.openxmlformats.org/drawingml/2006/chart" xmlns:r="http://schemas.openxmlformats.org/officeDocument/2006/relationships" r:id="rId5"/>
          </a:graphicData>
        </a:graphic>
      </p:graphicFrame>
      <mc:AlternateContent xmlns:mc="http://schemas.openxmlformats.org/markup-compatibility/2006" xmlns:a14="http://schemas.microsoft.com/office/drawing/2010/main">
        <mc:Choice Requires="a14">
          <p:sp>
            <p:nvSpPr>
              <p:cNvPr id="9" name="TextBox 8"/>
              <p:cNvSpPr txBox="1"/>
              <p:nvPr/>
            </p:nvSpPr>
            <p:spPr>
              <a:xfrm>
                <a:off x="451691" y="5733028"/>
                <a:ext cx="11462561" cy="5489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𝐷𝑎𝑦𝑠</m:t>
                      </m:r>
                      <m:r>
                        <a:rPr lang="en-US" sz="1400" b="0" i="1" smtClean="0">
                          <a:latin typeface="Cambria Math" panose="02040503050406030204" pitchFamily="18" charset="0"/>
                        </a:rPr>
                        <m:t> </m:t>
                      </m:r>
                      <m:r>
                        <a:rPr lang="en-US" sz="1400" b="0" i="1" smtClean="0">
                          <a:latin typeface="Cambria Math" panose="02040503050406030204" pitchFamily="18" charset="0"/>
                        </a:rPr>
                        <m:t>𝑜𝑓</m:t>
                      </m:r>
                      <m:r>
                        <a:rPr lang="en-US" sz="1400" b="0" i="1" smtClean="0">
                          <a:latin typeface="Cambria Math" panose="02040503050406030204" pitchFamily="18" charset="0"/>
                        </a:rPr>
                        <m:t> </m:t>
                      </m:r>
                      <m:r>
                        <a:rPr lang="en-US" sz="1400" b="0" i="1" smtClean="0">
                          <a:latin typeface="Cambria Math" panose="02040503050406030204" pitchFamily="18" charset="0"/>
                        </a:rPr>
                        <m:t>𝐵𝑢𝑟𝑛</m:t>
                      </m:r>
                      <m:r>
                        <a:rPr lang="en-US" sz="1400" b="0" i="1" smtClean="0">
                          <a:latin typeface="Cambria Math" panose="02040503050406030204" pitchFamily="18" charset="0"/>
                        </a:rPr>
                        <m:t>= </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2</m:t>
                          </m:r>
                          <m:r>
                            <a:rPr lang="en-US" sz="1400" b="0" i="1" smtClean="0">
                              <a:latin typeface="Cambria Math" panose="02040503050406030204" pitchFamily="18" charset="0"/>
                            </a:rPr>
                            <m:t>𝑥</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10</m:t>
                              </m:r>
                            </m:e>
                            <m:sup>
                              <m:r>
                                <a:rPr lang="en-US" sz="1400" b="0" i="1" smtClean="0">
                                  <a:latin typeface="Cambria Math" panose="02040503050406030204" pitchFamily="18" charset="0"/>
                                </a:rPr>
                                <m:t>3</m:t>
                              </m:r>
                            </m:sup>
                          </m:sSup>
                          <m:r>
                            <a:rPr lang="en-US" sz="1400" b="0" i="1" smtClean="0">
                              <a:latin typeface="Cambria Math" panose="02040503050406030204" pitchFamily="18" charset="0"/>
                            </a:rPr>
                            <m:t>∗</m:t>
                          </m:r>
                          <m:nary>
                            <m:naryPr>
                              <m:chr m:val="∑"/>
                              <m:subHide m:val="on"/>
                              <m:supHide m:val="on"/>
                              <m:ctrlPr>
                                <a:rPr lang="en-US" sz="1400" b="0" i="1" smtClean="0">
                                  <a:latin typeface="Cambria Math" panose="02040503050406030204" pitchFamily="18" charset="0"/>
                                </a:rPr>
                              </m:ctrlPr>
                            </m:naryPr>
                            <m:sub/>
                            <m:sup/>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𝐼𝑚𝑝𝑙𝑖𝑒𝑑𝑅𝑒𝑔𝑖𝑜𝑛𝑎𝑙𝑆𝑡𝑜𝑐𝑘𝑝𝑖𝑙𝑒𝑡𝑜𝑛𝑛𝑎𝑔𝑒</m:t>
                                  </m:r>
                                </m:e>
                                <m:sub>
                                  <m:r>
                                    <a:rPr lang="en-US" sz="1400" b="0" i="1" smtClean="0">
                                      <a:latin typeface="Cambria Math" panose="02040503050406030204" pitchFamily="18" charset="0"/>
                                    </a:rPr>
                                    <m:t>𝑡</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bar>
                                    <m:barPr>
                                      <m:pos m:val="top"/>
                                      <m:ctrlPr>
                                        <a:rPr lang="en-US" sz="1400" b="0" i="1" smtClean="0">
                                          <a:latin typeface="Cambria Math" panose="02040503050406030204" pitchFamily="18" charset="0"/>
                                        </a:rPr>
                                      </m:ctrlPr>
                                    </m:barPr>
                                    <m:e>
                                      <m:r>
                                        <a:rPr lang="en-US" sz="1400" b="0" i="1" smtClean="0">
                                          <a:latin typeface="Cambria Math" panose="02040503050406030204" pitchFamily="18" charset="0"/>
                                        </a:rPr>
                                        <m:t>𝑅𝑒𝑔𝑖𝑜𝑛𝑎𝑙𝑃𝑢𝑟𝑐h𝑎𝑠𝑒𝐻𝑒𝑎𝑡𝐶𝑜𝑛𝑡𝑒𝑛𝑡</m:t>
                                      </m:r>
                                    </m:e>
                                  </m:bar>
                                </m:e>
                                <m:sub>
                                  <m:r>
                                    <a:rPr lang="en-US" sz="1400" b="0" i="1" smtClean="0">
                                      <a:latin typeface="Cambria Math" panose="02040503050406030204" pitchFamily="18" charset="0"/>
                                    </a:rPr>
                                    <m:t>𝑡</m:t>
                                  </m:r>
                                </m:sub>
                              </m:sSub>
                            </m:e>
                          </m:nary>
                        </m:num>
                        <m:den>
                          <m:nary>
                            <m:naryPr>
                              <m:chr m:val="∑"/>
                              <m:subHide m:val="on"/>
                              <m:supHide m:val="on"/>
                              <m:ctrlPr>
                                <a:rPr lang="en-US" sz="1400" b="0" i="1" smtClean="0">
                                  <a:latin typeface="Cambria Math" panose="02040503050406030204" pitchFamily="18" charset="0"/>
                                </a:rPr>
                              </m:ctrlPr>
                            </m:naryPr>
                            <m:sub/>
                            <m:sup/>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𝑆𝑒𝑎𝑠𝑜𝑛𝑎𝑙𝑅𝑒𝑔𝑖𝑜𝑛𝑎𝑙𝐶𝑜𝑎𝑙𝐹𝑙𝑒𝑒𝑡𝐶𝑎𝑝𝑎𝑐𝑖𝑡𝑦</m:t>
                                  </m:r>
                                </m:e>
                                <m:sub>
                                  <m:r>
                                    <a:rPr lang="en-US" sz="1400" b="0" i="1" smtClean="0">
                                      <a:latin typeface="Cambria Math" panose="02040503050406030204" pitchFamily="18" charset="0"/>
                                    </a:rPr>
                                    <m:t>𝑡</m:t>
                                  </m:r>
                                </m:sub>
                              </m:sSub>
                              <m:r>
                                <a:rPr lang="en-US" sz="1400" b="0" i="1" smtClean="0">
                                  <a:latin typeface="Cambria Math" panose="02040503050406030204" pitchFamily="18" charset="0"/>
                                </a:rPr>
                                <m:t>∗</m:t>
                              </m:r>
                              <m:bar>
                                <m:barPr>
                                  <m:pos m:val="top"/>
                                  <m:ctrlPr>
                                    <a:rPr lang="en-US" sz="1400" b="0" i="1" smtClean="0">
                                      <a:latin typeface="Cambria Math" panose="02040503050406030204" pitchFamily="18" charset="0"/>
                                    </a:rPr>
                                  </m:ctrlPr>
                                </m:barPr>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𝑆𝑒𝑎𝑠𝑜𝑛𝑎𝑙𝑅𝑒𝑔𝑖𝑜𝑛𝑎𝑙𝐶𝑜𝑎𝑙𝐹𝑙𝑒𝑒𝑡𝐶𝑎𝑝𝑎𝑐𝑖𝑡𝑦𝐹𝑎𝑐𝑡𝑜𝑟</m:t>
                                      </m:r>
                                    </m:e>
                                    <m:sub>
                                      <m:r>
                                        <a:rPr lang="en-US" sz="1400" b="0" i="1" smtClean="0">
                                          <a:latin typeface="Cambria Math" panose="02040503050406030204" pitchFamily="18" charset="0"/>
                                        </a:rPr>
                                        <m:t>𝑡</m:t>
                                      </m:r>
                                    </m:sub>
                                  </m:sSub>
                                </m:e>
                              </m:bar>
                              <m:r>
                                <a:rPr lang="en-US" sz="1400" b="0" i="1" smtClean="0">
                                  <a:latin typeface="Cambria Math" panose="02040503050406030204" pitchFamily="18" charset="0"/>
                                </a:rPr>
                                <m:t>∗</m:t>
                              </m:r>
                              <m:bar>
                                <m:barPr>
                                  <m:pos m:val="top"/>
                                  <m:ctrlPr>
                                    <a:rPr lang="en-US" sz="1400" b="0" i="1" smtClean="0">
                                      <a:latin typeface="Cambria Math" panose="02040503050406030204" pitchFamily="18" charset="0"/>
                                    </a:rPr>
                                  </m:ctrlPr>
                                </m:barPr>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𝑅𝑒𝑔𝑖𝑜𝑛𝑎𝑙𝐶𝑜𝑎𝑙𝐹𝑙𝑒𝑒𝑡𝐻𝑒𝑎𝑡𝑅𝑎𝑡𝑒</m:t>
                                      </m:r>
                                    </m:e>
                                    <m:sub>
                                      <m:r>
                                        <a:rPr lang="en-US" sz="1400" b="0" i="1" smtClean="0">
                                          <a:latin typeface="Cambria Math" panose="02040503050406030204" pitchFamily="18" charset="0"/>
                                        </a:rPr>
                                        <m:t>𝑡</m:t>
                                      </m:r>
                                    </m:sub>
                                  </m:sSub>
                                </m:e>
                              </m:ba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h𝑜𝑢𝑟𝑠</m:t>
                                  </m:r>
                                </m:e>
                                <m:sub>
                                  <m:r>
                                    <a:rPr lang="en-US" sz="1400" b="0" i="1" smtClean="0">
                                      <a:latin typeface="Cambria Math" panose="02040503050406030204" pitchFamily="18" charset="0"/>
                                    </a:rPr>
                                    <m:t>𝑡</m:t>
                                  </m:r>
                                </m:sub>
                              </m:sSub>
                            </m:e>
                          </m:nary>
                        </m:den>
                      </m:f>
                    </m:oMath>
                  </m:oMathPara>
                </a14:m>
                <a:endParaRPr lang="en-US" sz="1400" dirty="0"/>
              </a:p>
            </p:txBody>
          </p:sp>
        </mc:Choice>
        <mc:Fallback xmlns="">
          <p:sp>
            <p:nvSpPr>
              <p:cNvPr id="9" name="TextBox 8"/>
              <p:cNvSpPr txBox="1">
                <a:spLocks noRot="1" noChangeAspect="1" noMove="1" noResize="1" noEditPoints="1" noAdjustHandles="1" noChangeArrowheads="1" noChangeShapeType="1" noTextEdit="1"/>
              </p:cNvSpPr>
              <p:nvPr/>
            </p:nvSpPr>
            <p:spPr>
              <a:xfrm>
                <a:off x="451691" y="5733028"/>
                <a:ext cx="11462561" cy="548996"/>
              </a:xfrm>
              <a:prstGeom prst="rect">
                <a:avLst/>
              </a:prstGeom>
              <a:blipFill>
                <a:blip r:embed="rId6"/>
                <a:stretch>
                  <a:fillRect/>
                </a:stretch>
              </a:blipFill>
            </p:spPr>
            <p:txBody>
              <a:bodyPr/>
              <a:lstStyle/>
              <a:p>
                <a:r>
                  <a:rPr lang="en-US">
                    <a:noFill/>
                  </a:rPr>
                  <a:t> </a:t>
                </a:r>
              </a:p>
            </p:txBody>
          </p:sp>
        </mc:Fallback>
      </mc:AlternateContent>
      <p:sp>
        <p:nvSpPr>
          <p:cNvPr id="10" name="Text Placeholder 3"/>
          <p:cNvSpPr txBox="1">
            <a:spLocks/>
          </p:cNvSpPr>
          <p:nvPr/>
        </p:nvSpPr>
        <p:spPr>
          <a:xfrm>
            <a:off x="5334001" y="6374887"/>
            <a:ext cx="5254044" cy="369332"/>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000" dirty="0">
                <a:solidFill>
                  <a:schemeClr val="tx1"/>
                </a:solidFill>
                <a:latin typeface="+mn-lt"/>
              </a:rPr>
              <a:t>Derived from: ABB Velocity Suite Monthly Plant Estimated Coal Stockpile &amp; Monthly Plant Coal Transactions &amp; Costs Intelligent Queries through October 2016 (12/31/2016)</a:t>
            </a:r>
          </a:p>
        </p:txBody>
      </p:sp>
    </p:spTree>
    <p:extLst>
      <p:ext uri="{BB962C8B-B14F-4D97-AF65-F5344CB8AC3E}">
        <p14:creationId xmlns:p14="http://schemas.microsoft.com/office/powerpoint/2010/main" val="3559694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450050972"/>
              </p:ext>
            </p:extLst>
          </p:nvPr>
        </p:nvGraphicFramePr>
        <p:xfrm>
          <a:off x="609600" y="1544638"/>
          <a:ext cx="5660834" cy="183667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ctrTitle"/>
          </p:nvPr>
        </p:nvSpPr>
        <p:spPr/>
        <p:txBody>
          <a:bodyPr>
            <a:normAutofit fontScale="90000"/>
          </a:bodyPr>
          <a:lstStyle/>
          <a:p>
            <a:r>
              <a:rPr lang="en-US" sz="3000" dirty="0"/>
              <a:t>After reaching decade highs earlier this year, utility coal stockpiles have returned to near decade average</a:t>
            </a:r>
          </a:p>
        </p:txBody>
      </p:sp>
      <p:graphicFrame>
        <p:nvGraphicFramePr>
          <p:cNvPr id="12" name="Content Placeholder 7"/>
          <p:cNvGraphicFramePr>
            <a:graphicFrameLocks/>
          </p:cNvGraphicFramePr>
          <p:nvPr>
            <p:extLst>
              <p:ext uri="{D42A27DB-BD31-4B8C-83A1-F6EECF244321}">
                <p14:modId xmlns:p14="http://schemas.microsoft.com/office/powerpoint/2010/main" val="3795068015"/>
              </p:ext>
            </p:extLst>
          </p:nvPr>
        </p:nvGraphicFramePr>
        <p:xfrm>
          <a:off x="609600" y="3574706"/>
          <a:ext cx="4953918" cy="21650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ontent Placeholder 7"/>
          <p:cNvGraphicFramePr>
            <a:graphicFrameLocks/>
          </p:cNvGraphicFramePr>
          <p:nvPr>
            <p:extLst>
              <p:ext uri="{D42A27DB-BD31-4B8C-83A1-F6EECF244321}">
                <p14:modId xmlns:p14="http://schemas.microsoft.com/office/powerpoint/2010/main" val="2116835100"/>
              </p:ext>
            </p:extLst>
          </p:nvPr>
        </p:nvGraphicFramePr>
        <p:xfrm>
          <a:off x="6270434" y="1238251"/>
          <a:ext cx="4953918" cy="233645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ontent Placeholder 7"/>
          <p:cNvGraphicFramePr>
            <a:graphicFrameLocks/>
          </p:cNvGraphicFramePr>
          <p:nvPr>
            <p:extLst>
              <p:ext uri="{D42A27DB-BD31-4B8C-83A1-F6EECF244321}">
                <p14:modId xmlns:p14="http://schemas.microsoft.com/office/powerpoint/2010/main" val="1606852267"/>
              </p:ext>
            </p:extLst>
          </p:nvPr>
        </p:nvGraphicFramePr>
        <p:xfrm>
          <a:off x="6270434" y="3574706"/>
          <a:ext cx="4953918" cy="2050984"/>
        </p:xfrm>
        <a:graphic>
          <a:graphicData uri="http://schemas.openxmlformats.org/drawingml/2006/chart">
            <c:chart xmlns:c="http://schemas.openxmlformats.org/drawingml/2006/chart" xmlns:r="http://schemas.openxmlformats.org/officeDocument/2006/relationships" r:id="rId5"/>
          </a:graphicData>
        </a:graphic>
      </p:graphicFrame>
      <mc:AlternateContent xmlns:mc="http://schemas.openxmlformats.org/markup-compatibility/2006" xmlns:a14="http://schemas.microsoft.com/office/drawing/2010/main">
        <mc:Choice Requires="a14">
          <p:sp>
            <p:nvSpPr>
              <p:cNvPr id="17" name="TextBox 16"/>
              <p:cNvSpPr txBox="1"/>
              <p:nvPr/>
            </p:nvSpPr>
            <p:spPr>
              <a:xfrm>
                <a:off x="451691" y="5685410"/>
                <a:ext cx="11462561" cy="5489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𝐷𝑎𝑦𝑠</m:t>
                      </m:r>
                      <m:r>
                        <a:rPr lang="en-US" sz="1400" b="0" i="1" smtClean="0">
                          <a:latin typeface="Cambria Math" panose="02040503050406030204" pitchFamily="18" charset="0"/>
                        </a:rPr>
                        <m:t> </m:t>
                      </m:r>
                      <m:r>
                        <a:rPr lang="en-US" sz="1400" b="0" i="1" smtClean="0">
                          <a:latin typeface="Cambria Math" panose="02040503050406030204" pitchFamily="18" charset="0"/>
                        </a:rPr>
                        <m:t>𝑜𝑓</m:t>
                      </m:r>
                      <m:r>
                        <a:rPr lang="en-US" sz="1400" b="0" i="1" smtClean="0">
                          <a:latin typeface="Cambria Math" panose="02040503050406030204" pitchFamily="18" charset="0"/>
                        </a:rPr>
                        <m:t> </m:t>
                      </m:r>
                      <m:r>
                        <a:rPr lang="en-US" sz="1400" b="0" i="1" smtClean="0">
                          <a:latin typeface="Cambria Math" panose="02040503050406030204" pitchFamily="18" charset="0"/>
                        </a:rPr>
                        <m:t>𝐵𝑢𝑟𝑛</m:t>
                      </m:r>
                      <m:r>
                        <a:rPr lang="en-US" sz="1400" b="0" i="1" smtClean="0">
                          <a:latin typeface="Cambria Math" panose="02040503050406030204" pitchFamily="18" charset="0"/>
                        </a:rPr>
                        <m:t>= </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2</m:t>
                          </m:r>
                          <m:r>
                            <a:rPr lang="en-US" sz="1400" b="0" i="1" smtClean="0">
                              <a:latin typeface="Cambria Math" panose="02040503050406030204" pitchFamily="18" charset="0"/>
                            </a:rPr>
                            <m:t>𝑥</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10</m:t>
                              </m:r>
                            </m:e>
                            <m:sup>
                              <m:r>
                                <a:rPr lang="en-US" sz="1400" b="0" i="1" smtClean="0">
                                  <a:latin typeface="Cambria Math" panose="02040503050406030204" pitchFamily="18" charset="0"/>
                                </a:rPr>
                                <m:t>3</m:t>
                              </m:r>
                            </m:sup>
                          </m:sSup>
                          <m:r>
                            <a:rPr lang="en-US" sz="1400" b="0" i="1" smtClean="0">
                              <a:latin typeface="Cambria Math" panose="02040503050406030204" pitchFamily="18" charset="0"/>
                            </a:rPr>
                            <m:t>∗</m:t>
                          </m:r>
                          <m:nary>
                            <m:naryPr>
                              <m:chr m:val="∑"/>
                              <m:subHide m:val="on"/>
                              <m:supHide m:val="on"/>
                              <m:ctrlPr>
                                <a:rPr lang="en-US" sz="1400" b="0" i="1" smtClean="0">
                                  <a:latin typeface="Cambria Math" panose="02040503050406030204" pitchFamily="18" charset="0"/>
                                </a:rPr>
                              </m:ctrlPr>
                            </m:naryPr>
                            <m:sub/>
                            <m:sup/>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𝐼𝑚𝑝𝑙𝑖𝑒𝑑𝑅𝑒𝑔𝑖𝑜𝑛𝑎𝑙𝑆𝑡𝑜𝑐𝑘𝑝𝑖𝑙𝑒𝑡𝑜𝑛𝑛𝑎𝑔𝑒</m:t>
                                  </m:r>
                                </m:e>
                                <m:sub>
                                  <m:r>
                                    <a:rPr lang="en-US" sz="1400" b="0" i="1" smtClean="0">
                                      <a:latin typeface="Cambria Math" panose="02040503050406030204" pitchFamily="18" charset="0"/>
                                    </a:rPr>
                                    <m:t>𝑡</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bar>
                                    <m:barPr>
                                      <m:pos m:val="top"/>
                                      <m:ctrlPr>
                                        <a:rPr lang="en-US" sz="1400" b="0" i="1" smtClean="0">
                                          <a:latin typeface="Cambria Math" panose="02040503050406030204" pitchFamily="18" charset="0"/>
                                        </a:rPr>
                                      </m:ctrlPr>
                                    </m:barPr>
                                    <m:e>
                                      <m:r>
                                        <a:rPr lang="en-US" sz="1400" b="0" i="1" smtClean="0">
                                          <a:latin typeface="Cambria Math" panose="02040503050406030204" pitchFamily="18" charset="0"/>
                                        </a:rPr>
                                        <m:t>𝑅𝑒𝑔𝑖𝑜𝑛𝑎𝑙𝑃𝑢𝑟𝑐h𝑎𝑠𝑒𝐻𝑒𝑎𝑡𝐶𝑜𝑛𝑡𝑒𝑛𝑡</m:t>
                                      </m:r>
                                    </m:e>
                                  </m:bar>
                                </m:e>
                                <m:sub>
                                  <m:r>
                                    <a:rPr lang="en-US" sz="1400" b="0" i="1" smtClean="0">
                                      <a:latin typeface="Cambria Math" panose="02040503050406030204" pitchFamily="18" charset="0"/>
                                    </a:rPr>
                                    <m:t>𝑡</m:t>
                                  </m:r>
                                </m:sub>
                              </m:sSub>
                            </m:e>
                          </m:nary>
                        </m:num>
                        <m:den>
                          <m:nary>
                            <m:naryPr>
                              <m:chr m:val="∑"/>
                              <m:subHide m:val="on"/>
                              <m:supHide m:val="on"/>
                              <m:ctrlPr>
                                <a:rPr lang="en-US" sz="1400" b="0" i="1" smtClean="0">
                                  <a:latin typeface="Cambria Math" panose="02040503050406030204" pitchFamily="18" charset="0"/>
                                </a:rPr>
                              </m:ctrlPr>
                            </m:naryPr>
                            <m:sub/>
                            <m:sup/>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𝑆𝑒𝑎𝑠𝑜𝑛𝑎𝑙𝑅𝑒𝑔𝑖𝑜𝑛𝑎𝑙𝐶𝑜𝑎𝑙𝐹𝑙𝑒𝑒𝑡𝐶𝑎𝑝𝑎𝑐𝑖𝑡𝑦</m:t>
                                  </m:r>
                                </m:e>
                                <m:sub>
                                  <m:r>
                                    <a:rPr lang="en-US" sz="1400" b="0" i="1" smtClean="0">
                                      <a:latin typeface="Cambria Math" panose="02040503050406030204" pitchFamily="18" charset="0"/>
                                    </a:rPr>
                                    <m:t>𝑡</m:t>
                                  </m:r>
                                </m:sub>
                              </m:sSub>
                              <m:r>
                                <a:rPr lang="en-US" sz="1400" b="0" i="1" smtClean="0">
                                  <a:latin typeface="Cambria Math" panose="02040503050406030204" pitchFamily="18" charset="0"/>
                                </a:rPr>
                                <m:t>∗</m:t>
                              </m:r>
                              <m:bar>
                                <m:barPr>
                                  <m:pos m:val="top"/>
                                  <m:ctrlPr>
                                    <a:rPr lang="en-US" sz="1400" b="0" i="1" smtClean="0">
                                      <a:latin typeface="Cambria Math" panose="02040503050406030204" pitchFamily="18" charset="0"/>
                                    </a:rPr>
                                  </m:ctrlPr>
                                </m:barPr>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𝑆𝑒𝑎𝑠𝑜𝑛𝑎𝑙𝑅𝑒𝑔𝑖𝑜𝑛𝑎𝑙𝐶𝑜𝑎𝑙𝐹𝑙𝑒𝑒𝑡𝐶𝑎𝑝𝑎𝑐𝑖𝑡𝑦𝐹𝑎𝑐𝑡𝑜𝑟</m:t>
                                      </m:r>
                                    </m:e>
                                    <m:sub>
                                      <m:r>
                                        <a:rPr lang="en-US" sz="1400" b="0" i="1" smtClean="0">
                                          <a:latin typeface="Cambria Math" panose="02040503050406030204" pitchFamily="18" charset="0"/>
                                        </a:rPr>
                                        <m:t>𝑡</m:t>
                                      </m:r>
                                    </m:sub>
                                  </m:sSub>
                                </m:e>
                              </m:bar>
                              <m:r>
                                <a:rPr lang="en-US" sz="1400" b="0" i="1" smtClean="0">
                                  <a:latin typeface="Cambria Math" panose="02040503050406030204" pitchFamily="18" charset="0"/>
                                </a:rPr>
                                <m:t>∗</m:t>
                              </m:r>
                              <m:bar>
                                <m:barPr>
                                  <m:pos m:val="top"/>
                                  <m:ctrlPr>
                                    <a:rPr lang="en-US" sz="1400" b="0" i="1" smtClean="0">
                                      <a:latin typeface="Cambria Math" panose="02040503050406030204" pitchFamily="18" charset="0"/>
                                    </a:rPr>
                                  </m:ctrlPr>
                                </m:barPr>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𝑅𝑒𝑔𝑖𝑜𝑛𝑎𝑙𝐶𝑜𝑎𝑙𝐹𝑙𝑒𝑒𝑡𝐻𝑒𝑎𝑡𝑅𝑎𝑡𝑒</m:t>
                                      </m:r>
                                    </m:e>
                                    <m:sub>
                                      <m:r>
                                        <a:rPr lang="en-US" sz="1400" b="0" i="1" smtClean="0">
                                          <a:latin typeface="Cambria Math" panose="02040503050406030204" pitchFamily="18" charset="0"/>
                                        </a:rPr>
                                        <m:t>𝑡</m:t>
                                      </m:r>
                                    </m:sub>
                                  </m:sSub>
                                </m:e>
                              </m:ba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h𝑜𝑢𝑟𝑠</m:t>
                                  </m:r>
                                </m:e>
                                <m:sub>
                                  <m:r>
                                    <a:rPr lang="en-US" sz="1400" b="0" i="1" smtClean="0">
                                      <a:latin typeface="Cambria Math" panose="02040503050406030204" pitchFamily="18" charset="0"/>
                                    </a:rPr>
                                    <m:t>𝑡</m:t>
                                  </m:r>
                                </m:sub>
                              </m:sSub>
                            </m:e>
                          </m:nary>
                        </m:den>
                      </m:f>
                    </m:oMath>
                  </m:oMathPara>
                </a14:m>
                <a:endParaRPr lang="en-US" sz="1400" dirty="0"/>
              </a:p>
            </p:txBody>
          </p:sp>
        </mc:Choice>
        <mc:Fallback xmlns="">
          <p:sp>
            <p:nvSpPr>
              <p:cNvPr id="17" name="TextBox 16"/>
              <p:cNvSpPr txBox="1">
                <a:spLocks noRot="1" noChangeAspect="1" noMove="1" noResize="1" noEditPoints="1" noAdjustHandles="1" noChangeArrowheads="1" noChangeShapeType="1" noTextEdit="1"/>
              </p:cNvSpPr>
              <p:nvPr/>
            </p:nvSpPr>
            <p:spPr>
              <a:xfrm>
                <a:off x="451691" y="5685410"/>
                <a:ext cx="11462561" cy="548996"/>
              </a:xfrm>
              <a:prstGeom prst="rect">
                <a:avLst/>
              </a:prstGeom>
              <a:blipFill>
                <a:blip r:embed="rId6"/>
                <a:stretch>
                  <a:fillRect/>
                </a:stretch>
              </a:blipFill>
            </p:spPr>
            <p:txBody>
              <a:bodyPr/>
              <a:lstStyle/>
              <a:p>
                <a:r>
                  <a:rPr lang="en-US">
                    <a:noFill/>
                  </a:rPr>
                  <a:t> </a:t>
                </a:r>
              </a:p>
            </p:txBody>
          </p:sp>
        </mc:Fallback>
      </mc:AlternateContent>
      <p:sp>
        <p:nvSpPr>
          <p:cNvPr id="9" name="Text Placeholder 3"/>
          <p:cNvSpPr txBox="1">
            <a:spLocks/>
          </p:cNvSpPr>
          <p:nvPr/>
        </p:nvSpPr>
        <p:spPr>
          <a:xfrm>
            <a:off x="5334001" y="6374887"/>
            <a:ext cx="5254044" cy="369332"/>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000" dirty="0">
                <a:solidFill>
                  <a:schemeClr val="tx1"/>
                </a:solidFill>
                <a:latin typeface="+mn-lt"/>
              </a:rPr>
              <a:t>Derived from: ABB Velocity Suite Monthly Plant Estimated Coal Stockpile &amp; Monthly Plant Coal Transactions &amp; Costs Intelligent Queries through October 2016 (12/31/2016)</a:t>
            </a:r>
          </a:p>
        </p:txBody>
      </p:sp>
    </p:spTree>
    <p:extLst>
      <p:ext uri="{BB962C8B-B14F-4D97-AF65-F5344CB8AC3E}">
        <p14:creationId xmlns:p14="http://schemas.microsoft.com/office/powerpoint/2010/main" val="17496524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79268039"/>
              </p:ext>
            </p:extLst>
          </p:nvPr>
        </p:nvGraphicFramePr>
        <p:xfrm>
          <a:off x="269875" y="1544638"/>
          <a:ext cx="11582400" cy="4010025"/>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ctrTitle"/>
          </p:nvPr>
        </p:nvSpPr>
        <p:spPr/>
        <p:txBody>
          <a:bodyPr>
            <a:normAutofit/>
          </a:bodyPr>
          <a:lstStyle/>
          <a:p>
            <a:r>
              <a:rPr lang="en-US" dirty="0"/>
              <a:t>Natural gas storage levels are at their highest levels this decade </a:t>
            </a:r>
          </a:p>
        </p:txBody>
      </p:sp>
      <p:sp>
        <p:nvSpPr>
          <p:cNvPr id="7" name="Text Placeholder 3"/>
          <p:cNvSpPr txBox="1">
            <a:spLocks/>
          </p:cNvSpPr>
          <p:nvPr/>
        </p:nvSpPr>
        <p:spPr>
          <a:xfrm>
            <a:off x="5334001" y="6374887"/>
            <a:ext cx="5418462" cy="369332"/>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solidFill>
                  <a:schemeClr val="tx1"/>
                </a:solidFill>
                <a:latin typeface="+mn-lt"/>
              </a:rPr>
              <a:t>Source: EIA Weekly Natural Gas Storage Report through December 2016, </a:t>
            </a:r>
            <a:r>
              <a:rPr lang="en-US" sz="1000" dirty="0">
                <a:solidFill>
                  <a:schemeClr val="tx1"/>
                </a:solidFill>
                <a:latin typeface="+mn-lt"/>
                <a:hlinkClick r:id="rId3"/>
              </a:rPr>
              <a:t>http://ir.eia.gov/ngs/ngs.html</a:t>
            </a:r>
            <a:r>
              <a:rPr lang="en-US" sz="1000" dirty="0">
                <a:solidFill>
                  <a:schemeClr val="tx1"/>
                </a:solidFill>
                <a:latin typeface="+mn-lt"/>
              </a:rPr>
              <a:t> (12/31/2016)</a:t>
            </a:r>
          </a:p>
        </p:txBody>
      </p:sp>
    </p:spTree>
    <p:extLst>
      <p:ext uri="{BB962C8B-B14F-4D97-AF65-F5344CB8AC3E}">
        <p14:creationId xmlns:p14="http://schemas.microsoft.com/office/powerpoint/2010/main" val="8662932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916925364"/>
              </p:ext>
            </p:extLst>
          </p:nvPr>
        </p:nvGraphicFramePr>
        <p:xfrm>
          <a:off x="269875" y="1544638"/>
          <a:ext cx="11582400" cy="4010025"/>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ctrTitle"/>
          </p:nvPr>
        </p:nvSpPr>
        <p:spPr/>
        <p:txBody>
          <a:bodyPr>
            <a:normAutofit fontScale="90000"/>
          </a:bodyPr>
          <a:lstStyle/>
          <a:p>
            <a:r>
              <a:rPr lang="en-US" dirty="0"/>
              <a:t>U.S. petroleum stockpiles have fallen by about 25% since the start of the decade</a:t>
            </a:r>
          </a:p>
        </p:txBody>
      </p:sp>
      <p:sp>
        <p:nvSpPr>
          <p:cNvPr id="7" name="Text Placeholder 3"/>
          <p:cNvSpPr txBox="1">
            <a:spLocks/>
          </p:cNvSpPr>
          <p:nvPr/>
        </p:nvSpPr>
        <p:spPr>
          <a:xfrm>
            <a:off x="5334001" y="6374887"/>
            <a:ext cx="5418462" cy="369332"/>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000" dirty="0">
                <a:solidFill>
                  <a:schemeClr val="tx1"/>
                </a:solidFill>
                <a:latin typeface="+mn-lt"/>
              </a:rPr>
              <a:t>Source: ABB Velocity Suite State Monthly Fuel Stockpile Intelligent Queries through November 2016 (12/31/2016)</a:t>
            </a:r>
          </a:p>
        </p:txBody>
      </p:sp>
    </p:spTree>
    <p:extLst>
      <p:ext uri="{BB962C8B-B14F-4D97-AF65-F5344CB8AC3E}">
        <p14:creationId xmlns:p14="http://schemas.microsoft.com/office/powerpoint/2010/main" val="104578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0627" y="1379061"/>
            <a:ext cx="11580921" cy="4010336"/>
          </a:xfrm>
        </p:spPr>
        <p:txBody>
          <a:bodyPr>
            <a:normAutofit/>
          </a:bodyPr>
          <a:lstStyle/>
          <a:p>
            <a:r>
              <a:rPr lang="en-US" sz="2600" dirty="0"/>
              <a:t>This report provides a snapshot of new power plant and electric transmission activity as of December 31, 2016 based on total nameplate capacity, proposed online year (the year the project is proposed to be operational), and fuel type for power plants for the following development status categories:</a:t>
            </a:r>
          </a:p>
          <a:p>
            <a:pPr marL="0" indent="0">
              <a:buNone/>
            </a:pPr>
            <a:endParaRPr lang="en-US" sz="2600" dirty="0"/>
          </a:p>
        </p:txBody>
      </p:sp>
      <p:sp>
        <p:nvSpPr>
          <p:cNvPr id="19459" name="Rectangle 2"/>
          <p:cNvSpPr>
            <a:spLocks noGrp="1" noChangeArrowheads="1"/>
          </p:cNvSpPr>
          <p:nvPr>
            <p:ph type="ctrTitle"/>
          </p:nvPr>
        </p:nvSpPr>
        <p:spPr/>
        <p:txBody>
          <a:bodyPr>
            <a:normAutofit fontScale="90000"/>
          </a:bodyPr>
          <a:lstStyle/>
          <a:p>
            <a:pPr eaLnBrk="1" hangingPunct="1"/>
            <a:r>
              <a:rPr lang="en-US" sz="3000" dirty="0"/>
              <a:t>Tracking New Power Plants and Electric </a:t>
            </a:r>
            <a:br>
              <a:rPr lang="en-US" sz="3000" dirty="0"/>
            </a:br>
            <a:r>
              <a:rPr lang="en-US" sz="3000" dirty="0"/>
              <a:t>Transmission Projects</a:t>
            </a:r>
          </a:p>
        </p:txBody>
      </p:sp>
      <p:sp>
        <p:nvSpPr>
          <p:cNvPr id="3" name="Subtitle 2"/>
          <p:cNvSpPr>
            <a:spLocks noGrp="1"/>
          </p:cNvSpPr>
          <p:nvPr>
            <p:ph type="subTitle" idx="13"/>
          </p:nvPr>
        </p:nvSpPr>
        <p:spPr/>
        <p:txBody>
          <a:bodyPr/>
          <a:lstStyle/>
          <a:p>
            <a:endParaRPr lang="en-US"/>
          </a:p>
        </p:txBody>
      </p:sp>
      <p:graphicFrame>
        <p:nvGraphicFramePr>
          <p:cNvPr id="4" name="Group 134"/>
          <p:cNvGraphicFramePr>
            <a:graphicFrameLocks/>
          </p:cNvGraphicFramePr>
          <p:nvPr>
            <p:extLst>
              <p:ext uri="{D42A27DB-BD31-4B8C-83A1-F6EECF244321}">
                <p14:modId xmlns:p14="http://schemas.microsoft.com/office/powerpoint/2010/main" val="3394245235"/>
              </p:ext>
            </p:extLst>
          </p:nvPr>
        </p:nvGraphicFramePr>
        <p:xfrm>
          <a:off x="2451100" y="3521145"/>
          <a:ext cx="7289800" cy="2387522"/>
        </p:xfrm>
        <a:graphic>
          <a:graphicData uri="http://schemas.openxmlformats.org/drawingml/2006/table">
            <a:tbl>
              <a:tblPr>
                <a:effectLst>
                  <a:outerShdw blurRad="50800" dist="38100" dir="2700000" algn="tl" rotWithShape="0">
                    <a:prstClr val="black">
                      <a:alpha val="40000"/>
                    </a:prstClr>
                  </a:outerShdw>
                </a:effectLst>
              </a:tblPr>
              <a:tblGrid>
                <a:gridCol w="1617047">
                  <a:extLst>
                    <a:ext uri="{9D8B030D-6E8A-4147-A177-3AD203B41FA5}">
                      <a16:colId xmlns:a16="http://schemas.microsoft.com/office/drawing/2014/main" val="20000"/>
                    </a:ext>
                  </a:extLst>
                </a:gridCol>
                <a:gridCol w="5672753">
                  <a:extLst>
                    <a:ext uri="{9D8B030D-6E8A-4147-A177-3AD203B41FA5}">
                      <a16:colId xmlns:a16="http://schemas.microsoft.com/office/drawing/2014/main" val="20001"/>
                    </a:ext>
                  </a:extLst>
                </a:gridCol>
              </a:tblGrid>
              <a:tr h="281667">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FFFFFF"/>
                          </a:solidFill>
                          <a:effectLst/>
                          <a:latin typeface="Times New Roman" pitchFamily="18" charset="0"/>
                          <a:cs typeface="Times New Roman" pitchFamily="18" charset="0"/>
                        </a:rPr>
                        <a:t>Status Listing</a:t>
                      </a: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FFFFFF"/>
                          </a:solidFill>
                          <a:effectLst/>
                          <a:latin typeface="Times New Roman" pitchFamily="18" charset="0"/>
                          <a:cs typeface="Times New Roman" pitchFamily="18" charset="0"/>
                        </a:rPr>
                        <a:t>Description</a:t>
                      </a: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424549">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Announced</a:t>
                      </a: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Project has been listed in an interconnection queue and has been reported publicly or has initiated a permitting action.</a:t>
                      </a:r>
                      <a:endParaRPr kumimoji="0" lang="en-US" sz="11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1"/>
                  </a:ext>
                </a:extLst>
              </a:tr>
              <a:tr h="305478">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Early Development</a:t>
                      </a: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100" b="0" i="0" u="none" strike="noStrike" kern="1200" cap="none" normalizeH="0" baseline="0" dirty="0">
                          <a:ln>
                            <a:noFill/>
                          </a:ln>
                          <a:solidFill>
                            <a:schemeClr val="tx1"/>
                          </a:solidFill>
                          <a:effectLst/>
                          <a:latin typeface="Times New Roman" pitchFamily="18" charset="0"/>
                          <a:ea typeface="+mn-ea"/>
                          <a:cs typeface="Times New Roman" pitchFamily="18" charset="0"/>
                        </a:rPr>
                        <a:t>Project has formally commenced the permitting process.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2"/>
                  </a:ext>
                </a:extLst>
              </a:tr>
              <a:tr h="248530">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Advanced Development</a:t>
                      </a: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Project meets two or more of the following criteria: financing has been secured, power purchase agreement(s) has been signed, turbine(s) has been secured, required permits have been approved, or an Engineering, Procurement, and Construction (EPC) contractor has signed on to the project.  Site preparation may have begun.</a:t>
                      </a:r>
                      <a:endParaRPr kumimoji="0" lang="en-US" sz="11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3"/>
                  </a:ext>
                </a:extLst>
              </a:tr>
              <a:tr h="352577">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Construction Begun</a:t>
                      </a: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Project has commenced actual construction; site preparation does not qualify.</a:t>
                      </a:r>
                      <a:endParaRPr kumimoji="0" lang="en-US" sz="11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4"/>
                  </a:ext>
                </a:extLst>
              </a:tr>
              <a:tr h="249743">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Completed</a:t>
                      </a: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100" b="0" i="0" u="none" strike="noStrike" kern="1200" cap="none" normalizeH="0" baseline="0" dirty="0">
                          <a:ln>
                            <a:noFill/>
                          </a:ln>
                          <a:solidFill>
                            <a:schemeClr val="tx1"/>
                          </a:solidFill>
                          <a:effectLst/>
                          <a:latin typeface="Times New Roman" pitchFamily="18" charset="0"/>
                          <a:ea typeface="+mn-ea"/>
                          <a:cs typeface="Times New Roman" pitchFamily="18" charset="0"/>
                        </a:rPr>
                        <a:t>Project has reached commercial operation.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5"/>
                  </a:ext>
                </a:extLst>
              </a:tr>
            </a:tbl>
          </a:graphicData>
        </a:graphic>
      </p:graphicFrame>
      <p:sp>
        <p:nvSpPr>
          <p:cNvPr id="5" name="TextBox 4"/>
          <p:cNvSpPr txBox="1"/>
          <p:nvPr/>
        </p:nvSpPr>
        <p:spPr>
          <a:xfrm>
            <a:off x="3023470" y="3053879"/>
            <a:ext cx="5244062" cy="369332"/>
          </a:xfrm>
          <a:prstGeom prst="rect">
            <a:avLst/>
          </a:prstGeom>
          <a:noFill/>
        </p:spPr>
        <p:txBody>
          <a:bodyPr wrap="square" rtlCol="0">
            <a:spAutoFit/>
          </a:bodyPr>
          <a:lstStyle/>
          <a:p>
            <a:r>
              <a:rPr lang="en-US" b="1" dirty="0"/>
              <a:t>Reported Project Status Categories and Descriptions</a:t>
            </a:r>
          </a:p>
        </p:txBody>
      </p:sp>
      <p:sp>
        <p:nvSpPr>
          <p:cNvPr id="9" name="TextBox 8"/>
          <p:cNvSpPr txBox="1"/>
          <p:nvPr/>
        </p:nvSpPr>
        <p:spPr>
          <a:xfrm>
            <a:off x="6343650" y="6450838"/>
            <a:ext cx="3273653" cy="246221"/>
          </a:xfrm>
          <a:prstGeom prst="rect">
            <a:avLst/>
          </a:prstGeom>
          <a:noFill/>
        </p:spPr>
        <p:txBody>
          <a:bodyPr wrap="none" rtlCol="0">
            <a:spAutoFit/>
          </a:bodyPr>
          <a:lstStyle/>
          <a:p>
            <a:r>
              <a:rPr lang="en-US" sz="1000" dirty="0"/>
              <a:t>Source: SNL Financials and ABB Velocity Suite (12/31/2016)</a:t>
            </a:r>
          </a:p>
        </p:txBody>
      </p:sp>
    </p:spTree>
    <p:extLst>
      <p:ext uri="{BB962C8B-B14F-4D97-AF65-F5344CB8AC3E}">
        <p14:creationId xmlns:p14="http://schemas.microsoft.com/office/powerpoint/2010/main" val="22034432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www.zastavki.com/pictures/2560x1600/2009/Nature_Forest_The_road_through_the_national_park_017408_.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844" b="13833"/>
          <a:stretch/>
        </p:blipFill>
        <p:spPr bwMode="auto">
          <a:xfrm>
            <a:off x="0" y="0"/>
            <a:ext cx="12192000" cy="6236163"/>
          </a:xfrm>
          <a:prstGeom prst="rect">
            <a:avLst/>
          </a:prstGeom>
          <a:noFill/>
          <a:effectLst>
            <a:innerShdw blurRad="1270000">
              <a:prstClr val="black"/>
            </a:innerShdw>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rot="5400000">
            <a:off x="2977920" y="-2977917"/>
            <a:ext cx="6236162" cy="12192000"/>
          </a:xfrm>
          <a:prstGeom prst="rect">
            <a:avLst/>
          </a:prstGeom>
          <a:solidFill>
            <a:srgbClr val="373838">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4715" y="251390"/>
            <a:ext cx="2429326" cy="966537"/>
          </a:xfrm>
          <a:prstGeom prst="rect">
            <a:avLst/>
          </a:prstGeom>
          <a:effectLst/>
        </p:spPr>
      </p:pic>
      <p:sp>
        <p:nvSpPr>
          <p:cNvPr id="21" name="Content Placeholder 3"/>
          <p:cNvSpPr txBox="1">
            <a:spLocks/>
          </p:cNvSpPr>
          <p:nvPr/>
        </p:nvSpPr>
        <p:spPr>
          <a:xfrm>
            <a:off x="2120900" y="1896903"/>
            <a:ext cx="8191500" cy="24423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3200" b="1" dirty="0">
                <a:solidFill>
                  <a:schemeClr val="bg1"/>
                </a:solidFill>
              </a:rPr>
              <a:t>Questions/Comments Contact: </a:t>
            </a:r>
          </a:p>
          <a:p>
            <a:pPr marL="0" indent="0" algn="ctr">
              <a:lnSpc>
                <a:spcPct val="100000"/>
              </a:lnSpc>
              <a:spcBef>
                <a:spcPts val="0"/>
              </a:spcBef>
              <a:buFont typeface="Arial" panose="020B0604020202020204" pitchFamily="34" charset="0"/>
              <a:buNone/>
            </a:pPr>
            <a:r>
              <a:rPr lang="en-US" sz="3200" b="1" dirty="0">
                <a:solidFill>
                  <a:schemeClr val="bg1"/>
                </a:solidFill>
              </a:rPr>
              <a:t>John Brewer </a:t>
            </a:r>
          </a:p>
          <a:p>
            <a:pPr marL="0" indent="0" algn="ctr">
              <a:lnSpc>
                <a:spcPct val="100000"/>
              </a:lnSpc>
              <a:spcBef>
                <a:spcPts val="0"/>
              </a:spcBef>
              <a:buFont typeface="Arial" panose="020B0604020202020204" pitchFamily="34" charset="0"/>
              <a:buNone/>
            </a:pPr>
            <a:r>
              <a:rPr lang="en-US" sz="3200" b="1" dirty="0">
                <a:solidFill>
                  <a:schemeClr val="bg1"/>
                </a:solidFill>
              </a:rPr>
              <a:t>Systems Engineering and Analysis Directorate </a:t>
            </a:r>
          </a:p>
          <a:p>
            <a:pPr marL="0" indent="0" algn="ctr">
              <a:lnSpc>
                <a:spcPct val="100000"/>
              </a:lnSpc>
              <a:spcBef>
                <a:spcPts val="0"/>
              </a:spcBef>
              <a:buFont typeface="Arial" panose="020B0604020202020204" pitchFamily="34" charset="0"/>
              <a:buNone/>
            </a:pPr>
            <a:r>
              <a:rPr lang="en-US" sz="3200" b="1" dirty="0">
                <a:solidFill>
                  <a:schemeClr val="bg1"/>
                </a:solidFill>
              </a:rPr>
              <a:t>Energy Systems Analysis Team</a:t>
            </a:r>
          </a:p>
          <a:p>
            <a:pPr marL="0" indent="0" algn="ctr">
              <a:lnSpc>
                <a:spcPct val="100000"/>
              </a:lnSpc>
              <a:spcBef>
                <a:spcPts val="0"/>
              </a:spcBef>
              <a:buFont typeface="Arial" panose="020B0604020202020204" pitchFamily="34" charset="0"/>
              <a:buNone/>
            </a:pPr>
            <a:r>
              <a:rPr lang="en-US" sz="3200" b="1" dirty="0">
                <a:solidFill>
                  <a:schemeClr val="bg1"/>
                </a:solidFill>
              </a:rPr>
              <a:t>John.Brewer@netl.doe.gov</a:t>
            </a:r>
          </a:p>
          <a:p>
            <a:pPr marL="0" indent="0" algn="ctr">
              <a:lnSpc>
                <a:spcPct val="100000"/>
              </a:lnSpc>
              <a:spcBef>
                <a:spcPts val="0"/>
              </a:spcBef>
              <a:buNone/>
            </a:pPr>
            <a:r>
              <a:rPr lang="en-US" sz="3200" b="1" dirty="0">
                <a:solidFill>
                  <a:schemeClr val="bg1"/>
                </a:solidFill>
              </a:rPr>
              <a:t>(304) 285 – 4858 </a:t>
            </a:r>
          </a:p>
        </p:txBody>
      </p:sp>
    </p:spTree>
    <p:extLst>
      <p:ext uri="{BB962C8B-B14F-4D97-AF65-F5344CB8AC3E}">
        <p14:creationId xmlns:p14="http://schemas.microsoft.com/office/powerpoint/2010/main" val="3677476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0628" y="1230580"/>
            <a:ext cx="11580921" cy="4010336"/>
          </a:xfrm>
        </p:spPr>
        <p:txBody>
          <a:bodyPr>
            <a:normAutofit/>
          </a:bodyPr>
          <a:lstStyle/>
          <a:p>
            <a:r>
              <a:rPr lang="en-US" sz="2600" dirty="0"/>
              <a:t>This report provides a current snapshot of new natural gas pipeline project activity based on proposed online year (the year the project is proposed to be operational), and capacity for the following development status categories:</a:t>
            </a:r>
          </a:p>
          <a:p>
            <a:pPr marL="0" indent="0">
              <a:buNone/>
            </a:pPr>
            <a:endParaRPr lang="en-US" sz="2600" dirty="0"/>
          </a:p>
        </p:txBody>
      </p:sp>
      <p:sp>
        <p:nvSpPr>
          <p:cNvPr id="19459" name="Rectangle 2"/>
          <p:cNvSpPr>
            <a:spLocks noGrp="1" noChangeArrowheads="1"/>
          </p:cNvSpPr>
          <p:nvPr>
            <p:ph type="ctrTitle"/>
          </p:nvPr>
        </p:nvSpPr>
        <p:spPr/>
        <p:txBody>
          <a:bodyPr>
            <a:normAutofit/>
          </a:bodyPr>
          <a:lstStyle/>
          <a:p>
            <a:pPr eaLnBrk="1" hangingPunct="1"/>
            <a:r>
              <a:rPr lang="en-US" sz="3000" dirty="0"/>
              <a:t>Tracking New Natural Gas Pipeline Projects</a:t>
            </a:r>
          </a:p>
        </p:txBody>
      </p:sp>
      <p:sp>
        <p:nvSpPr>
          <p:cNvPr id="3" name="Subtitle 2"/>
          <p:cNvSpPr>
            <a:spLocks noGrp="1"/>
          </p:cNvSpPr>
          <p:nvPr>
            <p:ph type="subTitle" idx="13"/>
          </p:nvPr>
        </p:nvSpPr>
        <p:spPr/>
        <p:txBody>
          <a:bodyPr/>
          <a:lstStyle/>
          <a:p>
            <a:endParaRPr lang="en-US"/>
          </a:p>
        </p:txBody>
      </p:sp>
      <p:graphicFrame>
        <p:nvGraphicFramePr>
          <p:cNvPr id="4" name="Group 134"/>
          <p:cNvGraphicFramePr>
            <a:graphicFrameLocks/>
          </p:cNvGraphicFramePr>
          <p:nvPr>
            <p:extLst>
              <p:ext uri="{D42A27DB-BD31-4B8C-83A1-F6EECF244321}">
                <p14:modId xmlns:p14="http://schemas.microsoft.com/office/powerpoint/2010/main" val="2038011293"/>
              </p:ext>
            </p:extLst>
          </p:nvPr>
        </p:nvGraphicFramePr>
        <p:xfrm>
          <a:off x="531628" y="2729313"/>
          <a:ext cx="11319921" cy="3475765"/>
        </p:xfrm>
        <a:graphic>
          <a:graphicData uri="http://schemas.openxmlformats.org/drawingml/2006/table">
            <a:tbl>
              <a:tblPr>
                <a:effectLst>
                  <a:outerShdw blurRad="50800" dist="38100" dir="2700000" algn="tl" rotWithShape="0">
                    <a:prstClr val="black">
                      <a:alpha val="40000"/>
                    </a:prstClr>
                  </a:outerShdw>
                </a:effectLst>
              </a:tblPr>
              <a:tblGrid>
                <a:gridCol w="1616149">
                  <a:extLst>
                    <a:ext uri="{9D8B030D-6E8A-4147-A177-3AD203B41FA5}">
                      <a16:colId xmlns:a16="http://schemas.microsoft.com/office/drawing/2014/main" val="20000"/>
                    </a:ext>
                  </a:extLst>
                </a:gridCol>
                <a:gridCol w="9703772">
                  <a:extLst>
                    <a:ext uri="{9D8B030D-6E8A-4147-A177-3AD203B41FA5}">
                      <a16:colId xmlns:a16="http://schemas.microsoft.com/office/drawing/2014/main" val="20001"/>
                    </a:ext>
                  </a:extLst>
                </a:gridCol>
              </a:tblGrid>
              <a:tr h="281667">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FFFFFF"/>
                          </a:solidFill>
                          <a:effectLst/>
                          <a:latin typeface="Times New Roman" pitchFamily="18" charset="0"/>
                          <a:cs typeface="Times New Roman" pitchFamily="18" charset="0"/>
                        </a:rPr>
                        <a:t>Status Listing</a:t>
                      </a: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FFFFFF"/>
                          </a:solidFill>
                          <a:effectLst/>
                          <a:latin typeface="Times New Roman" pitchFamily="18" charset="0"/>
                          <a:cs typeface="Times New Roman" pitchFamily="18" charset="0"/>
                        </a:rPr>
                        <a:t>Description</a:t>
                      </a: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81201">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Announced</a:t>
                      </a: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100" b="0" i="0" u="none" strike="noStrike" kern="1200" cap="none" normalizeH="0" baseline="0" dirty="0">
                          <a:ln>
                            <a:noFill/>
                          </a:ln>
                          <a:solidFill>
                            <a:schemeClr val="tx1"/>
                          </a:solidFill>
                          <a:effectLst/>
                          <a:latin typeface="Times New Roman" pitchFamily="18" charset="0"/>
                          <a:ea typeface="+mn-ea"/>
                          <a:cs typeface="Times New Roman" pitchFamily="18" charset="0"/>
                        </a:rPr>
                        <a:t>Project sponsors have publicly announced the intent to build or scope out a new pipeline.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1"/>
                  </a:ext>
                </a:extLst>
              </a:tr>
              <a:tr h="385876">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On Hold</a:t>
                      </a: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100" b="0" i="0" u="none" strike="noStrike" kern="1200" cap="none" normalizeH="0" baseline="0" dirty="0">
                          <a:ln>
                            <a:noFill/>
                          </a:ln>
                          <a:solidFill>
                            <a:schemeClr val="tx1"/>
                          </a:solidFill>
                          <a:effectLst/>
                          <a:latin typeface="Times New Roman" pitchFamily="18" charset="0"/>
                          <a:ea typeface="+mn-ea"/>
                          <a:cs typeface="Times New Roman" pitchFamily="18" charset="0"/>
                        </a:rPr>
                        <a:t>Project has been publically postponed by the project sponsors, possibly indefinitely, but could be reinitiated at a later date. A project can enter this status at any point in the development process.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2"/>
                  </a:ext>
                </a:extLst>
              </a:tr>
              <a:tr h="297180">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Pre-Filing</a:t>
                      </a: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100" b="0" i="0" u="none" strike="noStrike" kern="1200" cap="none" normalizeH="0" baseline="0" dirty="0">
                          <a:ln>
                            <a:noFill/>
                          </a:ln>
                          <a:solidFill>
                            <a:schemeClr val="tx1"/>
                          </a:solidFill>
                          <a:effectLst/>
                          <a:latin typeface="Times New Roman" pitchFamily="18" charset="0"/>
                          <a:ea typeface="+mn-ea"/>
                          <a:cs typeface="Times New Roman" pitchFamily="18" charset="0"/>
                        </a:rPr>
                        <a:t>Project has initiated the early project development process. This step details need for facility, involved parties, regulatory agencies, existing work, and public participation plan. This step is usually initiated 7-8 months before application process.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3"/>
                  </a:ext>
                </a:extLst>
              </a:tr>
              <a:tr h="297180">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Applied</a:t>
                      </a: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100" b="0" i="0" u="none" strike="noStrike" kern="1200" cap="none" normalizeH="0" baseline="0" dirty="0">
                          <a:ln>
                            <a:noFill/>
                          </a:ln>
                          <a:solidFill>
                            <a:schemeClr val="tx1"/>
                          </a:solidFill>
                          <a:effectLst/>
                          <a:latin typeface="Times New Roman" pitchFamily="18" charset="0"/>
                          <a:ea typeface="+mn-ea"/>
                          <a:cs typeface="Times New Roman" pitchFamily="18" charset="0"/>
                        </a:rPr>
                        <a:t>Project has initiated the formal application with the Federal Energy Regulatory Commission (FERC). FERC prepares an Environmental Impact Statement (EIS) after conferring with concerned organizations and the public to determine necessity, safety and feasibility of a project. Regulatory approval is based upon the final EIS.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4"/>
                  </a:ext>
                </a:extLst>
              </a:tr>
              <a:tr h="152739">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Approved</a:t>
                      </a: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100" b="0" i="0" u="none" strike="noStrike" kern="1200" cap="none" normalizeH="0" baseline="0" dirty="0">
                          <a:ln>
                            <a:noFill/>
                          </a:ln>
                          <a:solidFill>
                            <a:schemeClr val="tx1"/>
                          </a:solidFill>
                          <a:effectLst/>
                          <a:latin typeface="Times New Roman" pitchFamily="18" charset="0"/>
                          <a:ea typeface="+mn-ea"/>
                          <a:cs typeface="Times New Roman" pitchFamily="18" charset="0"/>
                        </a:rPr>
                        <a:t>Project has received a permit to construct and operate. Usually accommodated by any conditions that must be met and market rate authority. From this point, the project must still obtain Clean Air and Water Act permits and state approval, often these permits are pursued concurrently with the FERC permit process, but are also contingent upon the EIS.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5"/>
                  </a:ext>
                </a:extLst>
              </a:tr>
              <a:tr h="248530">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Under Construction</a:t>
                      </a: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Project has commenced actual construction; site preparation does not qualify.</a:t>
                      </a:r>
                      <a:r>
                        <a:rPr kumimoji="0" lang="en-US" sz="1100" b="0" i="0" u="none" strike="noStrike" cap="none" normalizeH="0" baseline="0" dirty="0">
                          <a:ln>
                            <a:noFill/>
                          </a:ln>
                          <a:solidFill>
                            <a:schemeClr val="tx1"/>
                          </a:solidFill>
                          <a:effectLst/>
                          <a:latin typeface="Arial" charset="0"/>
                          <a:cs typeface="+mn-cs"/>
                        </a:rPr>
                        <a:t>  </a:t>
                      </a:r>
                      <a:r>
                        <a:rPr kumimoji="0" lang="en-US" sz="1100" b="0" i="0" u="none" strike="noStrike" kern="1200" cap="none" normalizeH="0" baseline="0" dirty="0">
                          <a:ln>
                            <a:noFill/>
                          </a:ln>
                          <a:solidFill>
                            <a:schemeClr val="tx1"/>
                          </a:solidFill>
                          <a:effectLst/>
                          <a:latin typeface="Times New Roman" pitchFamily="18" charset="0"/>
                          <a:ea typeface="+mn-ea"/>
                          <a:cs typeface="Times New Roman" pitchFamily="18" charset="0"/>
                        </a:rPr>
                        <a:t>Facility must file monthly reports offering a summary of activity, status of outstanding permits, current project schedule and compliance with environmental conditions outlined in the approval document.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6"/>
                  </a:ext>
                </a:extLst>
              </a:tr>
              <a:tr h="352577">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Completed</a:t>
                      </a: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100" b="0" i="0" u="none" strike="noStrike" kern="1200" cap="none" normalizeH="0" baseline="0" dirty="0">
                          <a:ln>
                            <a:noFill/>
                          </a:ln>
                          <a:solidFill>
                            <a:schemeClr val="tx1"/>
                          </a:solidFill>
                          <a:effectLst/>
                          <a:latin typeface="Times New Roman" pitchFamily="18" charset="0"/>
                          <a:ea typeface="+mn-ea"/>
                          <a:cs typeface="Times New Roman" pitchFamily="18" charset="0"/>
                        </a:rPr>
                        <a:t>Project has reached commercial operation.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7"/>
                  </a:ext>
                </a:extLst>
              </a:tr>
              <a:tr h="249743">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Announced</a:t>
                      </a: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100" b="0" i="0" u="none" strike="noStrike" kern="1200" cap="none" normalizeH="0" baseline="0" dirty="0">
                          <a:ln>
                            <a:noFill/>
                          </a:ln>
                          <a:solidFill>
                            <a:schemeClr val="tx1"/>
                          </a:solidFill>
                          <a:effectLst/>
                          <a:latin typeface="Times New Roman" pitchFamily="18" charset="0"/>
                          <a:ea typeface="+mn-ea"/>
                          <a:cs typeface="Times New Roman" pitchFamily="18" charset="0"/>
                        </a:rPr>
                        <a:t>Project sponsors have publicly announced the intent to build or scope out a new pipeline.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8"/>
                  </a:ext>
                </a:extLst>
              </a:tr>
            </a:tbl>
          </a:graphicData>
        </a:graphic>
      </p:graphicFrame>
      <p:sp>
        <p:nvSpPr>
          <p:cNvPr id="5" name="TextBox 4"/>
          <p:cNvSpPr txBox="1"/>
          <p:nvPr/>
        </p:nvSpPr>
        <p:spPr>
          <a:xfrm>
            <a:off x="2991573" y="2359981"/>
            <a:ext cx="5244062" cy="369332"/>
          </a:xfrm>
          <a:prstGeom prst="rect">
            <a:avLst/>
          </a:prstGeom>
          <a:noFill/>
        </p:spPr>
        <p:txBody>
          <a:bodyPr wrap="square" rtlCol="0">
            <a:spAutoFit/>
          </a:bodyPr>
          <a:lstStyle/>
          <a:p>
            <a:r>
              <a:rPr lang="en-US" b="1" dirty="0"/>
              <a:t>Reported Project Status Categories and Descriptions</a:t>
            </a:r>
          </a:p>
        </p:txBody>
      </p:sp>
      <p:sp>
        <p:nvSpPr>
          <p:cNvPr id="9" name="TextBox 8"/>
          <p:cNvSpPr txBox="1"/>
          <p:nvPr/>
        </p:nvSpPr>
        <p:spPr>
          <a:xfrm>
            <a:off x="6343650" y="6450838"/>
            <a:ext cx="3273653" cy="246221"/>
          </a:xfrm>
          <a:prstGeom prst="rect">
            <a:avLst/>
          </a:prstGeom>
          <a:noFill/>
        </p:spPr>
        <p:txBody>
          <a:bodyPr wrap="none" rtlCol="0">
            <a:spAutoFit/>
          </a:bodyPr>
          <a:lstStyle/>
          <a:p>
            <a:r>
              <a:rPr lang="en-US" sz="1000" dirty="0"/>
              <a:t>Source: SNL Financials and ABB Velocity Suite (12/31/2016)</a:t>
            </a:r>
          </a:p>
        </p:txBody>
      </p:sp>
    </p:spTree>
    <p:extLst>
      <p:ext uri="{BB962C8B-B14F-4D97-AF65-F5344CB8AC3E}">
        <p14:creationId xmlns:p14="http://schemas.microsoft.com/office/powerpoint/2010/main" val="3446808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0628" y="1230580"/>
            <a:ext cx="11580921" cy="4010336"/>
          </a:xfrm>
        </p:spPr>
        <p:txBody>
          <a:bodyPr>
            <a:normAutofit/>
          </a:bodyPr>
          <a:lstStyle/>
          <a:p>
            <a:r>
              <a:rPr lang="en-US" sz="2600" dirty="0"/>
              <a:t>This report provides a current snapshot of new liquefied natural gas project activity based on proposed online year (the year the project is proposed to be operational), and capacity for the following development status categories:</a:t>
            </a:r>
          </a:p>
          <a:p>
            <a:pPr marL="0" indent="0">
              <a:buNone/>
            </a:pPr>
            <a:endParaRPr lang="en-US" sz="2600" dirty="0"/>
          </a:p>
        </p:txBody>
      </p:sp>
      <p:sp>
        <p:nvSpPr>
          <p:cNvPr id="19459" name="Rectangle 2"/>
          <p:cNvSpPr>
            <a:spLocks noGrp="1" noChangeArrowheads="1"/>
          </p:cNvSpPr>
          <p:nvPr>
            <p:ph type="ctrTitle"/>
          </p:nvPr>
        </p:nvSpPr>
        <p:spPr/>
        <p:txBody>
          <a:bodyPr>
            <a:normAutofit/>
          </a:bodyPr>
          <a:lstStyle/>
          <a:p>
            <a:pPr eaLnBrk="1" hangingPunct="1"/>
            <a:r>
              <a:rPr lang="en-US" sz="3000" dirty="0"/>
              <a:t>Tracking New Liquefied Natural Gas Projects</a:t>
            </a:r>
          </a:p>
        </p:txBody>
      </p:sp>
      <p:sp>
        <p:nvSpPr>
          <p:cNvPr id="3" name="Subtitle 2"/>
          <p:cNvSpPr>
            <a:spLocks noGrp="1"/>
          </p:cNvSpPr>
          <p:nvPr>
            <p:ph type="subTitle" idx="13"/>
          </p:nvPr>
        </p:nvSpPr>
        <p:spPr/>
        <p:txBody>
          <a:bodyPr/>
          <a:lstStyle/>
          <a:p>
            <a:endParaRPr lang="en-US"/>
          </a:p>
        </p:txBody>
      </p:sp>
      <p:graphicFrame>
        <p:nvGraphicFramePr>
          <p:cNvPr id="4" name="Group 134"/>
          <p:cNvGraphicFramePr>
            <a:graphicFrameLocks/>
          </p:cNvGraphicFramePr>
          <p:nvPr>
            <p:extLst>
              <p:ext uri="{D42A27DB-BD31-4B8C-83A1-F6EECF244321}">
                <p14:modId xmlns:p14="http://schemas.microsoft.com/office/powerpoint/2010/main" val="3343074268"/>
              </p:ext>
            </p:extLst>
          </p:nvPr>
        </p:nvGraphicFramePr>
        <p:xfrm>
          <a:off x="531628" y="2729313"/>
          <a:ext cx="11319921" cy="3509064"/>
        </p:xfrm>
        <a:graphic>
          <a:graphicData uri="http://schemas.openxmlformats.org/drawingml/2006/table">
            <a:tbl>
              <a:tblPr>
                <a:effectLst>
                  <a:outerShdw blurRad="50800" dist="38100" dir="2700000" algn="tl" rotWithShape="0">
                    <a:prstClr val="black">
                      <a:alpha val="40000"/>
                    </a:prstClr>
                  </a:outerShdw>
                </a:effectLst>
              </a:tblPr>
              <a:tblGrid>
                <a:gridCol w="1616149">
                  <a:extLst>
                    <a:ext uri="{9D8B030D-6E8A-4147-A177-3AD203B41FA5}">
                      <a16:colId xmlns:a16="http://schemas.microsoft.com/office/drawing/2014/main" val="20000"/>
                    </a:ext>
                  </a:extLst>
                </a:gridCol>
                <a:gridCol w="9703772">
                  <a:extLst>
                    <a:ext uri="{9D8B030D-6E8A-4147-A177-3AD203B41FA5}">
                      <a16:colId xmlns:a16="http://schemas.microsoft.com/office/drawing/2014/main" val="20001"/>
                    </a:ext>
                  </a:extLst>
                </a:gridCol>
              </a:tblGrid>
              <a:tr h="281667">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FFFFFF"/>
                          </a:solidFill>
                          <a:effectLst/>
                          <a:latin typeface="Times New Roman" pitchFamily="18" charset="0"/>
                          <a:cs typeface="Times New Roman" pitchFamily="18" charset="0"/>
                        </a:rPr>
                        <a:t>Status Listing</a:t>
                      </a: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FFFFFF"/>
                          </a:solidFill>
                          <a:effectLst/>
                          <a:latin typeface="Times New Roman" pitchFamily="18" charset="0"/>
                          <a:cs typeface="Times New Roman" pitchFamily="18" charset="0"/>
                        </a:rPr>
                        <a:t>Description</a:t>
                      </a: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81201">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Announced</a:t>
                      </a: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100" b="0" i="0" u="none" strike="noStrike" kern="1200" cap="none" normalizeH="0" baseline="0" dirty="0">
                          <a:ln>
                            <a:noFill/>
                          </a:ln>
                          <a:solidFill>
                            <a:schemeClr val="tx1"/>
                          </a:solidFill>
                          <a:effectLst/>
                          <a:latin typeface="Times New Roman" pitchFamily="18" charset="0"/>
                          <a:ea typeface="+mn-ea"/>
                          <a:cs typeface="Times New Roman" pitchFamily="18" charset="0"/>
                        </a:rPr>
                        <a:t>Project sponsors have publicly announced the intent to build or scope out a new facility.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1"/>
                  </a:ext>
                </a:extLst>
              </a:tr>
              <a:tr h="385876">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Studying Feasibility</a:t>
                      </a: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100" b="0" i="0" u="none" strike="noStrike" kern="1200" cap="none" normalizeH="0" baseline="0" dirty="0">
                          <a:ln>
                            <a:noFill/>
                          </a:ln>
                          <a:solidFill>
                            <a:schemeClr val="tx1"/>
                          </a:solidFill>
                          <a:effectLst/>
                          <a:latin typeface="Times New Roman" pitchFamily="18" charset="0"/>
                          <a:ea typeface="+mn-ea"/>
                          <a:cs typeface="Times New Roman" pitchFamily="18" charset="0"/>
                        </a:rPr>
                        <a:t>Study includes site location, marketability, need and identification of possible stakeholders. Feasibility study does not mean that the project will proceed.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2"/>
                  </a:ext>
                </a:extLst>
              </a:tr>
              <a:tr h="297180">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On Hold</a:t>
                      </a: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100" b="0" i="0" u="none" strike="noStrike" kern="1200" cap="none" normalizeH="0" baseline="0" dirty="0">
                          <a:ln>
                            <a:noFill/>
                          </a:ln>
                          <a:solidFill>
                            <a:schemeClr val="tx1"/>
                          </a:solidFill>
                          <a:effectLst/>
                          <a:latin typeface="Times New Roman" pitchFamily="18" charset="0"/>
                          <a:ea typeface="+mn-ea"/>
                          <a:cs typeface="Times New Roman" pitchFamily="18" charset="0"/>
                        </a:rPr>
                        <a:t>Project has been publically postponed by the project sponsors, possibly indefinitely, but could be reinitiated at a later date. A project can enter this status at any point in the development process.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3"/>
                  </a:ext>
                </a:extLst>
              </a:tr>
              <a:tr h="297180">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Pre-Filing</a:t>
                      </a: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100" b="0" i="0" u="none" strike="noStrike" kern="1200" cap="none" normalizeH="0" baseline="0" dirty="0">
                          <a:ln>
                            <a:noFill/>
                          </a:ln>
                          <a:solidFill>
                            <a:schemeClr val="tx1"/>
                          </a:solidFill>
                          <a:effectLst/>
                          <a:latin typeface="Times New Roman" pitchFamily="18" charset="0"/>
                          <a:ea typeface="+mn-ea"/>
                          <a:cs typeface="Times New Roman" pitchFamily="18" charset="0"/>
                        </a:rPr>
                        <a:t>Project has initiated the early project development process. This step details need for facility, involved parties, regulatory agencies, existing work, and public participation plan. This step is usually initiated 7-8 months before application process.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4"/>
                  </a:ext>
                </a:extLst>
              </a:tr>
              <a:tr h="152739">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Applied</a:t>
                      </a: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100" b="0" i="0" u="none" strike="noStrike" kern="1200" cap="none" normalizeH="0" baseline="0" dirty="0">
                          <a:ln>
                            <a:noFill/>
                          </a:ln>
                          <a:solidFill>
                            <a:schemeClr val="tx1"/>
                          </a:solidFill>
                          <a:effectLst/>
                          <a:latin typeface="Times New Roman" pitchFamily="18" charset="0"/>
                          <a:ea typeface="+mn-ea"/>
                          <a:cs typeface="Times New Roman" pitchFamily="18" charset="0"/>
                        </a:rPr>
                        <a:t>Project has initiated the formal application with FERC. FERC prepares an Environmental Impact Statement (EIS) after conferring with concerned organizations and the public to determine necessity, safety and feasibility of a project. Regulatory approval is based upon the final EIS.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5"/>
                  </a:ext>
                </a:extLst>
              </a:tr>
              <a:tr h="248530">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Approved</a:t>
                      </a: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100" b="0" i="0" u="none" strike="noStrike" kern="1200" cap="none" normalizeH="0" baseline="0" dirty="0">
                          <a:ln>
                            <a:noFill/>
                          </a:ln>
                          <a:solidFill>
                            <a:schemeClr val="tx1"/>
                          </a:solidFill>
                          <a:effectLst/>
                          <a:latin typeface="Times New Roman" pitchFamily="18" charset="0"/>
                          <a:ea typeface="+mn-ea"/>
                          <a:cs typeface="Times New Roman" pitchFamily="18" charset="0"/>
                        </a:rPr>
                        <a:t>Project has received a permit to construct and operate. Usually accommodated by any conditions that must be met and market rate authority. From this point, the project must still obtain Section 401 permits, coastal zone clearance, Clean Air and Water Act permits, and state approval, often these permits are pursued concurrently with the FERC permit process, but are also contingent upon the EIS.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6"/>
                  </a:ext>
                </a:extLst>
              </a:tr>
              <a:tr h="352577">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Under Construction</a:t>
                      </a: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Project has commenced actual construction; site preparation does not qualify.</a:t>
                      </a:r>
                      <a:r>
                        <a:rPr kumimoji="0" lang="en-US" sz="1100" b="0" i="0" u="none" strike="noStrike" cap="none" normalizeH="0" baseline="0" dirty="0">
                          <a:ln>
                            <a:noFill/>
                          </a:ln>
                          <a:solidFill>
                            <a:schemeClr val="tx1"/>
                          </a:solidFill>
                          <a:effectLst/>
                          <a:latin typeface="Arial" charset="0"/>
                          <a:cs typeface="+mn-cs"/>
                        </a:rPr>
                        <a:t>  </a:t>
                      </a:r>
                      <a:r>
                        <a:rPr kumimoji="0" lang="en-US" sz="1100" b="0" i="0" u="none" strike="noStrike" kern="1200" cap="none" normalizeH="0" baseline="0" dirty="0">
                          <a:ln>
                            <a:noFill/>
                          </a:ln>
                          <a:solidFill>
                            <a:schemeClr val="tx1"/>
                          </a:solidFill>
                          <a:effectLst/>
                          <a:latin typeface="Times New Roman" pitchFamily="18" charset="0"/>
                          <a:ea typeface="+mn-ea"/>
                          <a:cs typeface="Times New Roman" pitchFamily="18" charset="0"/>
                        </a:rPr>
                        <a:t>Facility must file monthly reports offering a summary of activity, status of outstanding permits, current project schedule and compliance with environmental conditions outlined in the approval document.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7"/>
                  </a:ext>
                </a:extLst>
              </a:tr>
              <a:tr h="249743">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Completed</a:t>
                      </a: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100" b="0" i="0" u="none" strike="noStrike" kern="1200" cap="none" normalizeH="0" baseline="0" dirty="0">
                          <a:ln>
                            <a:noFill/>
                          </a:ln>
                          <a:solidFill>
                            <a:schemeClr val="tx1"/>
                          </a:solidFill>
                          <a:effectLst/>
                          <a:latin typeface="Times New Roman" pitchFamily="18" charset="0"/>
                          <a:ea typeface="+mn-ea"/>
                          <a:cs typeface="Times New Roman" pitchFamily="18" charset="0"/>
                        </a:rPr>
                        <a:t>Project has reached commercial operation.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8"/>
                  </a:ext>
                </a:extLst>
              </a:tr>
            </a:tbl>
          </a:graphicData>
        </a:graphic>
      </p:graphicFrame>
      <p:sp>
        <p:nvSpPr>
          <p:cNvPr id="5" name="TextBox 4"/>
          <p:cNvSpPr txBox="1"/>
          <p:nvPr/>
        </p:nvSpPr>
        <p:spPr>
          <a:xfrm>
            <a:off x="2991573" y="2359981"/>
            <a:ext cx="5244062" cy="369332"/>
          </a:xfrm>
          <a:prstGeom prst="rect">
            <a:avLst/>
          </a:prstGeom>
          <a:noFill/>
        </p:spPr>
        <p:txBody>
          <a:bodyPr wrap="square" rtlCol="0">
            <a:spAutoFit/>
          </a:bodyPr>
          <a:lstStyle/>
          <a:p>
            <a:r>
              <a:rPr lang="en-US" b="1" dirty="0"/>
              <a:t>Reported Project Status Categories and Descriptions</a:t>
            </a:r>
          </a:p>
        </p:txBody>
      </p:sp>
      <p:sp>
        <p:nvSpPr>
          <p:cNvPr id="9" name="TextBox 8"/>
          <p:cNvSpPr txBox="1"/>
          <p:nvPr/>
        </p:nvSpPr>
        <p:spPr>
          <a:xfrm>
            <a:off x="6343650" y="6450838"/>
            <a:ext cx="3273653" cy="246221"/>
          </a:xfrm>
          <a:prstGeom prst="rect">
            <a:avLst/>
          </a:prstGeom>
          <a:noFill/>
        </p:spPr>
        <p:txBody>
          <a:bodyPr wrap="none" rtlCol="0">
            <a:spAutoFit/>
          </a:bodyPr>
          <a:lstStyle/>
          <a:p>
            <a:r>
              <a:rPr lang="en-US" sz="1000" dirty="0"/>
              <a:t>Source: SNL Financials and ABB Velocity Suite (12/31/2016)</a:t>
            </a:r>
          </a:p>
        </p:txBody>
      </p:sp>
    </p:spTree>
    <p:extLst>
      <p:ext uri="{BB962C8B-B14F-4D97-AF65-F5344CB8AC3E}">
        <p14:creationId xmlns:p14="http://schemas.microsoft.com/office/powerpoint/2010/main" val="2137039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0627" y="1345378"/>
            <a:ext cx="11580921" cy="4010336"/>
          </a:xfrm>
        </p:spPr>
        <p:txBody>
          <a:bodyPr/>
          <a:lstStyle/>
          <a:p>
            <a:r>
              <a:rPr lang="en-US" dirty="0"/>
              <a:t>This report provides current snapshot of new power plant activity based on development status, total nameplate capacity, and proposed online year (the year the plant is proposed to be operational) for the following fuel categories:</a:t>
            </a:r>
          </a:p>
          <a:p>
            <a:pPr marL="0" indent="0">
              <a:buNone/>
            </a:pPr>
            <a:endParaRPr lang="en-US" dirty="0"/>
          </a:p>
        </p:txBody>
      </p:sp>
      <p:sp>
        <p:nvSpPr>
          <p:cNvPr id="19459" name="Rectangle 2"/>
          <p:cNvSpPr>
            <a:spLocks noGrp="1" noChangeArrowheads="1"/>
          </p:cNvSpPr>
          <p:nvPr>
            <p:ph type="ctrTitle"/>
          </p:nvPr>
        </p:nvSpPr>
        <p:spPr/>
        <p:txBody>
          <a:bodyPr>
            <a:normAutofit fontScale="90000"/>
          </a:bodyPr>
          <a:lstStyle/>
          <a:p>
            <a:pPr eaLnBrk="1" hangingPunct="1"/>
            <a:r>
              <a:rPr lang="en-US" dirty="0"/>
              <a:t>Power Plant Development Projects</a:t>
            </a:r>
          </a:p>
        </p:txBody>
      </p:sp>
      <p:sp>
        <p:nvSpPr>
          <p:cNvPr id="4" name="Subtitle 3"/>
          <p:cNvSpPr>
            <a:spLocks noGrp="1"/>
          </p:cNvSpPr>
          <p:nvPr>
            <p:ph type="subTitle" idx="13"/>
          </p:nvPr>
        </p:nvSpPr>
        <p:spPr/>
        <p:txBody>
          <a:bodyPr/>
          <a:lstStyle/>
          <a:p>
            <a:endParaRPr lang="en-US"/>
          </a:p>
        </p:txBody>
      </p:sp>
      <p:graphicFrame>
        <p:nvGraphicFramePr>
          <p:cNvPr id="6" name="Group 134"/>
          <p:cNvGraphicFramePr>
            <a:graphicFrameLocks/>
          </p:cNvGraphicFramePr>
          <p:nvPr>
            <p:extLst>
              <p:ext uri="{D42A27DB-BD31-4B8C-83A1-F6EECF244321}">
                <p14:modId xmlns:p14="http://schemas.microsoft.com/office/powerpoint/2010/main" val="1002370442"/>
              </p:ext>
            </p:extLst>
          </p:nvPr>
        </p:nvGraphicFramePr>
        <p:xfrm>
          <a:off x="2451100" y="3371226"/>
          <a:ext cx="7289800" cy="2797448"/>
        </p:xfrm>
        <a:graphic>
          <a:graphicData uri="http://schemas.openxmlformats.org/drawingml/2006/table">
            <a:tbl>
              <a:tblPr>
                <a:effectLst>
                  <a:outerShdw blurRad="50800" dist="38100" dir="2700000" algn="tl" rotWithShape="0">
                    <a:prstClr val="black">
                      <a:alpha val="40000"/>
                    </a:prstClr>
                  </a:outerShdw>
                </a:effectLst>
              </a:tblPr>
              <a:tblGrid>
                <a:gridCol w="1904071">
                  <a:extLst>
                    <a:ext uri="{9D8B030D-6E8A-4147-A177-3AD203B41FA5}">
                      <a16:colId xmlns:a16="http://schemas.microsoft.com/office/drawing/2014/main" val="20000"/>
                    </a:ext>
                  </a:extLst>
                </a:gridCol>
                <a:gridCol w="5385729">
                  <a:extLst>
                    <a:ext uri="{9D8B030D-6E8A-4147-A177-3AD203B41FA5}">
                      <a16:colId xmlns:a16="http://schemas.microsoft.com/office/drawing/2014/main" val="20001"/>
                    </a:ext>
                  </a:extLst>
                </a:gridCol>
              </a:tblGrid>
              <a:tr h="229716">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FFFFFF"/>
                          </a:solidFill>
                          <a:effectLst/>
                          <a:latin typeface="Times New Roman" pitchFamily="18" charset="0"/>
                          <a:cs typeface="Times New Roman" pitchFamily="18" charset="0"/>
                        </a:rPr>
                        <a:t>Fuel</a:t>
                      </a: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FFFFFF"/>
                          </a:solidFill>
                          <a:effectLst/>
                          <a:latin typeface="Times New Roman" pitchFamily="18" charset="0"/>
                          <a:cs typeface="Times New Roman" pitchFamily="18" charset="0"/>
                        </a:rPr>
                        <a:t>Description</a:t>
                      </a: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29716">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chemeClr val="tx1"/>
                          </a:solidFill>
                          <a:effectLst/>
                          <a:latin typeface="Times New Roman" pitchFamily="18" charset="0"/>
                          <a:cs typeface="Times New Roman" pitchFamily="18" charset="0"/>
                        </a:rPr>
                        <a:t>Coal</a:t>
                      </a: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Includes all steam based (subcritical, supercritical, ultra-supercritical, and circulated fluidized bed) and integrated gasification combined cycle units</a:t>
                      </a:r>
                      <a:endParaRPr kumimoji="0" lang="en-US" sz="11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1"/>
                  </a:ext>
                </a:extLst>
              </a:tr>
              <a:tr h="324304">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chemeClr val="tx1"/>
                          </a:solidFill>
                          <a:effectLst/>
                          <a:latin typeface="Times New Roman" pitchFamily="18" charset="0"/>
                          <a:cs typeface="Times New Roman" pitchFamily="18" charset="0"/>
                        </a:rPr>
                        <a:t>Natural Gas (NG)</a:t>
                      </a: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0" marR="0" lvl="0" indent="0" algn="l" defTabSz="758825"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itchFamily="18" charset="0"/>
                          <a:cs typeface="Times New Roman" pitchFamily="18" charset="0"/>
                        </a:rPr>
                        <a:t>Gas Turbine (GT) (simple cycle) and Combined Cycle units.  Does </a:t>
                      </a:r>
                      <a:r>
                        <a:rPr kumimoji="0" lang="en-US" sz="1100" b="1" i="0" u="none" strike="noStrike" cap="none" normalizeH="0" baseline="0" dirty="0">
                          <a:ln>
                            <a:noFill/>
                          </a:ln>
                          <a:solidFill>
                            <a:schemeClr val="tx1"/>
                          </a:solidFill>
                          <a:effectLst/>
                          <a:latin typeface="Times New Roman" pitchFamily="18" charset="0"/>
                          <a:cs typeface="Times New Roman" pitchFamily="18" charset="0"/>
                        </a:rPr>
                        <a:t>not</a:t>
                      </a:r>
                      <a:r>
                        <a:rPr kumimoji="0" lang="en-US" sz="1100" b="0" i="0" u="none" strike="noStrike" cap="none" normalizeH="0" baseline="0" dirty="0">
                          <a:ln>
                            <a:noFill/>
                          </a:ln>
                          <a:solidFill>
                            <a:schemeClr val="tx1"/>
                          </a:solidFill>
                          <a:effectLst/>
                          <a:latin typeface="Times New Roman" pitchFamily="18" charset="0"/>
                          <a:cs typeface="Times New Roman" pitchFamily="18" charset="0"/>
                        </a:rPr>
                        <a:t> include steam, internal combustion, or fuel cell units.</a:t>
                      </a:r>
                      <a:endParaRPr kumimoji="0" lang="en-US" sz="11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2"/>
                  </a:ext>
                </a:extLst>
              </a:tr>
              <a:tr h="324304">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chemeClr val="tx1"/>
                          </a:solidFill>
                          <a:effectLst/>
                          <a:latin typeface="Times New Roman" pitchFamily="18" charset="0"/>
                          <a:cs typeface="Times New Roman" pitchFamily="18" charset="0"/>
                        </a:rPr>
                        <a:t>Wind</a:t>
                      </a: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itchFamily="18" charset="0"/>
                          <a:ea typeface="+mn-ea"/>
                          <a:cs typeface="Times New Roman" pitchFamily="18" charset="0"/>
                        </a:rPr>
                        <a:t>Wind turbine driven units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3"/>
                  </a:ext>
                </a:extLst>
              </a:tr>
              <a:tr h="324304">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Nuclear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itchFamily="18" charset="0"/>
                          <a:ea typeface="+mn-ea"/>
                          <a:cs typeface="Times New Roman" pitchFamily="18" charset="0"/>
                        </a:rPr>
                        <a:t>All reactor types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4"/>
                  </a:ext>
                </a:extLst>
              </a:tr>
              <a:tr h="0">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Solar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itchFamily="18" charset="0"/>
                          <a:ea typeface="+mn-ea"/>
                          <a:cs typeface="Times New Roman" pitchFamily="18" charset="0"/>
                        </a:rPr>
                        <a:t>Includes both photovoltaic and steam turbine plants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5"/>
                  </a:ext>
                </a:extLst>
              </a:tr>
              <a:tr h="129540">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Hydro</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itchFamily="18" charset="0"/>
                          <a:ea typeface="+mn-ea"/>
                          <a:cs typeface="Times New Roman" pitchFamily="18" charset="0"/>
                        </a:rPr>
                        <a:t>Includes both conventional, run-of-river, tidal, hydraulic turbine, and pumped storage units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6"/>
                  </a:ext>
                </a:extLst>
              </a:tr>
              <a:tr h="129540">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Energy Storage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itchFamily="18" charset="0"/>
                          <a:ea typeface="+mn-ea"/>
                          <a:cs typeface="Times New Roman" pitchFamily="18" charset="0"/>
                        </a:rPr>
                        <a:t>Includes battery storage, compressed air storage, flywheels, and others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32360479"/>
                  </a:ext>
                </a:extLst>
              </a:tr>
              <a:tr h="0">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Other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itchFamily="18" charset="0"/>
                          <a:ea typeface="+mn-ea"/>
                          <a:cs typeface="Times New Roman" pitchFamily="18" charset="0"/>
                        </a:rPr>
                        <a:t>Includes biomass, landfill gas, municipal solid waste, geothermal, fuel cells, and others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7"/>
                  </a:ext>
                </a:extLst>
              </a:tr>
            </a:tbl>
          </a:graphicData>
        </a:graphic>
      </p:graphicFrame>
      <p:sp>
        <p:nvSpPr>
          <p:cNvPr id="7" name="TextBox 6"/>
          <p:cNvSpPr txBox="1"/>
          <p:nvPr/>
        </p:nvSpPr>
        <p:spPr>
          <a:xfrm>
            <a:off x="3454400" y="2981214"/>
            <a:ext cx="5283200" cy="369332"/>
          </a:xfrm>
          <a:prstGeom prst="rect">
            <a:avLst/>
          </a:prstGeom>
          <a:noFill/>
        </p:spPr>
        <p:txBody>
          <a:bodyPr wrap="square" rtlCol="0">
            <a:spAutoFit/>
          </a:bodyPr>
          <a:lstStyle/>
          <a:p>
            <a:r>
              <a:rPr lang="en-US" b="1" dirty="0"/>
              <a:t>Reported Fuel Categories and Descriptions</a:t>
            </a:r>
          </a:p>
        </p:txBody>
      </p:sp>
      <p:sp>
        <p:nvSpPr>
          <p:cNvPr id="9" name="TextBox 8"/>
          <p:cNvSpPr txBox="1"/>
          <p:nvPr/>
        </p:nvSpPr>
        <p:spPr>
          <a:xfrm>
            <a:off x="6343650" y="6450838"/>
            <a:ext cx="3273653" cy="246221"/>
          </a:xfrm>
          <a:prstGeom prst="rect">
            <a:avLst/>
          </a:prstGeom>
          <a:noFill/>
        </p:spPr>
        <p:txBody>
          <a:bodyPr wrap="none" rtlCol="0">
            <a:spAutoFit/>
          </a:bodyPr>
          <a:lstStyle/>
          <a:p>
            <a:r>
              <a:rPr lang="en-US" sz="1000" dirty="0"/>
              <a:t>Source: SNL Financials and ABB Velocity Suite (12/31/2016)</a:t>
            </a:r>
          </a:p>
        </p:txBody>
      </p:sp>
    </p:spTree>
    <p:extLst>
      <p:ext uri="{BB962C8B-B14F-4D97-AF65-F5344CB8AC3E}">
        <p14:creationId xmlns:p14="http://schemas.microsoft.com/office/powerpoint/2010/main" val="316070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7277" y="1231057"/>
            <a:ext cx="11580921" cy="4010336"/>
          </a:xfrm>
        </p:spPr>
        <p:txBody>
          <a:bodyPr>
            <a:normAutofit/>
          </a:bodyPr>
          <a:lstStyle/>
          <a:p>
            <a:r>
              <a:rPr lang="en-US" sz="1800" dirty="0"/>
              <a:t>This report provides comparisons of new power plant capacity from both the nameplate and capacity credit perspectives by fuel category using the regional capacity credit factors utilized in the NERC assessment process for wind and solar resources</a:t>
            </a:r>
          </a:p>
          <a:p>
            <a:r>
              <a:rPr lang="en-US" sz="1800" dirty="0"/>
              <a:t>This report assumes interconnection level average credit for areas that do not have a specified credit;  Alaska and Hawaii credits are assumed equal to the Western Interconnection</a:t>
            </a:r>
          </a:p>
          <a:p>
            <a:r>
              <a:rPr lang="en-US" sz="1800" dirty="0"/>
              <a:t>Hydroelectric resources are credited at 37% across all regions</a:t>
            </a:r>
          </a:p>
          <a:p>
            <a:pPr marL="0" indent="0">
              <a:buNone/>
            </a:pPr>
            <a:endParaRPr lang="en-US" sz="1800" dirty="0"/>
          </a:p>
          <a:p>
            <a:pPr marL="0" indent="0">
              <a:buNone/>
            </a:pPr>
            <a:endParaRPr lang="en-US" sz="1800" dirty="0"/>
          </a:p>
        </p:txBody>
      </p:sp>
      <p:sp>
        <p:nvSpPr>
          <p:cNvPr id="19459" name="Rectangle 2"/>
          <p:cNvSpPr>
            <a:spLocks noGrp="1" noChangeArrowheads="1"/>
          </p:cNvSpPr>
          <p:nvPr>
            <p:ph type="ctrTitle"/>
          </p:nvPr>
        </p:nvSpPr>
        <p:spPr/>
        <p:txBody>
          <a:bodyPr>
            <a:normAutofit fontScale="90000"/>
          </a:bodyPr>
          <a:lstStyle/>
          <a:p>
            <a:pPr eaLnBrk="1" hangingPunct="1"/>
            <a:r>
              <a:rPr lang="en-US" dirty="0"/>
              <a:t>Tracking New Power Plants</a:t>
            </a:r>
          </a:p>
        </p:txBody>
      </p:sp>
      <p:graphicFrame>
        <p:nvGraphicFramePr>
          <p:cNvPr id="15" name="Content Placeholder 14"/>
          <p:cNvGraphicFramePr>
            <a:graphicFrameLocks noGrp="1"/>
          </p:cNvGraphicFramePr>
          <p:nvPr>
            <p:ph idx="4294967295"/>
            <p:extLst>
              <p:ext uri="{D42A27DB-BD31-4B8C-83A1-F6EECF244321}">
                <p14:modId xmlns:p14="http://schemas.microsoft.com/office/powerpoint/2010/main" val="1354345691"/>
              </p:ext>
            </p:extLst>
          </p:nvPr>
        </p:nvGraphicFramePr>
        <p:xfrm>
          <a:off x="586164" y="3071907"/>
          <a:ext cx="5578475" cy="2971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Content Placeholder 19"/>
          <p:cNvGraphicFramePr>
            <a:graphicFrameLocks noGrp="1"/>
          </p:cNvGraphicFramePr>
          <p:nvPr>
            <p:ph idx="4294967295"/>
            <p:extLst>
              <p:ext uri="{D42A27DB-BD31-4B8C-83A1-F6EECF244321}">
                <p14:modId xmlns:p14="http://schemas.microsoft.com/office/powerpoint/2010/main" val="3257517052"/>
              </p:ext>
            </p:extLst>
          </p:nvPr>
        </p:nvGraphicFramePr>
        <p:xfrm>
          <a:off x="6164639" y="3070619"/>
          <a:ext cx="5578475" cy="2971800"/>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Box 21"/>
          <p:cNvSpPr txBox="1"/>
          <p:nvPr/>
        </p:nvSpPr>
        <p:spPr>
          <a:xfrm>
            <a:off x="4658635" y="5976838"/>
            <a:ext cx="3450175" cy="276999"/>
          </a:xfrm>
          <a:prstGeom prst="rect">
            <a:avLst/>
          </a:prstGeom>
          <a:noFill/>
        </p:spPr>
        <p:txBody>
          <a:bodyPr wrap="none" rtlCol="0">
            <a:spAutoFit/>
          </a:bodyPr>
          <a:lstStyle/>
          <a:p>
            <a:r>
              <a:rPr lang="en-US" sz="1200" dirty="0"/>
              <a:t>Regions utilizing interconnection level credit values</a:t>
            </a:r>
          </a:p>
        </p:txBody>
      </p:sp>
      <p:sp>
        <p:nvSpPr>
          <p:cNvPr id="24" name="Rectangle 23"/>
          <p:cNvSpPr/>
          <p:nvPr/>
        </p:nvSpPr>
        <p:spPr>
          <a:xfrm>
            <a:off x="4668160" y="6084769"/>
            <a:ext cx="60325" cy="603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343650" y="6450838"/>
            <a:ext cx="2856872" cy="246221"/>
          </a:xfrm>
          <a:prstGeom prst="rect">
            <a:avLst/>
          </a:prstGeom>
          <a:noFill/>
        </p:spPr>
        <p:txBody>
          <a:bodyPr wrap="none" rtlCol="0">
            <a:spAutoFit/>
          </a:bodyPr>
          <a:lstStyle/>
          <a:p>
            <a:r>
              <a:rPr lang="en-US" sz="1000" dirty="0"/>
              <a:t>Source: 2015 NERC Summer Reliability Assessment </a:t>
            </a:r>
          </a:p>
        </p:txBody>
      </p:sp>
      <p:sp>
        <p:nvSpPr>
          <p:cNvPr id="5" name="Subtitle 4"/>
          <p:cNvSpPr>
            <a:spLocks noGrp="1"/>
          </p:cNvSpPr>
          <p:nvPr>
            <p:ph type="subTitle" idx="13"/>
          </p:nvPr>
        </p:nvSpPr>
        <p:spPr/>
        <p:txBody>
          <a:bodyPr/>
          <a:lstStyle/>
          <a:p>
            <a:endParaRPr lang="en-US"/>
          </a:p>
        </p:txBody>
      </p:sp>
    </p:spTree>
    <p:extLst>
      <p:ext uri="{BB962C8B-B14F-4D97-AF65-F5344CB8AC3E}">
        <p14:creationId xmlns:p14="http://schemas.microsoft.com/office/powerpoint/2010/main" val="530627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0627" y="1379061"/>
            <a:ext cx="11580921" cy="4010336"/>
          </a:xfrm>
        </p:spPr>
        <p:txBody>
          <a:bodyPr>
            <a:normAutofit/>
          </a:bodyPr>
          <a:lstStyle/>
          <a:p>
            <a:r>
              <a:rPr lang="en-US" sz="2000" dirty="0"/>
              <a:t>For units entering service between 2010 and 2016, the duration from announcement to completion varied widely by technology type and fuel.  Development duration is impacted by a number of factors including labor availability, component production lead times, permitting duration, market viability, etc.</a:t>
            </a:r>
          </a:p>
          <a:p>
            <a:pPr marL="0" indent="0">
              <a:buNone/>
            </a:pPr>
            <a:endParaRPr lang="en-US" sz="2000" dirty="0"/>
          </a:p>
        </p:txBody>
      </p:sp>
      <p:sp>
        <p:nvSpPr>
          <p:cNvPr id="19459" name="Rectangle 2"/>
          <p:cNvSpPr>
            <a:spLocks noGrp="1" noChangeArrowheads="1"/>
          </p:cNvSpPr>
          <p:nvPr>
            <p:ph type="ctrTitle"/>
          </p:nvPr>
        </p:nvSpPr>
        <p:spPr/>
        <p:txBody>
          <a:bodyPr>
            <a:normAutofit fontScale="90000"/>
          </a:bodyPr>
          <a:lstStyle/>
          <a:p>
            <a:pPr eaLnBrk="1" hangingPunct="1"/>
            <a:r>
              <a:rPr lang="en-US" dirty="0"/>
              <a:t>Capacity Development Duration</a:t>
            </a:r>
          </a:p>
        </p:txBody>
      </p:sp>
      <p:graphicFrame>
        <p:nvGraphicFramePr>
          <p:cNvPr id="6" name="Group 134"/>
          <p:cNvGraphicFramePr>
            <a:graphicFrameLocks/>
          </p:cNvGraphicFramePr>
          <p:nvPr>
            <p:extLst>
              <p:ext uri="{D42A27DB-BD31-4B8C-83A1-F6EECF244321}">
                <p14:modId xmlns:p14="http://schemas.microsoft.com/office/powerpoint/2010/main" val="4133191629"/>
              </p:ext>
            </p:extLst>
          </p:nvPr>
        </p:nvGraphicFramePr>
        <p:xfrm>
          <a:off x="270627" y="2401727"/>
          <a:ext cx="4112856" cy="3444240"/>
        </p:xfrm>
        <a:graphic>
          <a:graphicData uri="http://schemas.openxmlformats.org/drawingml/2006/table">
            <a:tbl>
              <a:tblPr>
                <a:effectLst>
                  <a:outerShdw blurRad="50800" dist="38100" dir="2700000" algn="tl" rotWithShape="0">
                    <a:prstClr val="black">
                      <a:alpha val="40000"/>
                    </a:prstClr>
                  </a:outerShdw>
                </a:effectLst>
              </a:tblPr>
              <a:tblGrid>
                <a:gridCol w="952036">
                  <a:extLst>
                    <a:ext uri="{9D8B030D-6E8A-4147-A177-3AD203B41FA5}">
                      <a16:colId xmlns:a16="http://schemas.microsoft.com/office/drawing/2014/main" val="20000"/>
                    </a:ext>
                  </a:extLst>
                </a:gridCol>
                <a:gridCol w="1625312">
                  <a:extLst>
                    <a:ext uri="{9D8B030D-6E8A-4147-A177-3AD203B41FA5}">
                      <a16:colId xmlns:a16="http://schemas.microsoft.com/office/drawing/2014/main" val="20001"/>
                    </a:ext>
                  </a:extLst>
                </a:gridCol>
                <a:gridCol w="1535508">
                  <a:extLst>
                    <a:ext uri="{9D8B030D-6E8A-4147-A177-3AD203B41FA5}">
                      <a16:colId xmlns:a16="http://schemas.microsoft.com/office/drawing/2014/main" val="20002"/>
                    </a:ext>
                  </a:extLst>
                </a:gridCol>
              </a:tblGrid>
              <a:tr h="256032">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rgbClr val="FFFFFF"/>
                          </a:solidFill>
                          <a:effectLst/>
                          <a:latin typeface="Times New Roman" pitchFamily="18" charset="0"/>
                          <a:ea typeface="+mn-ea"/>
                          <a:cs typeface="Times New Roman" pitchFamily="18" charset="0"/>
                        </a:rPr>
                        <a:t>Fuel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rgbClr val="FFFFFF"/>
                          </a:solidFill>
                          <a:effectLst/>
                          <a:latin typeface="Times New Roman" pitchFamily="18" charset="0"/>
                          <a:ea typeface="+mn-ea"/>
                          <a:cs typeface="Times New Roman" pitchFamily="18" charset="0"/>
                        </a:rPr>
                        <a:t>Technology Type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FFFFFF"/>
                          </a:solidFill>
                          <a:effectLst/>
                          <a:latin typeface="Times New Roman" pitchFamily="18" charset="0"/>
                          <a:cs typeface="Times New Roman" pitchFamily="18" charset="0"/>
                        </a:rPr>
                        <a:t>Development</a:t>
                      </a:r>
                    </a:p>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FFFFFF"/>
                          </a:solidFill>
                          <a:effectLst/>
                          <a:latin typeface="Times New Roman" pitchFamily="18" charset="0"/>
                          <a:cs typeface="Times New Roman" pitchFamily="18" charset="0"/>
                        </a:rPr>
                        <a:t>Duration (Years)*</a:t>
                      </a:r>
                      <a:endParaRPr kumimoji="0" lang="en-US" sz="16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56032">
                <a:tc rowSpan="4">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chemeClr val="tx1"/>
                          </a:solidFill>
                          <a:effectLst/>
                          <a:latin typeface="Times New Roman" pitchFamily="18" charset="0"/>
                          <a:cs typeface="Times New Roman" pitchFamily="18" charset="0"/>
                        </a:rPr>
                        <a:t>Coal</a:t>
                      </a: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Fluidized Bed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3.0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1"/>
                  </a:ext>
                </a:extLst>
              </a:tr>
              <a:tr h="129540">
                <a:tc vMerge="1">
                  <a:txBody>
                    <a:bodyPr/>
                    <a:lstStyle/>
                    <a:p>
                      <a:endParaRPr lang="en-US"/>
                    </a:p>
                  </a:txBody>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Supercritical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7.2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2"/>
                  </a:ext>
                </a:extLst>
              </a:tr>
              <a:tr h="129540">
                <a:tc vMerge="1">
                  <a:txBody>
                    <a:bodyPr/>
                    <a:lstStyle/>
                    <a:p>
                      <a:endParaRPr lang="en-US"/>
                    </a:p>
                  </a:txBody>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Subcritical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6.5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3"/>
                  </a:ext>
                </a:extLst>
              </a:tr>
              <a:tr h="256032">
                <a:tc vMerge="1">
                  <a:txBody>
                    <a:bodyPr/>
                    <a:lstStyle/>
                    <a:p>
                      <a:endParaRPr lang="en-US"/>
                    </a:p>
                  </a:txBody>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Integrated Gasification Combined Cycle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8.5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4"/>
                  </a:ext>
                </a:extLst>
              </a:tr>
              <a:tr h="256032">
                <a:tc rowSpan="4">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chemeClr val="tx1"/>
                          </a:solidFill>
                          <a:effectLst/>
                          <a:latin typeface="Times New Roman" pitchFamily="18" charset="0"/>
                          <a:cs typeface="Times New Roman" pitchFamily="18" charset="0"/>
                        </a:rPr>
                        <a:t>Natural Gas (NG)</a:t>
                      </a: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Combined Cycle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5.1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5"/>
                  </a:ext>
                </a:extLst>
              </a:tr>
              <a:tr h="256032">
                <a:tc vMerge="1">
                  <a:txBody>
                    <a:bodyPr/>
                    <a:lstStyle/>
                    <a:p>
                      <a:endParaRPr lang="en-US"/>
                    </a:p>
                  </a:txBody>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Combustion Turbine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2.9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6"/>
                  </a:ext>
                </a:extLst>
              </a:tr>
              <a:tr h="256032">
                <a:tc vMerge="1">
                  <a:txBody>
                    <a:bodyPr/>
                    <a:lstStyle/>
                    <a:p>
                      <a:endParaRPr lang="en-US"/>
                    </a:p>
                  </a:txBody>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Fuel Cell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2.4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7"/>
                  </a:ext>
                </a:extLst>
              </a:tr>
              <a:tr h="256032">
                <a:tc vMerge="1">
                  <a:txBody>
                    <a:bodyPr/>
                    <a:lstStyle/>
                    <a:p>
                      <a:endParaRPr lang="en-US"/>
                    </a:p>
                  </a:txBody>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Internal Combustion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1.9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8"/>
                  </a:ext>
                </a:extLst>
              </a:tr>
              <a:tr h="256032">
                <a:tc rowSpan="2">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chemeClr val="tx1"/>
                          </a:solidFill>
                          <a:effectLst/>
                          <a:latin typeface="Times New Roman" pitchFamily="18" charset="0"/>
                          <a:cs typeface="Times New Roman" pitchFamily="18" charset="0"/>
                        </a:rPr>
                        <a:t>Petroleum</a:t>
                      </a: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Gas Turbine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2.8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9"/>
                  </a:ext>
                </a:extLst>
              </a:tr>
              <a:tr h="256032">
                <a:tc vMerge="1">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Internal Combustion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1.6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10"/>
                  </a:ext>
                </a:extLst>
              </a:tr>
              <a:tr h="256032">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chemeClr val="tx1"/>
                          </a:solidFill>
                          <a:effectLst/>
                          <a:latin typeface="Times New Roman" pitchFamily="18" charset="0"/>
                          <a:cs typeface="Times New Roman" pitchFamily="18" charset="0"/>
                        </a:rPr>
                        <a:t>Wind</a:t>
                      </a: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Turbine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2.2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11"/>
                  </a:ext>
                </a:extLst>
              </a:tr>
            </a:tbl>
          </a:graphicData>
        </a:graphic>
      </p:graphicFrame>
      <p:graphicFrame>
        <p:nvGraphicFramePr>
          <p:cNvPr id="8" name="Group 134"/>
          <p:cNvGraphicFramePr>
            <a:graphicFrameLocks/>
          </p:cNvGraphicFramePr>
          <p:nvPr>
            <p:extLst>
              <p:ext uri="{D42A27DB-BD31-4B8C-83A1-F6EECF244321}">
                <p14:modId xmlns:p14="http://schemas.microsoft.com/office/powerpoint/2010/main" val="455249657"/>
              </p:ext>
            </p:extLst>
          </p:nvPr>
        </p:nvGraphicFramePr>
        <p:xfrm>
          <a:off x="4479331" y="2397439"/>
          <a:ext cx="3759794" cy="3794760"/>
        </p:xfrm>
        <a:graphic>
          <a:graphicData uri="http://schemas.openxmlformats.org/drawingml/2006/table">
            <a:tbl>
              <a:tblPr>
                <a:effectLst>
                  <a:outerShdw blurRad="50800" dist="38100" dir="2700000" algn="tl" rotWithShape="0">
                    <a:prstClr val="black">
                      <a:alpha val="40000"/>
                    </a:prstClr>
                  </a:outerShdw>
                </a:effectLst>
              </a:tblPr>
              <a:tblGrid>
                <a:gridCol w="787994">
                  <a:extLst>
                    <a:ext uri="{9D8B030D-6E8A-4147-A177-3AD203B41FA5}">
                      <a16:colId xmlns:a16="http://schemas.microsoft.com/office/drawing/2014/main" val="20000"/>
                    </a:ext>
                  </a:extLst>
                </a:gridCol>
                <a:gridCol w="1409700">
                  <a:extLst>
                    <a:ext uri="{9D8B030D-6E8A-4147-A177-3AD203B41FA5}">
                      <a16:colId xmlns:a16="http://schemas.microsoft.com/office/drawing/2014/main" val="20001"/>
                    </a:ext>
                  </a:extLst>
                </a:gridCol>
                <a:gridCol w="1562100">
                  <a:extLst>
                    <a:ext uri="{9D8B030D-6E8A-4147-A177-3AD203B41FA5}">
                      <a16:colId xmlns:a16="http://schemas.microsoft.com/office/drawing/2014/main" val="20002"/>
                    </a:ext>
                  </a:extLst>
                </a:gridCol>
              </a:tblGrid>
              <a:tr h="229716">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rgbClr val="FFFFFF"/>
                          </a:solidFill>
                          <a:effectLst/>
                          <a:latin typeface="Times New Roman" pitchFamily="18" charset="0"/>
                          <a:ea typeface="+mn-ea"/>
                          <a:cs typeface="Times New Roman" pitchFamily="18" charset="0"/>
                        </a:rPr>
                        <a:t>Fuel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rgbClr val="FFFFFF"/>
                          </a:solidFill>
                          <a:effectLst/>
                          <a:latin typeface="Times New Roman" pitchFamily="18" charset="0"/>
                          <a:ea typeface="+mn-ea"/>
                          <a:cs typeface="Times New Roman" pitchFamily="18" charset="0"/>
                        </a:rPr>
                        <a:t>Technology Type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FFFFFF"/>
                          </a:solidFill>
                          <a:effectLst/>
                          <a:latin typeface="Times New Roman" pitchFamily="18" charset="0"/>
                          <a:cs typeface="Times New Roman" pitchFamily="18" charset="0"/>
                        </a:rPr>
                        <a:t>Development</a:t>
                      </a:r>
                    </a:p>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FFFFFF"/>
                          </a:solidFill>
                          <a:effectLst/>
                          <a:latin typeface="Times New Roman" pitchFamily="18" charset="0"/>
                          <a:cs typeface="Times New Roman" pitchFamily="18" charset="0"/>
                        </a:rPr>
                        <a:t>Duration (Years)*</a:t>
                      </a: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167640">
                <a:tc rowSpan="6">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chemeClr val="tx1"/>
                          </a:solidFill>
                          <a:effectLst/>
                          <a:latin typeface="Times New Roman" pitchFamily="18" charset="0"/>
                          <a:cs typeface="Times New Roman" pitchFamily="18" charset="0"/>
                        </a:rPr>
                        <a:t>Biomass</a:t>
                      </a: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Combined Cycle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3.0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1"/>
                  </a:ext>
                </a:extLst>
              </a:tr>
              <a:tr h="129540">
                <a:tc vMerge="1">
                  <a:txBody>
                    <a:bodyPr/>
                    <a:lstStyle/>
                    <a:p>
                      <a:endParaRPr lang="en-US"/>
                    </a:p>
                  </a:txBody>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Combustion Turbine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1.7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2"/>
                  </a:ext>
                </a:extLst>
              </a:tr>
              <a:tr h="129540">
                <a:tc vMerge="1">
                  <a:txBody>
                    <a:bodyPr/>
                    <a:lstStyle/>
                    <a:p>
                      <a:endParaRPr lang="en-US"/>
                    </a:p>
                  </a:txBody>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Fuel Cell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1.3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3"/>
                  </a:ext>
                </a:extLst>
              </a:tr>
              <a:tr h="129540">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Internal Combustion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1.4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4"/>
                  </a:ext>
                </a:extLst>
              </a:tr>
              <a:tr h="129540">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Fluidized Bed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4.2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5"/>
                  </a:ext>
                </a:extLst>
              </a:tr>
              <a:tr h="129540">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Subcritical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3.5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6"/>
                  </a:ext>
                </a:extLst>
              </a:tr>
              <a:tr h="0">
                <a:tc rowSpan="3">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Solar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Concentrated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a:ln>
                            <a:noFill/>
                          </a:ln>
                          <a:solidFill>
                            <a:schemeClr val="tx1"/>
                          </a:solidFill>
                          <a:effectLst/>
                          <a:latin typeface="Times New Roman" pitchFamily="18" charset="0"/>
                          <a:ea typeface="+mn-ea"/>
                          <a:cs typeface="Times New Roman" pitchFamily="18" charset="0"/>
                        </a:rPr>
                        <a:t>4.6</a:t>
                      </a:r>
                      <a:endPar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7"/>
                  </a:ext>
                </a:extLst>
              </a:tr>
              <a:tr h="152400">
                <a:tc vMerge="1">
                  <a:txBody>
                    <a:bodyPr/>
                    <a:lstStyle/>
                    <a:p>
                      <a:endParaRPr lang="en-US"/>
                    </a:p>
                  </a:txBody>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Thin Cell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1.3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8"/>
                  </a:ext>
                </a:extLst>
              </a:tr>
              <a:tr h="0">
                <a:tc vMerge="1">
                  <a:txBody>
                    <a:bodyPr/>
                    <a:lstStyle/>
                    <a:p>
                      <a:endParaRPr lang="en-US"/>
                    </a:p>
                  </a:txBody>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Trough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5.4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9"/>
                  </a:ext>
                </a:extLst>
              </a:tr>
              <a:tr h="0">
                <a:tc rowSpan="4">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Hydro</a:t>
                      </a:r>
                    </a:p>
                  </a:txBody>
                  <a:tcPr horzOverflow="overflow">
                    <a:lnT w="12700" cap="flat" cmpd="sng" algn="ctr">
                      <a:solidFill>
                        <a:srgbClr val="999999"/>
                      </a:solidFill>
                      <a:prstDash val="solid"/>
                      <a:round/>
                      <a:headEnd type="none" w="med" len="med"/>
                      <a:tailEnd type="none" w="med" len="med"/>
                    </a:lnT>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Francis Turbine</a:t>
                      </a:r>
                    </a:p>
                  </a:txBody>
                  <a:tcPr horzOverflow="overflow">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a:ln>
                            <a:noFill/>
                          </a:ln>
                          <a:solidFill>
                            <a:schemeClr val="tx1"/>
                          </a:solidFill>
                          <a:effectLst/>
                          <a:latin typeface="Times New Roman" pitchFamily="18" charset="0"/>
                          <a:ea typeface="+mn-ea"/>
                          <a:cs typeface="Times New Roman" pitchFamily="18" charset="0"/>
                        </a:rPr>
                        <a:t>4.4</a:t>
                      </a:r>
                      <a:endPar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10"/>
                  </a:ext>
                </a:extLst>
              </a:tr>
              <a:tr h="129540">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Kaplan Turbine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4.9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11"/>
                  </a:ext>
                </a:extLst>
              </a:tr>
              <a:tr h="129540">
                <a:tc vMerge="1">
                  <a:txBody>
                    <a:bodyPr/>
                    <a:lstStyle/>
                    <a:p>
                      <a:endParaRPr lang="en-US"/>
                    </a:p>
                  </a:txBody>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Pelton Turbine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12"/>
                  </a:ext>
                </a:extLst>
              </a:tr>
              <a:tr h="129540">
                <a:tc vMerge="1">
                  <a:txBody>
                    <a:bodyPr/>
                    <a:lstStyle/>
                    <a:p>
                      <a:endParaRPr lang="en-US"/>
                    </a:p>
                  </a:txBody>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Pumped Storage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13"/>
                  </a:ext>
                </a:extLst>
              </a:tr>
            </a:tbl>
          </a:graphicData>
        </a:graphic>
      </p:graphicFrame>
      <p:sp>
        <p:nvSpPr>
          <p:cNvPr id="7" name="TextBox 6"/>
          <p:cNvSpPr txBox="1"/>
          <p:nvPr/>
        </p:nvSpPr>
        <p:spPr>
          <a:xfrm>
            <a:off x="6359228" y="6389024"/>
            <a:ext cx="4365298" cy="246221"/>
          </a:xfrm>
          <a:prstGeom prst="rect">
            <a:avLst/>
          </a:prstGeom>
          <a:noFill/>
        </p:spPr>
        <p:txBody>
          <a:bodyPr wrap="none" rtlCol="0">
            <a:spAutoFit/>
          </a:bodyPr>
          <a:lstStyle/>
          <a:p>
            <a:r>
              <a:rPr lang="en-US" sz="1000" dirty="0"/>
              <a:t>Derived from data found on: SNL Financials and ABB Velocity Suite (12/31/2016)</a:t>
            </a:r>
          </a:p>
        </p:txBody>
      </p:sp>
      <p:sp>
        <p:nvSpPr>
          <p:cNvPr id="4" name="Subtitle 3"/>
          <p:cNvSpPr>
            <a:spLocks noGrp="1"/>
          </p:cNvSpPr>
          <p:nvPr>
            <p:ph type="subTitle" idx="13"/>
          </p:nvPr>
        </p:nvSpPr>
        <p:spPr/>
        <p:txBody>
          <a:bodyPr/>
          <a:lstStyle/>
          <a:p>
            <a:endParaRPr lang="en-US"/>
          </a:p>
        </p:txBody>
      </p:sp>
      <p:graphicFrame>
        <p:nvGraphicFramePr>
          <p:cNvPr id="9" name="Group 134"/>
          <p:cNvGraphicFramePr>
            <a:graphicFrameLocks/>
          </p:cNvGraphicFramePr>
          <p:nvPr>
            <p:extLst>
              <p:ext uri="{D42A27DB-BD31-4B8C-83A1-F6EECF244321}">
                <p14:modId xmlns:p14="http://schemas.microsoft.com/office/powerpoint/2010/main" val="2201693018"/>
              </p:ext>
            </p:extLst>
          </p:nvPr>
        </p:nvGraphicFramePr>
        <p:xfrm>
          <a:off x="8334973" y="2397439"/>
          <a:ext cx="3759794" cy="1630680"/>
        </p:xfrm>
        <a:graphic>
          <a:graphicData uri="http://schemas.openxmlformats.org/drawingml/2006/table">
            <a:tbl>
              <a:tblPr>
                <a:effectLst>
                  <a:outerShdw blurRad="50800" dist="38100" dir="2700000" algn="tl" rotWithShape="0">
                    <a:prstClr val="black">
                      <a:alpha val="40000"/>
                    </a:prstClr>
                  </a:outerShdw>
                </a:effectLst>
              </a:tblPr>
              <a:tblGrid>
                <a:gridCol w="980477">
                  <a:extLst>
                    <a:ext uri="{9D8B030D-6E8A-4147-A177-3AD203B41FA5}">
                      <a16:colId xmlns:a16="http://schemas.microsoft.com/office/drawing/2014/main" val="20000"/>
                    </a:ext>
                  </a:extLst>
                </a:gridCol>
                <a:gridCol w="1285875">
                  <a:extLst>
                    <a:ext uri="{9D8B030D-6E8A-4147-A177-3AD203B41FA5}">
                      <a16:colId xmlns:a16="http://schemas.microsoft.com/office/drawing/2014/main" val="20001"/>
                    </a:ext>
                  </a:extLst>
                </a:gridCol>
                <a:gridCol w="1493442">
                  <a:extLst>
                    <a:ext uri="{9D8B030D-6E8A-4147-A177-3AD203B41FA5}">
                      <a16:colId xmlns:a16="http://schemas.microsoft.com/office/drawing/2014/main" val="20002"/>
                    </a:ext>
                  </a:extLst>
                </a:gridCol>
              </a:tblGrid>
              <a:tr h="229716">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rgbClr val="FFFFFF"/>
                          </a:solidFill>
                          <a:effectLst/>
                          <a:latin typeface="Times New Roman" pitchFamily="18" charset="0"/>
                          <a:ea typeface="+mn-ea"/>
                          <a:cs typeface="Times New Roman" pitchFamily="18" charset="0"/>
                        </a:rPr>
                        <a:t>Fuel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rgbClr val="FFFFFF"/>
                          </a:solidFill>
                          <a:effectLst/>
                          <a:latin typeface="Times New Roman" pitchFamily="18" charset="0"/>
                          <a:ea typeface="+mn-ea"/>
                          <a:cs typeface="Times New Roman" pitchFamily="18" charset="0"/>
                        </a:rPr>
                        <a:t>Technology Type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800000"/>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FFFFFF"/>
                          </a:solidFill>
                          <a:effectLst/>
                          <a:latin typeface="Times New Roman" pitchFamily="18" charset="0"/>
                          <a:cs typeface="Times New Roman" pitchFamily="18" charset="0"/>
                        </a:rPr>
                        <a:t>Development</a:t>
                      </a:r>
                    </a:p>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FFFFFF"/>
                          </a:solidFill>
                          <a:effectLst/>
                          <a:latin typeface="Times New Roman" pitchFamily="18" charset="0"/>
                          <a:cs typeface="Times New Roman" pitchFamily="18" charset="0"/>
                        </a:rPr>
                        <a:t>Duration (Years)*</a:t>
                      </a: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167640">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Geothermal</a:t>
                      </a: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Binary Turbine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5.9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1"/>
                  </a:ext>
                </a:extLst>
              </a:tr>
              <a:tr h="129540">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Nuclear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Pressurized Water Reactor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46.0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2"/>
                  </a:ext>
                </a:extLst>
              </a:tr>
              <a:tr h="129540">
                <a:tc rowSpan="2">
                  <a:txBody>
                    <a:bodyPr/>
                    <a:lstStyle/>
                    <a:p>
                      <a:pPr marL="285750" marR="0" lvl="0" indent="-285750" algn="l" defTabSz="758825" rtl="0" eaLnBrk="1" fontAlgn="base" latinLnBrk="0" hangingPunct="1">
                        <a:lnSpc>
                          <a:spcPct val="100000"/>
                        </a:lnSpc>
                        <a:spcBef>
                          <a:spcPct val="0"/>
                        </a:spcBef>
                        <a:spcAft>
                          <a:spcPct val="0"/>
                        </a:spcAft>
                        <a:buClrTx/>
                        <a:buSzTx/>
                        <a:buFontTx/>
                        <a:buNone/>
                        <a:tabLst/>
                        <a:defRPr/>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Energy Storage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Battery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0.5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3"/>
                  </a:ext>
                </a:extLst>
              </a:tr>
              <a:tr h="182880">
                <a:tc vMerge="1">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l" defTabSz="758825" rtl="0" eaLnBrk="1" fontAlgn="base" latinLnBrk="0" hangingPunct="1">
                        <a:lnSpc>
                          <a:spcPct val="100000"/>
                        </a:lnSpc>
                        <a:spcBef>
                          <a:spcPct val="0"/>
                        </a:spcBef>
                        <a:spcAft>
                          <a:spcPct val="0"/>
                        </a:spcAft>
                        <a:buClrTx/>
                        <a:buSzTx/>
                        <a:buFontTx/>
                        <a:buNone/>
                        <a:tabLst/>
                      </a:pPr>
                      <a:r>
                        <a:rPr kumimoji="0" lang="en-US" sz="1100" b="1" i="1" u="none" strike="noStrike" kern="1200" cap="none" normalizeH="0" baseline="0" dirty="0">
                          <a:ln>
                            <a:noFill/>
                          </a:ln>
                          <a:solidFill>
                            <a:schemeClr val="tx1"/>
                          </a:solidFill>
                          <a:effectLst/>
                          <a:latin typeface="Times New Roman" pitchFamily="18" charset="0"/>
                          <a:ea typeface="+mn-ea"/>
                          <a:cs typeface="Times New Roman" pitchFamily="18" charset="0"/>
                        </a:rPr>
                        <a:t>Flywheel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tc>
                  <a:txBody>
                    <a:bodyPr/>
                    <a:lstStyle/>
                    <a:p>
                      <a:pPr marL="285750" marR="0" lvl="0" indent="-285750" algn="ctr" defTabSz="758825" rtl="0" eaLnBrk="1" fontAlgn="base" latinLnBrk="0" hangingPunct="1">
                        <a:lnSpc>
                          <a:spcPct val="100000"/>
                        </a:lnSpc>
                        <a:spcBef>
                          <a:spcPct val="0"/>
                        </a:spcBef>
                        <a:spcAft>
                          <a:spcPct val="0"/>
                        </a:spcAft>
                        <a:buClrTx/>
                        <a:buSzTx/>
                        <a:buFontTx/>
                        <a:buNone/>
                        <a:tabLst/>
                      </a:pPr>
                      <a:r>
                        <a:rPr kumimoji="0" lang="en-US" sz="1100" b="0" i="1" u="none" strike="noStrike" kern="1200" cap="none" normalizeH="0" baseline="0" dirty="0">
                          <a:ln>
                            <a:noFill/>
                          </a:ln>
                          <a:solidFill>
                            <a:schemeClr val="tx1"/>
                          </a:solidFill>
                          <a:effectLst/>
                          <a:latin typeface="Times New Roman" pitchFamily="18" charset="0"/>
                          <a:ea typeface="+mn-ea"/>
                          <a:cs typeface="Times New Roman" pitchFamily="18" charset="0"/>
                        </a:rPr>
                        <a:t>1.0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4"/>
                  </a:ext>
                </a:extLst>
              </a:tr>
            </a:tbl>
          </a:graphicData>
        </a:graphic>
      </p:graphicFrame>
      <p:sp>
        <p:nvSpPr>
          <p:cNvPr id="10" name="TextBox 9"/>
          <p:cNvSpPr txBox="1"/>
          <p:nvPr/>
        </p:nvSpPr>
        <p:spPr>
          <a:xfrm>
            <a:off x="9101758" y="5931536"/>
            <a:ext cx="2749790" cy="276999"/>
          </a:xfrm>
          <a:prstGeom prst="rect">
            <a:avLst/>
          </a:prstGeom>
          <a:noFill/>
        </p:spPr>
        <p:txBody>
          <a:bodyPr wrap="square" rtlCol="0">
            <a:spAutoFit/>
          </a:bodyPr>
          <a:lstStyle/>
          <a:p>
            <a:r>
              <a:rPr lang="en-US" sz="1200" dirty="0"/>
              <a:t>* Capacity Weighted Average</a:t>
            </a:r>
          </a:p>
        </p:txBody>
      </p:sp>
    </p:spTree>
    <p:extLst>
      <p:ext uri="{BB962C8B-B14F-4D97-AF65-F5344CB8AC3E}">
        <p14:creationId xmlns:p14="http://schemas.microsoft.com/office/powerpoint/2010/main" val="2780871656"/>
      </p:ext>
    </p:extLst>
  </p:cSld>
  <p:clrMapOvr>
    <a:masterClrMapping/>
  </p:clrMapOvr>
</p:sld>
</file>

<file path=ppt/theme/theme1.xml><?xml version="1.0" encoding="utf-8"?>
<a:theme xmlns:a="http://schemas.openxmlformats.org/drawingml/2006/main" name="Office Theme">
  <a:themeElements>
    <a:clrScheme name="Custom 2">
      <a:dk1>
        <a:srgbClr val="373838"/>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TL PowerPoint Presentation Template.potx" id="{871690E1-128A-4655-9483-4CDE564C5DE5}" vid="{BCFC4E8F-5690-49C0-B0F2-219E6FE42E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ETL_Polish_Conferen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ETL_Polish_Conferen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13668</TotalTime>
  <Words>5664</Words>
  <Application>Microsoft Office PowerPoint</Application>
  <PresentationFormat>Widescreen</PresentationFormat>
  <Paragraphs>1788</Paragraphs>
  <Slides>40</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Cambria Math</vt:lpstr>
      <vt:lpstr>Century Gothic</vt:lpstr>
      <vt:lpstr>Garamond</vt:lpstr>
      <vt:lpstr>Times New Roman</vt:lpstr>
      <vt:lpstr>Office Theme</vt:lpstr>
      <vt:lpstr>Tracking New Energy Infrastructure with Fuel Stockpiles Supplement</vt:lpstr>
      <vt:lpstr>Table of Contents</vt:lpstr>
      <vt:lpstr>Introduction</vt:lpstr>
      <vt:lpstr>Tracking New Power Plants and Electric  Transmission Projects</vt:lpstr>
      <vt:lpstr>Tracking New Natural Gas Pipeline Projects</vt:lpstr>
      <vt:lpstr>Tracking New Liquefied Natural Gas Projects</vt:lpstr>
      <vt:lpstr>Power Plant Development Projects</vt:lpstr>
      <vt:lpstr>Tracking New Power Plants</vt:lpstr>
      <vt:lpstr>Capacity Development Duration</vt:lpstr>
      <vt:lpstr>State of the U.S. Electric Generating Fleet</vt:lpstr>
      <vt:lpstr>Proposed U.S. New Nameplate Capacity</vt:lpstr>
      <vt:lpstr>Proposed U.S. New Creditable Capacity</vt:lpstr>
      <vt:lpstr>Current Capacity Projects</vt:lpstr>
      <vt:lpstr>Status of Proposed U.S. New Nameplate Capacity</vt:lpstr>
      <vt:lpstr>Status of Proposed U.S. New Creditable Capacity</vt:lpstr>
      <vt:lpstr>Current Uncertain Capacity Projects</vt:lpstr>
      <vt:lpstr>Current Progressing Capacity Projects</vt:lpstr>
      <vt:lpstr>Electric Transmission Projects*</vt:lpstr>
      <vt:lpstr>Status of Proposed AC Electric Transmission Projects*</vt:lpstr>
      <vt:lpstr>Current AC Electric Transmission Projects*</vt:lpstr>
      <vt:lpstr>Current AC Electric Transmission Projects*</vt:lpstr>
      <vt:lpstr>Current AC Electric Transmission Projects*</vt:lpstr>
      <vt:lpstr>Status of Proposed DC Electric Transmission Projects*</vt:lpstr>
      <vt:lpstr>Current DC Electric Transmission Projects*</vt:lpstr>
      <vt:lpstr>Current DC Electric Transmission Projects*</vt:lpstr>
      <vt:lpstr>Natural Gas Pipeline Projects</vt:lpstr>
      <vt:lpstr>Status of Proposed Natural Gas Pipeline Projects</vt:lpstr>
      <vt:lpstr>Current Natural Gas Pipeline Projects</vt:lpstr>
      <vt:lpstr>Current Natural Gas Pipeline Projects</vt:lpstr>
      <vt:lpstr>Current Natural Gas Pipeline Projects</vt:lpstr>
      <vt:lpstr>Current Natural Gas Pipeline Projects</vt:lpstr>
      <vt:lpstr>Liquefied Natural Gas Projects</vt:lpstr>
      <vt:lpstr>Status of Proposed Liquefied Natural Gas Projects</vt:lpstr>
      <vt:lpstr>Fuel Stockpiles Supplement</vt:lpstr>
      <vt:lpstr>After reaching decade highs earlier this year, utility coal stockpiles have returned to near decade average</vt:lpstr>
      <vt:lpstr>After reaching decade highs earlier this year, utility coal stockpiles have returned to near decade average</vt:lpstr>
      <vt:lpstr>After reaching decade highs earlier this year, utility coal stockpiles have returned to near decade average</vt:lpstr>
      <vt:lpstr>Natural gas storage levels are at their highest levels this decade </vt:lpstr>
      <vt:lpstr>U.S. petroleum stockpiles have fallen by about 25% since the start of the decade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Brewer</dc:creator>
  <cp:lastModifiedBy>Brewer, John H.</cp:lastModifiedBy>
  <cp:revision>269</cp:revision>
  <dcterms:created xsi:type="dcterms:W3CDTF">2015-10-29T19:09:38Z</dcterms:created>
  <dcterms:modified xsi:type="dcterms:W3CDTF">2017-04-24T13:35:21Z</dcterms:modified>
</cp:coreProperties>
</file>