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1.xml" ContentType="application/vnd.openxmlformats-officedocument.drawingml.chart+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3.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4.xml" ContentType="application/vnd.openxmlformats-officedocument.presentationml.notesSl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Lst>
  <p:notesMasterIdLst>
    <p:notesMasterId r:id="rId46"/>
  </p:notesMasterIdLst>
  <p:sldIdLst>
    <p:sldId id="257" r:id="rId5"/>
    <p:sldId id="389" r:id="rId6"/>
    <p:sldId id="259" r:id="rId7"/>
    <p:sldId id="372" r:id="rId8"/>
    <p:sldId id="373" r:id="rId9"/>
    <p:sldId id="381" r:id="rId10"/>
    <p:sldId id="371" r:id="rId11"/>
    <p:sldId id="314" r:id="rId12"/>
    <p:sldId id="327" r:id="rId13"/>
    <p:sldId id="393" r:id="rId14"/>
    <p:sldId id="382" r:id="rId15"/>
    <p:sldId id="390" r:id="rId16"/>
    <p:sldId id="262" r:id="rId17"/>
    <p:sldId id="315" r:id="rId18"/>
    <p:sldId id="323" r:id="rId19"/>
    <p:sldId id="263" r:id="rId20"/>
    <p:sldId id="346" r:id="rId21"/>
    <p:sldId id="324" r:id="rId22"/>
    <p:sldId id="347" r:id="rId23"/>
    <p:sldId id="329" r:id="rId24"/>
    <p:sldId id="386" r:id="rId25"/>
    <p:sldId id="362" r:id="rId26"/>
    <p:sldId id="363" r:id="rId27"/>
    <p:sldId id="354" r:id="rId28"/>
    <p:sldId id="365" r:id="rId29"/>
    <p:sldId id="366" r:id="rId30"/>
    <p:sldId id="336" r:id="rId31"/>
    <p:sldId id="388" r:id="rId32"/>
    <p:sldId id="367" r:id="rId33"/>
    <p:sldId id="368" r:id="rId34"/>
    <p:sldId id="369" r:id="rId35"/>
    <p:sldId id="378" r:id="rId36"/>
    <p:sldId id="379" r:id="rId37"/>
    <p:sldId id="374" r:id="rId38"/>
    <p:sldId id="375" r:id="rId39"/>
    <p:sldId id="376" r:id="rId40"/>
    <p:sldId id="377" r:id="rId41"/>
    <p:sldId id="391" r:id="rId42"/>
    <p:sldId id="384" r:id="rId43"/>
    <p:sldId id="392" r:id="rId44"/>
    <p:sldId id="383"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wer, John H." initials="BJH" lastIdx="1" clrIdx="0">
    <p:extLst>
      <p:ext uri="{19B8F6BF-5375-455C-9EA6-DF929625EA0E}">
        <p15:presenceInfo xmlns:p15="http://schemas.microsoft.com/office/powerpoint/2012/main" userId="S-1-5-21-3380052444-3564162135-2966944344-4758" providerId="AD"/>
      </p:ext>
    </p:extLst>
  </p:cmAuthor>
  <p:cmAuthor id="2" name="Adder, Justin M." initials="AJM" lastIdx="16" clrIdx="1">
    <p:extLst>
      <p:ext uri="{19B8F6BF-5375-455C-9EA6-DF929625EA0E}">
        <p15:presenceInfo xmlns:p15="http://schemas.microsoft.com/office/powerpoint/2012/main" userId="S-1-5-21-3380052444-3564162135-2966944344-71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BFF"/>
    <a:srgbClr val="64A6E2"/>
    <a:srgbClr val="FFFFEF"/>
    <a:srgbClr val="FFFFFF"/>
    <a:srgbClr val="800000"/>
    <a:srgbClr val="90A6DD"/>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55" autoAdjust="0"/>
    <p:restoredTop sz="77137" autoAdjust="0"/>
  </p:normalViewPr>
  <p:slideViewPr>
    <p:cSldViewPr snapToGrid="0">
      <p:cViewPr varScale="1">
        <p:scale>
          <a:sx n="108" d="100"/>
          <a:sy n="108" d="100"/>
        </p:scale>
        <p:origin x="114" y="156"/>
      </p:cViewPr>
      <p:guideLst/>
    </p:cSldViewPr>
  </p:slideViewPr>
  <p:notesTextViewPr>
    <p:cViewPr>
      <p:scale>
        <a:sx n="1" d="1"/>
        <a:sy n="1" d="1"/>
      </p:scale>
      <p:origin x="0" y="0"/>
    </p:cViewPr>
  </p:notesTextViewPr>
  <p:sorterViewPr>
    <p:cViewPr>
      <p:scale>
        <a:sx n="100" d="100"/>
        <a:sy n="100" d="100"/>
      </p:scale>
      <p:origin x="0" y="-3444"/>
    </p:cViewPr>
  </p:sorterViewPr>
  <p:notesViewPr>
    <p:cSldViewPr snapToGrid="0">
      <p:cViewPr varScale="1">
        <p:scale>
          <a:sx n="84" d="100"/>
          <a:sy n="84" d="100"/>
        </p:scale>
        <p:origin x="319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t>Wind Capacity Credit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spPr>
            <a:ln w="28575" cap="rnd">
              <a:noFill/>
              <a:round/>
            </a:ln>
            <a:effectLst/>
          </c:spPr>
          <c:marker>
            <c:symbol val="circle"/>
            <c:size val="5"/>
            <c:spPr>
              <a:solidFill>
                <a:schemeClr val="accent1"/>
              </a:solidFill>
              <a:ln w="9525">
                <a:noFill/>
              </a:ln>
              <a:effectLst/>
            </c:spPr>
          </c:marker>
          <c:cat>
            <c:strRef>
              <c:f>Sheet1!$A$2:$A$20</c:f>
              <c:strCache>
                <c:ptCount val="19"/>
                <c:pt idx="0">
                  <c:v>FRCC</c:v>
                </c:pt>
                <c:pt idx="1">
                  <c:v>MISO</c:v>
                </c:pt>
                <c:pt idx="2">
                  <c:v>MRO-US</c:v>
                </c:pt>
                <c:pt idx="3">
                  <c:v>NE</c:v>
                </c:pt>
                <c:pt idx="4">
                  <c:v>NY</c:v>
                </c:pt>
                <c:pt idx="5">
                  <c:v>PJM</c:v>
                </c:pt>
                <c:pt idx="6">
                  <c:v>SERC-E</c:v>
                </c:pt>
                <c:pt idx="7">
                  <c:v>SERC-N</c:v>
                </c:pt>
                <c:pt idx="8">
                  <c:v>SERC-SE</c:v>
                </c:pt>
                <c:pt idx="9">
                  <c:v>SPP</c:v>
                </c:pt>
                <c:pt idx="10">
                  <c:v>TRE-Onshore</c:v>
                </c:pt>
                <c:pt idx="11">
                  <c:v>TRE-Offshore</c:v>
                </c:pt>
                <c:pt idx="12">
                  <c:v>CAMX</c:v>
                </c:pt>
                <c:pt idx="13">
                  <c:v>NWPP</c:v>
                </c:pt>
                <c:pt idx="14">
                  <c:v>RMRG</c:v>
                </c:pt>
                <c:pt idx="15">
                  <c:v>SRSG</c:v>
                </c:pt>
                <c:pt idx="16">
                  <c:v>EASTERN IC</c:v>
                </c:pt>
                <c:pt idx="17">
                  <c:v>TEXAS IC</c:v>
                </c:pt>
                <c:pt idx="18">
                  <c:v>WESTERN IC</c:v>
                </c:pt>
              </c:strCache>
            </c:strRef>
          </c:cat>
          <c:val>
            <c:numRef>
              <c:f>Sheet1!$B$2:$B$20</c:f>
              <c:numCache>
                <c:formatCode>0.00%</c:formatCode>
                <c:ptCount val="19"/>
                <c:pt idx="1">
                  <c:v>0.156</c:v>
                </c:pt>
                <c:pt idx="2">
                  <c:v>0.23130000000000001</c:v>
                </c:pt>
                <c:pt idx="3">
                  <c:v>0.13200000000000001</c:v>
                </c:pt>
                <c:pt idx="4">
                  <c:v>0.2</c:v>
                </c:pt>
                <c:pt idx="5">
                  <c:v>0.13</c:v>
                </c:pt>
                <c:pt idx="7">
                  <c:v>0.15</c:v>
                </c:pt>
                <c:pt idx="9">
                  <c:v>0.05</c:v>
                </c:pt>
                <c:pt idx="10">
                  <c:v>0.14000000000000001</c:v>
                </c:pt>
                <c:pt idx="11">
                  <c:v>0.57999999999999996</c:v>
                </c:pt>
                <c:pt idx="12">
                  <c:v>7.8600000000000003E-2</c:v>
                </c:pt>
                <c:pt idx="13">
                  <c:v>0.21299999999999999</c:v>
                </c:pt>
                <c:pt idx="14">
                  <c:v>0.21299999999999999</c:v>
                </c:pt>
                <c:pt idx="15">
                  <c:v>0.15</c:v>
                </c:pt>
                <c:pt idx="16">
                  <c:v>0.12964812892750352</c:v>
                </c:pt>
                <c:pt idx="17">
                  <c:v>0.17628995317416624</c:v>
                </c:pt>
                <c:pt idx="18">
                  <c:v>0.15543516898228563</c:v>
                </c:pt>
              </c:numCache>
            </c:numRef>
          </c:val>
          <c:smooth val="0"/>
          <c:extLst>
            <c:ext xmlns:c16="http://schemas.microsoft.com/office/drawing/2014/chart" uri="{C3380CC4-5D6E-409C-BE32-E72D297353CC}">
              <c16:uniqueId val="{00000000-6EBA-43C6-B396-14533DE6DA03}"/>
            </c:ext>
          </c:extLst>
        </c:ser>
        <c:ser>
          <c:idx val="1"/>
          <c:order val="1"/>
          <c:spPr>
            <a:ln w="25400" cap="rnd">
              <a:noFill/>
              <a:round/>
            </a:ln>
            <a:effectLst/>
          </c:spPr>
          <c:marker>
            <c:symbol val="square"/>
            <c:size val="5"/>
            <c:spPr>
              <a:solidFill>
                <a:schemeClr val="accent2"/>
              </a:solidFill>
              <a:ln w="9525">
                <a:noFill/>
              </a:ln>
              <a:effectLst/>
            </c:spPr>
          </c:marker>
          <c:cat>
            <c:strRef>
              <c:f>Sheet1!$A$2:$A$20</c:f>
              <c:strCache>
                <c:ptCount val="19"/>
                <c:pt idx="0">
                  <c:v>FRCC</c:v>
                </c:pt>
                <c:pt idx="1">
                  <c:v>MISO</c:v>
                </c:pt>
                <c:pt idx="2">
                  <c:v>MRO-US</c:v>
                </c:pt>
                <c:pt idx="3">
                  <c:v>NE</c:v>
                </c:pt>
                <c:pt idx="4">
                  <c:v>NY</c:v>
                </c:pt>
                <c:pt idx="5">
                  <c:v>PJM</c:v>
                </c:pt>
                <c:pt idx="6">
                  <c:v>SERC-E</c:v>
                </c:pt>
                <c:pt idx="7">
                  <c:v>SERC-N</c:v>
                </c:pt>
                <c:pt idx="8">
                  <c:v>SERC-SE</c:v>
                </c:pt>
                <c:pt idx="9">
                  <c:v>SPP</c:v>
                </c:pt>
                <c:pt idx="10">
                  <c:v>TRE-Onshore</c:v>
                </c:pt>
                <c:pt idx="11">
                  <c:v>TRE-Offshore</c:v>
                </c:pt>
                <c:pt idx="12">
                  <c:v>CAMX</c:v>
                </c:pt>
                <c:pt idx="13">
                  <c:v>NWPP</c:v>
                </c:pt>
                <c:pt idx="14">
                  <c:v>RMRG</c:v>
                </c:pt>
                <c:pt idx="15">
                  <c:v>SRSG</c:v>
                </c:pt>
                <c:pt idx="16">
                  <c:v>EASTERN IC</c:v>
                </c:pt>
                <c:pt idx="17">
                  <c:v>TEXAS IC</c:v>
                </c:pt>
                <c:pt idx="18">
                  <c:v>WESTERN IC</c:v>
                </c:pt>
              </c:strCache>
            </c:strRef>
          </c:cat>
          <c:val>
            <c:numRef>
              <c:f>Sheet1!$C$2:$C$20</c:f>
              <c:numCache>
                <c:formatCode>General</c:formatCode>
                <c:ptCount val="19"/>
                <c:pt idx="0" formatCode="0.00%">
                  <c:v>0.12964812892750352</c:v>
                </c:pt>
                <c:pt idx="6" formatCode="0.00%">
                  <c:v>0.12964812892750352</c:v>
                </c:pt>
                <c:pt idx="8" formatCode="0.00%">
                  <c:v>0.12964812892750352</c:v>
                </c:pt>
              </c:numCache>
            </c:numRef>
          </c:val>
          <c:smooth val="0"/>
          <c:extLst>
            <c:ext xmlns:c16="http://schemas.microsoft.com/office/drawing/2014/chart" uri="{C3380CC4-5D6E-409C-BE32-E72D297353CC}">
              <c16:uniqueId val="{00000001-6EBA-43C6-B396-14533DE6DA03}"/>
            </c:ext>
          </c:extLst>
        </c:ser>
        <c:dLbls>
          <c:showLegendKey val="0"/>
          <c:showVal val="0"/>
          <c:showCatName val="0"/>
          <c:showSerName val="0"/>
          <c:showPercent val="0"/>
          <c:showBubbleSize val="0"/>
        </c:dLbls>
        <c:marker val="1"/>
        <c:smooth val="0"/>
        <c:axId val="283740632"/>
        <c:axId val="283740240"/>
      </c:lineChart>
      <c:catAx>
        <c:axId val="283740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83740240"/>
        <c:crosses val="autoZero"/>
        <c:auto val="1"/>
        <c:lblAlgn val="ctr"/>
        <c:lblOffset val="100"/>
        <c:noMultiLvlLbl val="0"/>
      </c:catAx>
      <c:valAx>
        <c:axId val="283740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8374063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0"/>
          <c:tx>
            <c:strRef>
              <c:f>Sheet1!$A$3</c:f>
              <c:strCache>
                <c:ptCount val="1"/>
                <c:pt idx="0">
                  <c:v>Announced</c:v>
                </c:pt>
              </c:strCache>
            </c:strRef>
          </c:tx>
          <c:spPr>
            <a:solidFill>
              <a:schemeClr val="accent4"/>
            </a:solidFill>
            <a:ln>
              <a:noFill/>
            </a:ln>
            <a:effectLst/>
          </c:spPr>
          <c:invertIfNegative val="0"/>
          <c:cat>
            <c:multiLvlStrRef>
              <c:f>Sheet1!$B$1:$AP$2</c:f>
              <c:multiLvlStrCache>
                <c:ptCount val="41"/>
                <c:lvl>
                  <c:pt idx="0">
                    <c:v>115</c:v>
                  </c:pt>
                  <c:pt idx="1">
                    <c:v>120</c:v>
                  </c:pt>
                  <c:pt idx="2">
                    <c:v>138</c:v>
                  </c:pt>
                  <c:pt idx="3">
                    <c:v>161</c:v>
                  </c:pt>
                  <c:pt idx="4">
                    <c:v>230</c:v>
                  </c:pt>
                  <c:pt idx="5">
                    <c:v>345</c:v>
                  </c:pt>
                  <c:pt idx="6">
                    <c:v>500</c:v>
                  </c:pt>
                  <c:pt idx="7">
                    <c:v>69</c:v>
                  </c:pt>
                  <c:pt idx="8">
                    <c:v>115</c:v>
                  </c:pt>
                  <c:pt idx="9">
                    <c:v>138</c:v>
                  </c:pt>
                  <c:pt idx="10">
                    <c:v>161</c:v>
                  </c:pt>
                  <c:pt idx="11">
                    <c:v>230</c:v>
                  </c:pt>
                  <c:pt idx="12">
                    <c:v>345</c:v>
                  </c:pt>
                  <c:pt idx="13">
                    <c:v>500</c:v>
                  </c:pt>
                  <c:pt idx="14">
                    <c:v>765</c:v>
                  </c:pt>
                  <c:pt idx="15">
                    <c:v>70</c:v>
                  </c:pt>
                  <c:pt idx="16">
                    <c:v>115</c:v>
                  </c:pt>
                  <c:pt idx="17">
                    <c:v>138</c:v>
                  </c:pt>
                  <c:pt idx="18">
                    <c:v>161</c:v>
                  </c:pt>
                  <c:pt idx="19">
                    <c:v>220</c:v>
                  </c:pt>
                  <c:pt idx="20">
                    <c:v>230</c:v>
                  </c:pt>
                  <c:pt idx="21">
                    <c:v>345</c:v>
                  </c:pt>
                  <c:pt idx="22">
                    <c:v>362</c:v>
                  </c:pt>
                  <c:pt idx="23">
                    <c:v>500</c:v>
                  </c:pt>
                  <c:pt idx="24">
                    <c:v>115</c:v>
                  </c:pt>
                  <c:pt idx="25">
                    <c:v>138</c:v>
                  </c:pt>
                  <c:pt idx="26">
                    <c:v>230</c:v>
                  </c:pt>
                  <c:pt idx="27">
                    <c:v>345</c:v>
                  </c:pt>
                  <c:pt idx="28">
                    <c:v>500</c:v>
                  </c:pt>
                  <c:pt idx="29">
                    <c:v>525</c:v>
                  </c:pt>
                  <c:pt idx="30">
                    <c:v>230</c:v>
                  </c:pt>
                  <c:pt idx="31">
                    <c:v>345</c:v>
                  </c:pt>
                  <c:pt idx="32">
                    <c:v>500</c:v>
                  </c:pt>
                  <c:pt idx="33">
                    <c:v>230</c:v>
                  </c:pt>
                  <c:pt idx="34">
                    <c:v>500</c:v>
                  </c:pt>
                  <c:pt idx="35">
                    <c:v>230</c:v>
                  </c:pt>
                  <c:pt idx="36">
                    <c:v>500</c:v>
                  </c:pt>
                  <c:pt idx="37">
                    <c:v>500</c:v>
                  </c:pt>
                  <c:pt idx="39">
                    <c:v>230</c:v>
                  </c:pt>
                  <c:pt idx="40">
                    <c:v>500</c:v>
                  </c:pt>
                </c:lvl>
                <c:lvl>
                  <c:pt idx="0">
                    <c:v>2019</c:v>
                  </c:pt>
                  <c:pt idx="7">
                    <c:v>2020</c:v>
                  </c:pt>
                  <c:pt idx="15">
                    <c:v>2021</c:v>
                  </c:pt>
                  <c:pt idx="24">
                    <c:v>2022</c:v>
                  </c:pt>
                  <c:pt idx="30">
                    <c:v>2023</c:v>
                  </c:pt>
                  <c:pt idx="33">
                    <c:v>'24</c:v>
                  </c:pt>
                  <c:pt idx="35">
                    <c:v>'25</c:v>
                  </c:pt>
                  <c:pt idx="37">
                    <c:v>'26</c:v>
                  </c:pt>
                  <c:pt idx="39">
                    <c:v>'27</c:v>
                  </c:pt>
                </c:lvl>
              </c:multiLvlStrCache>
            </c:multiLvlStrRef>
          </c:cat>
          <c:val>
            <c:numRef>
              <c:f>Sheet1!$B$3:$AP$3</c:f>
              <c:numCache>
                <c:formatCode>General</c:formatCode>
                <c:ptCount val="41"/>
                <c:pt idx="0">
                  <c:v>87</c:v>
                </c:pt>
                <c:pt idx="2">
                  <c:v>140</c:v>
                </c:pt>
                <c:pt idx="3">
                  <c:v>87</c:v>
                </c:pt>
                <c:pt idx="4">
                  <c:v>76</c:v>
                </c:pt>
                <c:pt idx="7">
                  <c:v>18</c:v>
                </c:pt>
                <c:pt idx="9">
                  <c:v>125</c:v>
                </c:pt>
                <c:pt idx="10">
                  <c:v>41</c:v>
                </c:pt>
                <c:pt idx="11">
                  <c:v>45</c:v>
                </c:pt>
                <c:pt idx="12">
                  <c:v>80</c:v>
                </c:pt>
                <c:pt idx="16">
                  <c:v>97.1</c:v>
                </c:pt>
                <c:pt idx="17">
                  <c:v>56</c:v>
                </c:pt>
                <c:pt idx="18">
                  <c:v>13</c:v>
                </c:pt>
                <c:pt idx="20">
                  <c:v>151</c:v>
                </c:pt>
                <c:pt idx="23">
                  <c:v>64</c:v>
                </c:pt>
                <c:pt idx="24">
                  <c:v>16</c:v>
                </c:pt>
                <c:pt idx="25">
                  <c:v>46</c:v>
                </c:pt>
                <c:pt idx="26">
                  <c:v>124</c:v>
                </c:pt>
                <c:pt idx="27">
                  <c:v>140</c:v>
                </c:pt>
                <c:pt idx="28">
                  <c:v>26</c:v>
                </c:pt>
                <c:pt idx="32">
                  <c:v>60</c:v>
                </c:pt>
                <c:pt idx="33">
                  <c:v>123</c:v>
                </c:pt>
                <c:pt idx="40">
                  <c:v>30</c:v>
                </c:pt>
              </c:numCache>
            </c:numRef>
          </c:val>
          <c:extLst>
            <c:ext xmlns:c16="http://schemas.microsoft.com/office/drawing/2014/chart" uri="{C3380CC4-5D6E-409C-BE32-E72D297353CC}">
              <c16:uniqueId val="{0000000A-751E-46CB-967E-7206EE370E87}"/>
            </c:ext>
          </c:extLst>
        </c:ser>
        <c:ser>
          <c:idx val="3"/>
          <c:order val="1"/>
          <c:tx>
            <c:strRef>
              <c:f>Sheet1!$A$4</c:f>
              <c:strCache>
                <c:ptCount val="1"/>
                <c:pt idx="0">
                  <c:v>Early Development</c:v>
                </c:pt>
              </c:strCache>
            </c:strRef>
          </c:tx>
          <c:spPr>
            <a:solidFill>
              <a:schemeClr val="accent6">
                <a:lumMod val="60000"/>
              </a:schemeClr>
            </a:solidFill>
            <a:ln>
              <a:noFill/>
            </a:ln>
            <a:effectLst/>
          </c:spPr>
          <c:invertIfNegative val="0"/>
          <c:cat>
            <c:multiLvlStrRef>
              <c:f>Sheet1!$B$1:$AP$2</c:f>
              <c:multiLvlStrCache>
                <c:ptCount val="41"/>
                <c:lvl>
                  <c:pt idx="0">
                    <c:v>115</c:v>
                  </c:pt>
                  <c:pt idx="1">
                    <c:v>120</c:v>
                  </c:pt>
                  <c:pt idx="2">
                    <c:v>138</c:v>
                  </c:pt>
                  <c:pt idx="3">
                    <c:v>161</c:v>
                  </c:pt>
                  <c:pt idx="4">
                    <c:v>230</c:v>
                  </c:pt>
                  <c:pt idx="5">
                    <c:v>345</c:v>
                  </c:pt>
                  <c:pt idx="6">
                    <c:v>500</c:v>
                  </c:pt>
                  <c:pt idx="7">
                    <c:v>69</c:v>
                  </c:pt>
                  <c:pt idx="8">
                    <c:v>115</c:v>
                  </c:pt>
                  <c:pt idx="9">
                    <c:v>138</c:v>
                  </c:pt>
                  <c:pt idx="10">
                    <c:v>161</c:v>
                  </c:pt>
                  <c:pt idx="11">
                    <c:v>230</c:v>
                  </c:pt>
                  <c:pt idx="12">
                    <c:v>345</c:v>
                  </c:pt>
                  <c:pt idx="13">
                    <c:v>500</c:v>
                  </c:pt>
                  <c:pt idx="14">
                    <c:v>765</c:v>
                  </c:pt>
                  <c:pt idx="15">
                    <c:v>70</c:v>
                  </c:pt>
                  <c:pt idx="16">
                    <c:v>115</c:v>
                  </c:pt>
                  <c:pt idx="17">
                    <c:v>138</c:v>
                  </c:pt>
                  <c:pt idx="18">
                    <c:v>161</c:v>
                  </c:pt>
                  <c:pt idx="19">
                    <c:v>220</c:v>
                  </c:pt>
                  <c:pt idx="20">
                    <c:v>230</c:v>
                  </c:pt>
                  <c:pt idx="21">
                    <c:v>345</c:v>
                  </c:pt>
                  <c:pt idx="22">
                    <c:v>362</c:v>
                  </c:pt>
                  <c:pt idx="23">
                    <c:v>500</c:v>
                  </c:pt>
                  <c:pt idx="24">
                    <c:v>115</c:v>
                  </c:pt>
                  <c:pt idx="25">
                    <c:v>138</c:v>
                  </c:pt>
                  <c:pt idx="26">
                    <c:v>230</c:v>
                  </c:pt>
                  <c:pt idx="27">
                    <c:v>345</c:v>
                  </c:pt>
                  <c:pt idx="28">
                    <c:v>500</c:v>
                  </c:pt>
                  <c:pt idx="29">
                    <c:v>525</c:v>
                  </c:pt>
                  <c:pt idx="30">
                    <c:v>230</c:v>
                  </c:pt>
                  <c:pt idx="31">
                    <c:v>345</c:v>
                  </c:pt>
                  <c:pt idx="32">
                    <c:v>500</c:v>
                  </c:pt>
                  <c:pt idx="33">
                    <c:v>230</c:v>
                  </c:pt>
                  <c:pt idx="34">
                    <c:v>500</c:v>
                  </c:pt>
                  <c:pt idx="35">
                    <c:v>230</c:v>
                  </c:pt>
                  <c:pt idx="36">
                    <c:v>500</c:v>
                  </c:pt>
                  <c:pt idx="37">
                    <c:v>500</c:v>
                  </c:pt>
                  <c:pt idx="39">
                    <c:v>230</c:v>
                  </c:pt>
                  <c:pt idx="40">
                    <c:v>500</c:v>
                  </c:pt>
                </c:lvl>
                <c:lvl>
                  <c:pt idx="0">
                    <c:v>2019</c:v>
                  </c:pt>
                  <c:pt idx="7">
                    <c:v>2020</c:v>
                  </c:pt>
                  <c:pt idx="15">
                    <c:v>2021</c:v>
                  </c:pt>
                  <c:pt idx="24">
                    <c:v>2022</c:v>
                  </c:pt>
                  <c:pt idx="30">
                    <c:v>2023</c:v>
                  </c:pt>
                  <c:pt idx="33">
                    <c:v>'24</c:v>
                  </c:pt>
                  <c:pt idx="35">
                    <c:v>'25</c:v>
                  </c:pt>
                  <c:pt idx="37">
                    <c:v>'26</c:v>
                  </c:pt>
                  <c:pt idx="39">
                    <c:v>'27</c:v>
                  </c:pt>
                </c:lvl>
              </c:multiLvlStrCache>
            </c:multiLvlStrRef>
          </c:cat>
          <c:val>
            <c:numRef>
              <c:f>Sheet1!$B$4:$AP$4</c:f>
              <c:numCache>
                <c:formatCode>General</c:formatCode>
                <c:ptCount val="41"/>
                <c:pt idx="0">
                  <c:v>56</c:v>
                </c:pt>
                <c:pt idx="1">
                  <c:v>27</c:v>
                </c:pt>
                <c:pt idx="2">
                  <c:v>113</c:v>
                </c:pt>
                <c:pt idx="4">
                  <c:v>98</c:v>
                </c:pt>
                <c:pt idx="5">
                  <c:v>37</c:v>
                </c:pt>
                <c:pt idx="8">
                  <c:v>223</c:v>
                </c:pt>
                <c:pt idx="9">
                  <c:v>26.8</c:v>
                </c:pt>
                <c:pt idx="11">
                  <c:v>206</c:v>
                </c:pt>
                <c:pt idx="12">
                  <c:v>373</c:v>
                </c:pt>
                <c:pt idx="13">
                  <c:v>320</c:v>
                </c:pt>
                <c:pt idx="14">
                  <c:v>2940</c:v>
                </c:pt>
                <c:pt idx="16">
                  <c:v>12</c:v>
                </c:pt>
                <c:pt idx="19">
                  <c:v>27</c:v>
                </c:pt>
                <c:pt idx="20">
                  <c:v>120</c:v>
                </c:pt>
                <c:pt idx="21">
                  <c:v>211</c:v>
                </c:pt>
                <c:pt idx="22">
                  <c:v>33</c:v>
                </c:pt>
                <c:pt idx="24">
                  <c:v>94</c:v>
                </c:pt>
                <c:pt idx="25">
                  <c:v>17</c:v>
                </c:pt>
                <c:pt idx="27">
                  <c:v>271</c:v>
                </c:pt>
                <c:pt idx="28">
                  <c:v>97</c:v>
                </c:pt>
                <c:pt idx="29">
                  <c:v>11</c:v>
                </c:pt>
                <c:pt idx="30">
                  <c:v>121</c:v>
                </c:pt>
                <c:pt idx="31">
                  <c:v>361</c:v>
                </c:pt>
                <c:pt idx="34">
                  <c:v>213</c:v>
                </c:pt>
                <c:pt idx="35">
                  <c:v>100</c:v>
                </c:pt>
                <c:pt idx="36">
                  <c:v>297</c:v>
                </c:pt>
                <c:pt idx="37">
                  <c:v>24</c:v>
                </c:pt>
                <c:pt idx="39">
                  <c:v>71</c:v>
                </c:pt>
              </c:numCache>
            </c:numRef>
          </c:val>
          <c:extLst>
            <c:ext xmlns:c16="http://schemas.microsoft.com/office/drawing/2014/chart" uri="{C3380CC4-5D6E-409C-BE32-E72D297353CC}">
              <c16:uniqueId val="{0000000B-751E-46CB-967E-7206EE370E87}"/>
            </c:ext>
          </c:extLst>
        </c:ser>
        <c:ser>
          <c:idx val="4"/>
          <c:order val="2"/>
          <c:tx>
            <c:strRef>
              <c:f>Sheet1!$A$5</c:f>
              <c:strCache>
                <c:ptCount val="1"/>
                <c:pt idx="0">
                  <c:v>Advanced Development</c:v>
                </c:pt>
              </c:strCache>
            </c:strRef>
          </c:tx>
          <c:spPr>
            <a:solidFill>
              <a:schemeClr val="accent5">
                <a:lumMod val="60000"/>
              </a:schemeClr>
            </a:solidFill>
            <a:ln>
              <a:noFill/>
            </a:ln>
            <a:effectLst/>
          </c:spPr>
          <c:invertIfNegative val="0"/>
          <c:cat>
            <c:multiLvlStrRef>
              <c:f>Sheet1!$B$1:$AP$2</c:f>
              <c:multiLvlStrCache>
                <c:ptCount val="41"/>
                <c:lvl>
                  <c:pt idx="0">
                    <c:v>115</c:v>
                  </c:pt>
                  <c:pt idx="1">
                    <c:v>120</c:v>
                  </c:pt>
                  <c:pt idx="2">
                    <c:v>138</c:v>
                  </c:pt>
                  <c:pt idx="3">
                    <c:v>161</c:v>
                  </c:pt>
                  <c:pt idx="4">
                    <c:v>230</c:v>
                  </c:pt>
                  <c:pt idx="5">
                    <c:v>345</c:v>
                  </c:pt>
                  <c:pt idx="6">
                    <c:v>500</c:v>
                  </c:pt>
                  <c:pt idx="7">
                    <c:v>69</c:v>
                  </c:pt>
                  <c:pt idx="8">
                    <c:v>115</c:v>
                  </c:pt>
                  <c:pt idx="9">
                    <c:v>138</c:v>
                  </c:pt>
                  <c:pt idx="10">
                    <c:v>161</c:v>
                  </c:pt>
                  <c:pt idx="11">
                    <c:v>230</c:v>
                  </c:pt>
                  <c:pt idx="12">
                    <c:v>345</c:v>
                  </c:pt>
                  <c:pt idx="13">
                    <c:v>500</c:v>
                  </c:pt>
                  <c:pt idx="14">
                    <c:v>765</c:v>
                  </c:pt>
                  <c:pt idx="15">
                    <c:v>70</c:v>
                  </c:pt>
                  <c:pt idx="16">
                    <c:v>115</c:v>
                  </c:pt>
                  <c:pt idx="17">
                    <c:v>138</c:v>
                  </c:pt>
                  <c:pt idx="18">
                    <c:v>161</c:v>
                  </c:pt>
                  <c:pt idx="19">
                    <c:v>220</c:v>
                  </c:pt>
                  <c:pt idx="20">
                    <c:v>230</c:v>
                  </c:pt>
                  <c:pt idx="21">
                    <c:v>345</c:v>
                  </c:pt>
                  <c:pt idx="22">
                    <c:v>362</c:v>
                  </c:pt>
                  <c:pt idx="23">
                    <c:v>500</c:v>
                  </c:pt>
                  <c:pt idx="24">
                    <c:v>115</c:v>
                  </c:pt>
                  <c:pt idx="25">
                    <c:v>138</c:v>
                  </c:pt>
                  <c:pt idx="26">
                    <c:v>230</c:v>
                  </c:pt>
                  <c:pt idx="27">
                    <c:v>345</c:v>
                  </c:pt>
                  <c:pt idx="28">
                    <c:v>500</c:v>
                  </c:pt>
                  <c:pt idx="29">
                    <c:v>525</c:v>
                  </c:pt>
                  <c:pt idx="30">
                    <c:v>230</c:v>
                  </c:pt>
                  <c:pt idx="31">
                    <c:v>345</c:v>
                  </c:pt>
                  <c:pt idx="32">
                    <c:v>500</c:v>
                  </c:pt>
                  <c:pt idx="33">
                    <c:v>230</c:v>
                  </c:pt>
                  <c:pt idx="34">
                    <c:v>500</c:v>
                  </c:pt>
                  <c:pt idx="35">
                    <c:v>230</c:v>
                  </c:pt>
                  <c:pt idx="36">
                    <c:v>500</c:v>
                  </c:pt>
                  <c:pt idx="37">
                    <c:v>500</c:v>
                  </c:pt>
                  <c:pt idx="39">
                    <c:v>230</c:v>
                  </c:pt>
                  <c:pt idx="40">
                    <c:v>500</c:v>
                  </c:pt>
                </c:lvl>
                <c:lvl>
                  <c:pt idx="0">
                    <c:v>2019</c:v>
                  </c:pt>
                  <c:pt idx="7">
                    <c:v>2020</c:v>
                  </c:pt>
                  <c:pt idx="15">
                    <c:v>2021</c:v>
                  </c:pt>
                  <c:pt idx="24">
                    <c:v>2022</c:v>
                  </c:pt>
                  <c:pt idx="30">
                    <c:v>2023</c:v>
                  </c:pt>
                  <c:pt idx="33">
                    <c:v>'24</c:v>
                  </c:pt>
                  <c:pt idx="35">
                    <c:v>'25</c:v>
                  </c:pt>
                  <c:pt idx="37">
                    <c:v>'26</c:v>
                  </c:pt>
                  <c:pt idx="39">
                    <c:v>'27</c:v>
                  </c:pt>
                </c:lvl>
              </c:multiLvlStrCache>
            </c:multiLvlStrRef>
          </c:cat>
          <c:val>
            <c:numRef>
              <c:f>Sheet1!$B$5:$AP$5</c:f>
              <c:numCache>
                <c:formatCode>General</c:formatCode>
                <c:ptCount val="41"/>
                <c:pt idx="2">
                  <c:v>81</c:v>
                </c:pt>
                <c:pt idx="3">
                  <c:v>39</c:v>
                </c:pt>
                <c:pt idx="4">
                  <c:v>16</c:v>
                </c:pt>
                <c:pt idx="5">
                  <c:v>86</c:v>
                </c:pt>
                <c:pt idx="8">
                  <c:v>24</c:v>
                </c:pt>
                <c:pt idx="9">
                  <c:v>132</c:v>
                </c:pt>
                <c:pt idx="11">
                  <c:v>253</c:v>
                </c:pt>
                <c:pt idx="12">
                  <c:v>406</c:v>
                </c:pt>
                <c:pt idx="13">
                  <c:v>1039</c:v>
                </c:pt>
                <c:pt idx="15">
                  <c:v>7</c:v>
                </c:pt>
                <c:pt idx="16">
                  <c:v>66</c:v>
                </c:pt>
                <c:pt idx="17">
                  <c:v>21</c:v>
                </c:pt>
                <c:pt idx="20">
                  <c:v>82</c:v>
                </c:pt>
                <c:pt idx="21">
                  <c:v>225</c:v>
                </c:pt>
                <c:pt idx="23">
                  <c:v>675</c:v>
                </c:pt>
                <c:pt idx="26">
                  <c:v>22</c:v>
                </c:pt>
                <c:pt idx="27">
                  <c:v>30</c:v>
                </c:pt>
                <c:pt idx="32">
                  <c:v>62</c:v>
                </c:pt>
                <c:pt idx="34">
                  <c:v>422</c:v>
                </c:pt>
              </c:numCache>
            </c:numRef>
          </c:val>
          <c:extLst>
            <c:ext xmlns:c16="http://schemas.microsoft.com/office/drawing/2014/chart" uri="{C3380CC4-5D6E-409C-BE32-E72D297353CC}">
              <c16:uniqueId val="{0000000C-751E-46CB-967E-7206EE370E87}"/>
            </c:ext>
          </c:extLst>
        </c:ser>
        <c:ser>
          <c:idx val="5"/>
          <c:order val="3"/>
          <c:tx>
            <c:strRef>
              <c:f>Sheet1!$A$6</c:f>
              <c:strCache>
                <c:ptCount val="1"/>
                <c:pt idx="0">
                  <c:v>Construction Begun</c:v>
                </c:pt>
              </c:strCache>
            </c:strRef>
          </c:tx>
          <c:spPr>
            <a:solidFill>
              <a:schemeClr val="accent2"/>
            </a:solidFill>
            <a:ln>
              <a:noFill/>
            </a:ln>
            <a:effectLst/>
          </c:spPr>
          <c:invertIfNegative val="0"/>
          <c:cat>
            <c:multiLvlStrRef>
              <c:f>Sheet1!$B$1:$AP$2</c:f>
              <c:multiLvlStrCache>
                <c:ptCount val="41"/>
                <c:lvl>
                  <c:pt idx="0">
                    <c:v>115</c:v>
                  </c:pt>
                  <c:pt idx="1">
                    <c:v>120</c:v>
                  </c:pt>
                  <c:pt idx="2">
                    <c:v>138</c:v>
                  </c:pt>
                  <c:pt idx="3">
                    <c:v>161</c:v>
                  </c:pt>
                  <c:pt idx="4">
                    <c:v>230</c:v>
                  </c:pt>
                  <c:pt idx="5">
                    <c:v>345</c:v>
                  </c:pt>
                  <c:pt idx="6">
                    <c:v>500</c:v>
                  </c:pt>
                  <c:pt idx="7">
                    <c:v>69</c:v>
                  </c:pt>
                  <c:pt idx="8">
                    <c:v>115</c:v>
                  </c:pt>
                  <c:pt idx="9">
                    <c:v>138</c:v>
                  </c:pt>
                  <c:pt idx="10">
                    <c:v>161</c:v>
                  </c:pt>
                  <c:pt idx="11">
                    <c:v>230</c:v>
                  </c:pt>
                  <c:pt idx="12">
                    <c:v>345</c:v>
                  </c:pt>
                  <c:pt idx="13">
                    <c:v>500</c:v>
                  </c:pt>
                  <c:pt idx="14">
                    <c:v>765</c:v>
                  </c:pt>
                  <c:pt idx="15">
                    <c:v>70</c:v>
                  </c:pt>
                  <c:pt idx="16">
                    <c:v>115</c:v>
                  </c:pt>
                  <c:pt idx="17">
                    <c:v>138</c:v>
                  </c:pt>
                  <c:pt idx="18">
                    <c:v>161</c:v>
                  </c:pt>
                  <c:pt idx="19">
                    <c:v>220</c:v>
                  </c:pt>
                  <c:pt idx="20">
                    <c:v>230</c:v>
                  </c:pt>
                  <c:pt idx="21">
                    <c:v>345</c:v>
                  </c:pt>
                  <c:pt idx="22">
                    <c:v>362</c:v>
                  </c:pt>
                  <c:pt idx="23">
                    <c:v>500</c:v>
                  </c:pt>
                  <c:pt idx="24">
                    <c:v>115</c:v>
                  </c:pt>
                  <c:pt idx="25">
                    <c:v>138</c:v>
                  </c:pt>
                  <c:pt idx="26">
                    <c:v>230</c:v>
                  </c:pt>
                  <c:pt idx="27">
                    <c:v>345</c:v>
                  </c:pt>
                  <c:pt idx="28">
                    <c:v>500</c:v>
                  </c:pt>
                  <c:pt idx="29">
                    <c:v>525</c:v>
                  </c:pt>
                  <c:pt idx="30">
                    <c:v>230</c:v>
                  </c:pt>
                  <c:pt idx="31">
                    <c:v>345</c:v>
                  </c:pt>
                  <c:pt idx="32">
                    <c:v>500</c:v>
                  </c:pt>
                  <c:pt idx="33">
                    <c:v>230</c:v>
                  </c:pt>
                  <c:pt idx="34">
                    <c:v>500</c:v>
                  </c:pt>
                  <c:pt idx="35">
                    <c:v>230</c:v>
                  </c:pt>
                  <c:pt idx="36">
                    <c:v>500</c:v>
                  </c:pt>
                  <c:pt idx="37">
                    <c:v>500</c:v>
                  </c:pt>
                  <c:pt idx="39">
                    <c:v>230</c:v>
                  </c:pt>
                  <c:pt idx="40">
                    <c:v>500</c:v>
                  </c:pt>
                </c:lvl>
                <c:lvl>
                  <c:pt idx="0">
                    <c:v>2019</c:v>
                  </c:pt>
                  <c:pt idx="7">
                    <c:v>2020</c:v>
                  </c:pt>
                  <c:pt idx="15">
                    <c:v>2021</c:v>
                  </c:pt>
                  <c:pt idx="24">
                    <c:v>2022</c:v>
                  </c:pt>
                  <c:pt idx="30">
                    <c:v>2023</c:v>
                  </c:pt>
                  <c:pt idx="33">
                    <c:v>'24</c:v>
                  </c:pt>
                  <c:pt idx="35">
                    <c:v>'25</c:v>
                  </c:pt>
                  <c:pt idx="37">
                    <c:v>'26</c:v>
                  </c:pt>
                  <c:pt idx="39">
                    <c:v>'27</c:v>
                  </c:pt>
                </c:lvl>
              </c:multiLvlStrCache>
            </c:multiLvlStrRef>
          </c:cat>
          <c:val>
            <c:numRef>
              <c:f>Sheet1!$B$6:$AP$6</c:f>
              <c:numCache>
                <c:formatCode>General</c:formatCode>
                <c:ptCount val="41"/>
                <c:pt idx="0">
                  <c:v>15</c:v>
                </c:pt>
                <c:pt idx="2">
                  <c:v>195</c:v>
                </c:pt>
                <c:pt idx="4">
                  <c:v>351</c:v>
                </c:pt>
                <c:pt idx="5">
                  <c:v>839</c:v>
                </c:pt>
                <c:pt idx="6">
                  <c:v>33</c:v>
                </c:pt>
                <c:pt idx="8">
                  <c:v>59</c:v>
                </c:pt>
                <c:pt idx="9">
                  <c:v>56</c:v>
                </c:pt>
                <c:pt idx="11">
                  <c:v>38</c:v>
                </c:pt>
                <c:pt idx="12">
                  <c:v>168</c:v>
                </c:pt>
                <c:pt idx="13">
                  <c:v>357</c:v>
                </c:pt>
                <c:pt idx="19">
                  <c:v>139</c:v>
                </c:pt>
                <c:pt idx="30">
                  <c:v>30</c:v>
                </c:pt>
                <c:pt idx="31">
                  <c:v>107</c:v>
                </c:pt>
              </c:numCache>
            </c:numRef>
          </c:val>
          <c:extLst>
            <c:ext xmlns:c16="http://schemas.microsoft.com/office/drawing/2014/chart" uri="{C3380CC4-5D6E-409C-BE32-E72D297353CC}">
              <c16:uniqueId val="{0000000D-751E-46CB-967E-7206EE370E87}"/>
            </c:ext>
          </c:extLst>
        </c:ser>
        <c:dLbls>
          <c:showLegendKey val="0"/>
          <c:showVal val="0"/>
          <c:showCatName val="0"/>
          <c:showSerName val="0"/>
          <c:showPercent val="0"/>
          <c:showBubbleSize val="0"/>
        </c:dLbls>
        <c:gapWidth val="20"/>
        <c:overlap val="100"/>
        <c:axId val="343882256"/>
        <c:axId val="343881600"/>
      </c:barChart>
      <c:catAx>
        <c:axId val="343882256"/>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dirty="0"/>
                  <a:t>Proposed Online Year &amp; Voltage</a:t>
                </a:r>
                <a:r>
                  <a:rPr lang="en-US" sz="1400" b="1" baseline="0" dirty="0"/>
                  <a:t> Level</a:t>
                </a:r>
                <a:endParaRPr lang="en-US" sz="1400" b="1" dirty="0"/>
              </a:p>
            </c:rich>
          </c:tx>
          <c:layout>
            <c:manualLayout>
              <c:xMode val="edge"/>
              <c:yMode val="edge"/>
              <c:x val="0.42186118560792979"/>
              <c:y val="0.844832894124974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343881600"/>
        <c:crosses val="autoZero"/>
        <c:auto val="1"/>
        <c:lblAlgn val="ctr"/>
        <c:lblOffset val="100"/>
        <c:tickLblSkip val="1"/>
        <c:noMultiLvlLbl val="0"/>
      </c:catAx>
      <c:valAx>
        <c:axId val="343881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dirty="0"/>
                  <a:t>Proposed Length (Miles)</a:t>
                </a:r>
              </a:p>
            </c:rich>
          </c:tx>
          <c:layout>
            <c:manualLayout>
              <c:xMode val="edge"/>
              <c:yMode val="edge"/>
              <c:x val="2.1929824561403508E-3"/>
              <c:y val="5.5534317117723699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4388225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05454503145337"/>
          <c:y val="4.3268281054517063E-2"/>
          <c:w val="0.86076699045516702"/>
          <c:h val="0.61446556807298858"/>
        </c:manualLayout>
      </c:layout>
      <c:barChart>
        <c:barDir val="col"/>
        <c:grouping val="stacked"/>
        <c:varyColors val="0"/>
        <c:ser>
          <c:idx val="0"/>
          <c:order val="0"/>
          <c:tx>
            <c:strRef>
              <c:f>Sheet1!$A$3</c:f>
              <c:strCache>
                <c:ptCount val="1"/>
                <c:pt idx="0">
                  <c:v>Announced</c:v>
                </c:pt>
              </c:strCache>
            </c:strRef>
          </c:tx>
          <c:invertIfNegative val="0"/>
          <c:cat>
            <c:multiLvlStrRef>
              <c:f>Sheet1!$B$1:$P$2</c:f>
              <c:multiLvlStrCache>
                <c:ptCount val="15"/>
                <c:lvl>
                  <c:pt idx="0">
                    <c:v>345</c:v>
                  </c:pt>
                  <c:pt idx="1">
                    <c:v>320</c:v>
                  </c:pt>
                  <c:pt idx="2">
                    <c:v>450</c:v>
                  </c:pt>
                  <c:pt idx="3">
                    <c:v>600</c:v>
                  </c:pt>
                  <c:pt idx="4">
                    <c:v>200</c:v>
                  </c:pt>
                  <c:pt idx="5">
                    <c:v>345</c:v>
                  </c:pt>
                  <c:pt idx="6">
                    <c:v>500</c:v>
                  </c:pt>
                  <c:pt idx="7">
                    <c:v>320</c:v>
                  </c:pt>
                  <c:pt idx="8">
                    <c:v>345</c:v>
                  </c:pt>
                  <c:pt idx="9">
                    <c:v>400</c:v>
                  </c:pt>
                  <c:pt idx="10">
                    <c:v>230</c:v>
                  </c:pt>
                  <c:pt idx="11">
                    <c:v>320</c:v>
                  </c:pt>
                  <c:pt idx="12">
                    <c:v>500</c:v>
                  </c:pt>
                  <c:pt idx="13">
                    <c:v>600</c:v>
                  </c:pt>
                  <c:pt idx="14">
                    <c:v>525</c:v>
                  </c:pt>
                </c:lvl>
                <c:lvl>
                  <c:pt idx="0">
                    <c:v>2019</c:v>
                  </c:pt>
                  <c:pt idx="1">
                    <c:v>2020</c:v>
                  </c:pt>
                  <c:pt idx="4">
                    <c:v>2021</c:v>
                  </c:pt>
                  <c:pt idx="7">
                    <c:v>2022</c:v>
                  </c:pt>
                  <c:pt idx="10">
                    <c:v>2023</c:v>
                  </c:pt>
                  <c:pt idx="14">
                    <c:v>2025</c:v>
                  </c:pt>
                </c:lvl>
              </c:multiLvlStrCache>
            </c:multiLvlStrRef>
          </c:cat>
          <c:val>
            <c:numRef>
              <c:f>Sheet1!$B$3:$P$3</c:f>
              <c:numCache>
                <c:formatCode>General</c:formatCode>
                <c:ptCount val="15"/>
                <c:pt idx="0">
                  <c:v>23</c:v>
                </c:pt>
                <c:pt idx="14">
                  <c:v>349</c:v>
                </c:pt>
              </c:numCache>
            </c:numRef>
          </c:val>
          <c:extLst>
            <c:ext xmlns:c16="http://schemas.microsoft.com/office/drawing/2014/chart" uri="{C3380CC4-5D6E-409C-BE32-E72D297353CC}">
              <c16:uniqueId val="{00000000-AA30-4685-89E5-2E4BB9ABEA23}"/>
            </c:ext>
          </c:extLst>
        </c:ser>
        <c:ser>
          <c:idx val="1"/>
          <c:order val="1"/>
          <c:tx>
            <c:strRef>
              <c:f>Sheet1!$A$4</c:f>
              <c:strCache>
                <c:ptCount val="1"/>
                <c:pt idx="0">
                  <c:v>Early Development</c:v>
                </c:pt>
              </c:strCache>
            </c:strRef>
          </c:tx>
          <c:invertIfNegative val="0"/>
          <c:cat>
            <c:multiLvlStrRef>
              <c:f>Sheet1!$B$1:$P$2</c:f>
              <c:multiLvlStrCache>
                <c:ptCount val="15"/>
                <c:lvl>
                  <c:pt idx="0">
                    <c:v>345</c:v>
                  </c:pt>
                  <c:pt idx="1">
                    <c:v>320</c:v>
                  </c:pt>
                  <c:pt idx="2">
                    <c:v>450</c:v>
                  </c:pt>
                  <c:pt idx="3">
                    <c:v>600</c:v>
                  </c:pt>
                  <c:pt idx="4">
                    <c:v>200</c:v>
                  </c:pt>
                  <c:pt idx="5">
                    <c:v>345</c:v>
                  </c:pt>
                  <c:pt idx="6">
                    <c:v>500</c:v>
                  </c:pt>
                  <c:pt idx="7">
                    <c:v>320</c:v>
                  </c:pt>
                  <c:pt idx="8">
                    <c:v>345</c:v>
                  </c:pt>
                  <c:pt idx="9">
                    <c:v>400</c:v>
                  </c:pt>
                  <c:pt idx="10">
                    <c:v>230</c:v>
                  </c:pt>
                  <c:pt idx="11">
                    <c:v>320</c:v>
                  </c:pt>
                  <c:pt idx="12">
                    <c:v>500</c:v>
                  </c:pt>
                  <c:pt idx="13">
                    <c:v>600</c:v>
                  </c:pt>
                  <c:pt idx="14">
                    <c:v>525</c:v>
                  </c:pt>
                </c:lvl>
                <c:lvl>
                  <c:pt idx="0">
                    <c:v>2019</c:v>
                  </c:pt>
                  <c:pt idx="1">
                    <c:v>2020</c:v>
                  </c:pt>
                  <c:pt idx="4">
                    <c:v>2021</c:v>
                  </c:pt>
                  <c:pt idx="7">
                    <c:v>2022</c:v>
                  </c:pt>
                  <c:pt idx="10">
                    <c:v>2023</c:v>
                  </c:pt>
                  <c:pt idx="14">
                    <c:v>2025</c:v>
                  </c:pt>
                </c:lvl>
              </c:multiLvlStrCache>
            </c:multiLvlStrRef>
          </c:cat>
          <c:val>
            <c:numRef>
              <c:f>Sheet1!$B$4:$P$4</c:f>
              <c:numCache>
                <c:formatCode>General</c:formatCode>
                <c:ptCount val="15"/>
                <c:pt idx="2">
                  <c:v>125</c:v>
                </c:pt>
                <c:pt idx="4">
                  <c:v>79</c:v>
                </c:pt>
                <c:pt idx="5">
                  <c:v>60</c:v>
                </c:pt>
                <c:pt idx="7">
                  <c:v>766</c:v>
                </c:pt>
                <c:pt idx="8">
                  <c:v>315</c:v>
                </c:pt>
                <c:pt idx="9">
                  <c:v>59</c:v>
                </c:pt>
                <c:pt idx="10">
                  <c:v>59</c:v>
                </c:pt>
                <c:pt idx="11">
                  <c:v>265</c:v>
                </c:pt>
                <c:pt idx="12">
                  <c:v>850</c:v>
                </c:pt>
              </c:numCache>
            </c:numRef>
          </c:val>
          <c:extLst>
            <c:ext xmlns:c16="http://schemas.microsoft.com/office/drawing/2014/chart" uri="{C3380CC4-5D6E-409C-BE32-E72D297353CC}">
              <c16:uniqueId val="{00000001-AA30-4685-89E5-2E4BB9ABEA23}"/>
            </c:ext>
          </c:extLst>
        </c:ser>
        <c:ser>
          <c:idx val="2"/>
          <c:order val="2"/>
          <c:tx>
            <c:strRef>
              <c:f>Sheet1!$A$5</c:f>
              <c:strCache>
                <c:ptCount val="1"/>
                <c:pt idx="0">
                  <c:v>Advanced Development</c:v>
                </c:pt>
              </c:strCache>
            </c:strRef>
          </c:tx>
          <c:invertIfNegative val="0"/>
          <c:cat>
            <c:multiLvlStrRef>
              <c:f>Sheet1!$B$1:$P$2</c:f>
              <c:multiLvlStrCache>
                <c:ptCount val="15"/>
                <c:lvl>
                  <c:pt idx="0">
                    <c:v>345</c:v>
                  </c:pt>
                  <c:pt idx="1">
                    <c:v>320</c:v>
                  </c:pt>
                  <c:pt idx="2">
                    <c:v>450</c:v>
                  </c:pt>
                  <c:pt idx="3">
                    <c:v>600</c:v>
                  </c:pt>
                  <c:pt idx="4">
                    <c:v>200</c:v>
                  </c:pt>
                  <c:pt idx="5">
                    <c:v>345</c:v>
                  </c:pt>
                  <c:pt idx="6">
                    <c:v>500</c:v>
                  </c:pt>
                  <c:pt idx="7">
                    <c:v>320</c:v>
                  </c:pt>
                  <c:pt idx="8">
                    <c:v>345</c:v>
                  </c:pt>
                  <c:pt idx="9">
                    <c:v>400</c:v>
                  </c:pt>
                  <c:pt idx="10">
                    <c:v>230</c:v>
                  </c:pt>
                  <c:pt idx="11">
                    <c:v>320</c:v>
                  </c:pt>
                  <c:pt idx="12">
                    <c:v>500</c:v>
                  </c:pt>
                  <c:pt idx="13">
                    <c:v>600</c:v>
                  </c:pt>
                  <c:pt idx="14">
                    <c:v>525</c:v>
                  </c:pt>
                </c:lvl>
                <c:lvl>
                  <c:pt idx="0">
                    <c:v>2019</c:v>
                  </c:pt>
                  <c:pt idx="1">
                    <c:v>2020</c:v>
                  </c:pt>
                  <c:pt idx="4">
                    <c:v>2021</c:v>
                  </c:pt>
                  <c:pt idx="7">
                    <c:v>2022</c:v>
                  </c:pt>
                  <c:pt idx="10">
                    <c:v>2023</c:v>
                  </c:pt>
                  <c:pt idx="14">
                    <c:v>2025</c:v>
                  </c:pt>
                </c:lvl>
              </c:multiLvlStrCache>
            </c:multiLvlStrRef>
          </c:cat>
          <c:val>
            <c:numRef>
              <c:f>Sheet1!$B$5:$P$5</c:f>
              <c:numCache>
                <c:formatCode>General</c:formatCode>
                <c:ptCount val="15"/>
                <c:pt idx="1">
                  <c:v>207</c:v>
                </c:pt>
                <c:pt idx="3">
                  <c:v>700</c:v>
                </c:pt>
                <c:pt idx="6">
                  <c:v>400</c:v>
                </c:pt>
                <c:pt idx="7">
                  <c:v>485</c:v>
                </c:pt>
                <c:pt idx="11">
                  <c:v>73</c:v>
                </c:pt>
                <c:pt idx="13">
                  <c:v>1505</c:v>
                </c:pt>
              </c:numCache>
            </c:numRef>
          </c:val>
          <c:extLst>
            <c:ext xmlns:c16="http://schemas.microsoft.com/office/drawing/2014/chart" uri="{C3380CC4-5D6E-409C-BE32-E72D297353CC}">
              <c16:uniqueId val="{00000002-AA30-4685-89E5-2E4BB9ABEA23}"/>
            </c:ext>
          </c:extLst>
        </c:ser>
        <c:ser>
          <c:idx val="3"/>
          <c:order val="3"/>
          <c:tx>
            <c:strRef>
              <c:f>Sheet1!$A$6</c:f>
              <c:strCache>
                <c:ptCount val="1"/>
                <c:pt idx="0">
                  <c:v>Construction Begun</c:v>
                </c:pt>
              </c:strCache>
            </c:strRef>
          </c:tx>
          <c:invertIfNegative val="0"/>
          <c:cat>
            <c:multiLvlStrRef>
              <c:f>Sheet1!$B$1:$P$2</c:f>
              <c:multiLvlStrCache>
                <c:ptCount val="15"/>
                <c:lvl>
                  <c:pt idx="0">
                    <c:v>345</c:v>
                  </c:pt>
                  <c:pt idx="1">
                    <c:v>320</c:v>
                  </c:pt>
                  <c:pt idx="2">
                    <c:v>450</c:v>
                  </c:pt>
                  <c:pt idx="3">
                    <c:v>600</c:v>
                  </c:pt>
                  <c:pt idx="4">
                    <c:v>200</c:v>
                  </c:pt>
                  <c:pt idx="5">
                    <c:v>345</c:v>
                  </c:pt>
                  <c:pt idx="6">
                    <c:v>500</c:v>
                  </c:pt>
                  <c:pt idx="7">
                    <c:v>320</c:v>
                  </c:pt>
                  <c:pt idx="8">
                    <c:v>345</c:v>
                  </c:pt>
                  <c:pt idx="9">
                    <c:v>400</c:v>
                  </c:pt>
                  <c:pt idx="10">
                    <c:v>230</c:v>
                  </c:pt>
                  <c:pt idx="11">
                    <c:v>320</c:v>
                  </c:pt>
                  <c:pt idx="12">
                    <c:v>500</c:v>
                  </c:pt>
                  <c:pt idx="13">
                    <c:v>600</c:v>
                  </c:pt>
                  <c:pt idx="14">
                    <c:v>525</c:v>
                  </c:pt>
                </c:lvl>
                <c:lvl>
                  <c:pt idx="0">
                    <c:v>2019</c:v>
                  </c:pt>
                  <c:pt idx="1">
                    <c:v>2020</c:v>
                  </c:pt>
                  <c:pt idx="4">
                    <c:v>2021</c:v>
                  </c:pt>
                  <c:pt idx="7">
                    <c:v>2022</c:v>
                  </c:pt>
                  <c:pt idx="10">
                    <c:v>2023</c:v>
                  </c:pt>
                  <c:pt idx="14">
                    <c:v>2025</c:v>
                  </c:pt>
                </c:lvl>
              </c:multiLvlStrCache>
            </c:multiLvlStrRef>
          </c:cat>
          <c:val>
            <c:numRef>
              <c:f>Sheet1!$B$6:$P$6</c:f>
              <c:numCache>
                <c:formatCode>General</c:formatCode>
                <c:ptCount val="15"/>
              </c:numCache>
            </c:numRef>
          </c:val>
          <c:extLst>
            <c:ext xmlns:c16="http://schemas.microsoft.com/office/drawing/2014/chart" uri="{C3380CC4-5D6E-409C-BE32-E72D297353CC}">
              <c16:uniqueId val="{00000003-AA30-4685-89E5-2E4BB9ABEA23}"/>
            </c:ext>
          </c:extLst>
        </c:ser>
        <c:ser>
          <c:idx val="6"/>
          <c:order val="4"/>
          <c:tx>
            <c:strRef>
              <c:f>Sheet1!$A$7</c:f>
              <c:strCache>
                <c:ptCount val="1"/>
                <c:pt idx="0">
                  <c:v>Completed</c:v>
                </c:pt>
              </c:strCache>
            </c:strRef>
          </c:tx>
          <c:invertIfNegative val="0"/>
          <c:cat>
            <c:multiLvlStrRef>
              <c:f>Sheet1!$B$1:$P$2</c:f>
              <c:multiLvlStrCache>
                <c:ptCount val="15"/>
                <c:lvl>
                  <c:pt idx="0">
                    <c:v>345</c:v>
                  </c:pt>
                  <c:pt idx="1">
                    <c:v>320</c:v>
                  </c:pt>
                  <c:pt idx="2">
                    <c:v>450</c:v>
                  </c:pt>
                  <c:pt idx="3">
                    <c:v>600</c:v>
                  </c:pt>
                  <c:pt idx="4">
                    <c:v>200</c:v>
                  </c:pt>
                  <c:pt idx="5">
                    <c:v>345</c:v>
                  </c:pt>
                  <c:pt idx="6">
                    <c:v>500</c:v>
                  </c:pt>
                  <c:pt idx="7">
                    <c:v>320</c:v>
                  </c:pt>
                  <c:pt idx="8">
                    <c:v>345</c:v>
                  </c:pt>
                  <c:pt idx="9">
                    <c:v>400</c:v>
                  </c:pt>
                  <c:pt idx="10">
                    <c:v>230</c:v>
                  </c:pt>
                  <c:pt idx="11">
                    <c:v>320</c:v>
                  </c:pt>
                  <c:pt idx="12">
                    <c:v>500</c:v>
                  </c:pt>
                  <c:pt idx="13">
                    <c:v>600</c:v>
                  </c:pt>
                  <c:pt idx="14">
                    <c:v>525</c:v>
                  </c:pt>
                </c:lvl>
                <c:lvl>
                  <c:pt idx="0">
                    <c:v>2019</c:v>
                  </c:pt>
                  <c:pt idx="1">
                    <c:v>2020</c:v>
                  </c:pt>
                  <c:pt idx="4">
                    <c:v>2021</c:v>
                  </c:pt>
                  <c:pt idx="7">
                    <c:v>2022</c:v>
                  </c:pt>
                  <c:pt idx="10">
                    <c:v>2023</c:v>
                  </c:pt>
                  <c:pt idx="14">
                    <c:v>2025</c:v>
                  </c:pt>
                </c:lvl>
              </c:multiLvlStrCache>
            </c:multiLvlStrRef>
          </c:cat>
          <c:val>
            <c:numRef>
              <c:f>Sheet1!$B$7:$P$7</c:f>
              <c:numCache>
                <c:formatCode>General</c:formatCode>
                <c:ptCount val="15"/>
              </c:numCache>
            </c:numRef>
          </c:val>
          <c:extLst>
            <c:ext xmlns:c16="http://schemas.microsoft.com/office/drawing/2014/chart" uri="{C3380CC4-5D6E-409C-BE32-E72D297353CC}">
              <c16:uniqueId val="{00000004-AA30-4685-89E5-2E4BB9ABEA23}"/>
            </c:ext>
          </c:extLst>
        </c:ser>
        <c:ser>
          <c:idx val="4"/>
          <c:order val="5"/>
          <c:tx>
            <c:strRef>
              <c:f>Sheet1!$A$8</c:f>
              <c:strCache>
                <c:ptCount val="1"/>
                <c:pt idx="0">
                  <c:v>Postponed</c:v>
                </c:pt>
              </c:strCache>
            </c:strRef>
          </c:tx>
          <c:invertIfNegative val="0"/>
          <c:cat>
            <c:multiLvlStrRef>
              <c:f>Sheet1!$B$1:$P$2</c:f>
              <c:multiLvlStrCache>
                <c:ptCount val="15"/>
                <c:lvl>
                  <c:pt idx="0">
                    <c:v>345</c:v>
                  </c:pt>
                  <c:pt idx="1">
                    <c:v>320</c:v>
                  </c:pt>
                  <c:pt idx="2">
                    <c:v>450</c:v>
                  </c:pt>
                  <c:pt idx="3">
                    <c:v>600</c:v>
                  </c:pt>
                  <c:pt idx="4">
                    <c:v>200</c:v>
                  </c:pt>
                  <c:pt idx="5">
                    <c:v>345</c:v>
                  </c:pt>
                  <c:pt idx="6">
                    <c:v>500</c:v>
                  </c:pt>
                  <c:pt idx="7">
                    <c:v>320</c:v>
                  </c:pt>
                  <c:pt idx="8">
                    <c:v>345</c:v>
                  </c:pt>
                  <c:pt idx="9">
                    <c:v>400</c:v>
                  </c:pt>
                  <c:pt idx="10">
                    <c:v>230</c:v>
                  </c:pt>
                  <c:pt idx="11">
                    <c:v>320</c:v>
                  </c:pt>
                  <c:pt idx="12">
                    <c:v>500</c:v>
                  </c:pt>
                  <c:pt idx="13">
                    <c:v>600</c:v>
                  </c:pt>
                  <c:pt idx="14">
                    <c:v>525</c:v>
                  </c:pt>
                </c:lvl>
                <c:lvl>
                  <c:pt idx="0">
                    <c:v>2019</c:v>
                  </c:pt>
                  <c:pt idx="1">
                    <c:v>2020</c:v>
                  </c:pt>
                  <c:pt idx="4">
                    <c:v>2021</c:v>
                  </c:pt>
                  <c:pt idx="7">
                    <c:v>2022</c:v>
                  </c:pt>
                  <c:pt idx="10">
                    <c:v>2023</c:v>
                  </c:pt>
                  <c:pt idx="14">
                    <c:v>2025</c:v>
                  </c:pt>
                </c:lvl>
              </c:multiLvlStrCache>
            </c:multiLvlStrRef>
          </c:cat>
          <c:val>
            <c:numRef>
              <c:f>Sheet1!$B$8:$P$8</c:f>
              <c:numCache>
                <c:formatCode>General</c:formatCode>
                <c:ptCount val="15"/>
              </c:numCache>
            </c:numRef>
          </c:val>
          <c:extLst>
            <c:ext xmlns:c16="http://schemas.microsoft.com/office/drawing/2014/chart" uri="{C3380CC4-5D6E-409C-BE32-E72D297353CC}">
              <c16:uniqueId val="{00000005-AA30-4685-89E5-2E4BB9ABEA23}"/>
            </c:ext>
          </c:extLst>
        </c:ser>
        <c:dLbls>
          <c:showLegendKey val="0"/>
          <c:showVal val="0"/>
          <c:showCatName val="0"/>
          <c:showSerName val="0"/>
          <c:showPercent val="0"/>
          <c:showBubbleSize val="0"/>
        </c:dLbls>
        <c:gapWidth val="0"/>
        <c:overlap val="100"/>
        <c:axId val="286173296"/>
        <c:axId val="286173688"/>
      </c:barChart>
      <c:catAx>
        <c:axId val="286173296"/>
        <c:scaling>
          <c:orientation val="minMax"/>
        </c:scaling>
        <c:delete val="0"/>
        <c:axPos val="b"/>
        <c:title>
          <c:tx>
            <c:rich>
              <a:bodyPr/>
              <a:lstStyle/>
              <a:p>
                <a:pPr>
                  <a:defRPr sz="1200"/>
                </a:pPr>
                <a:r>
                  <a:rPr lang="en-US" sz="1200" dirty="0"/>
                  <a:t>Proposed Online Year &amp; Voltage Level</a:t>
                </a:r>
              </a:p>
            </c:rich>
          </c:tx>
          <c:layout>
            <c:manualLayout>
              <c:xMode val="edge"/>
              <c:yMode val="edge"/>
              <c:x val="0.42591241884238157"/>
              <c:y val="0.84265268520814196"/>
            </c:manualLayout>
          </c:layout>
          <c:overlay val="0"/>
        </c:title>
        <c:numFmt formatCode="General" sourceLinked="1"/>
        <c:majorTickMark val="out"/>
        <c:minorTickMark val="none"/>
        <c:tickLblPos val="nextTo"/>
        <c:txPr>
          <a:bodyPr rot="-5400000" vert="horz"/>
          <a:lstStyle/>
          <a:p>
            <a:pPr>
              <a:defRPr sz="1050"/>
            </a:pPr>
            <a:endParaRPr lang="en-US"/>
          </a:p>
        </c:txPr>
        <c:crossAx val="286173688"/>
        <c:crosses val="autoZero"/>
        <c:auto val="1"/>
        <c:lblAlgn val="ctr"/>
        <c:lblOffset val="100"/>
        <c:tickLblSkip val="1"/>
        <c:noMultiLvlLbl val="0"/>
      </c:catAx>
      <c:valAx>
        <c:axId val="286173688"/>
        <c:scaling>
          <c:orientation val="minMax"/>
        </c:scaling>
        <c:delete val="0"/>
        <c:axPos val="l"/>
        <c:majorGridlines>
          <c:spPr>
            <a:ln>
              <a:solidFill>
                <a:sysClr val="window" lastClr="FFFFFF">
                  <a:lumMod val="85000"/>
                  <a:alpha val="43000"/>
                </a:sysClr>
              </a:solidFill>
            </a:ln>
          </c:spPr>
        </c:majorGridlines>
        <c:title>
          <c:tx>
            <c:rich>
              <a:bodyPr rot="-5400000" vert="horz"/>
              <a:lstStyle/>
              <a:p>
                <a:pPr>
                  <a:defRPr sz="1400"/>
                </a:pPr>
                <a:r>
                  <a:rPr lang="en-US" sz="1400" dirty="0"/>
                  <a:t>Proposed Length (Miles)</a:t>
                </a:r>
              </a:p>
            </c:rich>
          </c:tx>
          <c:layout>
            <c:manualLayout>
              <c:xMode val="edge"/>
              <c:yMode val="edge"/>
              <c:x val="1.7369543445227242E-2"/>
              <c:y val="7.9671243919351625E-2"/>
            </c:manualLayout>
          </c:layout>
          <c:overlay val="0"/>
        </c:title>
        <c:numFmt formatCode="#,##0" sourceLinked="0"/>
        <c:majorTickMark val="out"/>
        <c:minorTickMark val="none"/>
        <c:tickLblPos val="nextTo"/>
        <c:txPr>
          <a:bodyPr/>
          <a:lstStyle/>
          <a:p>
            <a:pPr>
              <a:defRPr sz="1400"/>
            </a:pPr>
            <a:endParaRPr lang="en-US"/>
          </a:p>
        </c:txPr>
        <c:crossAx val="286173296"/>
        <c:crosses val="autoZero"/>
        <c:crossBetween val="between"/>
      </c:valAx>
    </c:plotArea>
    <c:legend>
      <c:legendPos val="b"/>
      <c:layout>
        <c:manualLayout>
          <c:xMode val="edge"/>
          <c:yMode val="edge"/>
          <c:x val="6.2558278077082474E-2"/>
          <c:y val="0.91373091835413345"/>
          <c:w val="0.89445149537228896"/>
          <c:h val="6.0290951871449776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996166597596369E-2"/>
          <c:y val="3.8756797664421978E-2"/>
          <c:w val="0.89194242989363171"/>
          <c:h val="0.42367431321537841"/>
        </c:manualLayout>
      </c:layout>
      <c:barChart>
        <c:barDir val="col"/>
        <c:grouping val="stacked"/>
        <c:varyColors val="0"/>
        <c:ser>
          <c:idx val="1"/>
          <c:order val="0"/>
          <c:tx>
            <c:strRef>
              <c:f>Sheet1!$A$3</c:f>
              <c:strCache>
                <c:ptCount val="1"/>
                <c:pt idx="0">
                  <c:v>Announced</c:v>
                </c:pt>
              </c:strCache>
            </c:strRef>
          </c:tx>
          <c:spPr>
            <a:solidFill>
              <a:schemeClr val="accent5"/>
            </a:solidFill>
            <a:ln>
              <a:noFill/>
            </a:ln>
            <a:effectLst/>
          </c:spPr>
          <c:invertIfNegative val="0"/>
          <c:cat>
            <c:multiLvlStrRef>
              <c:f>Sheet1!$B$1:$S$2</c:f>
              <c:multiLvlStrCache>
                <c:ptCount val="18"/>
                <c:lvl>
                  <c:pt idx="0">
                    <c:v>Compressor Station</c:v>
                  </c:pt>
                  <c:pt idx="1">
                    <c:v>Expansion/Interconnect</c:v>
                  </c:pt>
                  <c:pt idx="2">
                    <c:v>Interstate Expansion</c:v>
                  </c:pt>
                  <c:pt idx="3">
                    <c:v>Interstate Replacement</c:v>
                  </c:pt>
                  <c:pt idx="4">
                    <c:v>New Intrastate</c:v>
                  </c:pt>
                  <c:pt idx="5">
                    <c:v>Lateral</c:v>
                  </c:pt>
                  <c:pt idx="6">
                    <c:v>New Interstate</c:v>
                  </c:pt>
                  <c:pt idx="7">
                    <c:v>Compressor Station</c:v>
                  </c:pt>
                  <c:pt idx="8">
                    <c:v>Export</c:v>
                  </c:pt>
                  <c:pt idx="9">
                    <c:v>Interstate Expansion</c:v>
                  </c:pt>
                  <c:pt idx="10">
                    <c:v>Interstate Replacement</c:v>
                  </c:pt>
                  <c:pt idx="11">
                    <c:v>New Intrastate</c:v>
                  </c:pt>
                  <c:pt idx="12">
                    <c:v>Export</c:v>
                  </c:pt>
                  <c:pt idx="13">
                    <c:v>Interstate Expansion</c:v>
                  </c:pt>
                  <c:pt idx="14">
                    <c:v>Export</c:v>
                  </c:pt>
                  <c:pt idx="15">
                    <c:v>Interstate Expansion</c:v>
                  </c:pt>
                  <c:pt idx="16">
                    <c:v>New Intrastate</c:v>
                  </c:pt>
                  <c:pt idx="17">
                    <c:v>New Interstate</c:v>
                  </c:pt>
                </c:lvl>
                <c:lvl>
                  <c:pt idx="0">
                    <c:v>2019</c:v>
                  </c:pt>
                  <c:pt idx="7">
                    <c:v>2020</c:v>
                  </c:pt>
                  <c:pt idx="12">
                    <c:v>2021</c:v>
                  </c:pt>
                  <c:pt idx="14">
                    <c:v>2022</c:v>
                  </c:pt>
                </c:lvl>
              </c:multiLvlStrCache>
            </c:multiLvlStrRef>
          </c:cat>
          <c:val>
            <c:numRef>
              <c:f>Sheet1!$B$3:$S$3</c:f>
              <c:numCache>
                <c:formatCode>General</c:formatCode>
                <c:ptCount val="18"/>
                <c:pt idx="4">
                  <c:v>5954</c:v>
                </c:pt>
                <c:pt idx="11">
                  <c:v>10200</c:v>
                </c:pt>
                <c:pt idx="16">
                  <c:v>2054</c:v>
                </c:pt>
              </c:numCache>
            </c:numRef>
          </c:val>
          <c:extLst>
            <c:ext xmlns:c16="http://schemas.microsoft.com/office/drawing/2014/chart" uri="{C3380CC4-5D6E-409C-BE32-E72D297353CC}">
              <c16:uniqueId val="{00000001-9AD6-42A8-889C-ED657F0770B6}"/>
            </c:ext>
          </c:extLst>
        </c:ser>
        <c:ser>
          <c:idx val="2"/>
          <c:order val="1"/>
          <c:tx>
            <c:strRef>
              <c:f>Sheet1!$A$4</c:f>
              <c:strCache>
                <c:ptCount val="1"/>
                <c:pt idx="0">
                  <c:v>Studying Feasibility</c:v>
                </c:pt>
              </c:strCache>
            </c:strRef>
          </c:tx>
          <c:spPr>
            <a:solidFill>
              <a:schemeClr val="accent4"/>
            </a:solidFill>
            <a:ln>
              <a:noFill/>
            </a:ln>
            <a:effectLst/>
          </c:spPr>
          <c:invertIfNegative val="0"/>
          <c:cat>
            <c:multiLvlStrRef>
              <c:f>Sheet1!$B$1:$S$2</c:f>
              <c:multiLvlStrCache>
                <c:ptCount val="18"/>
                <c:lvl>
                  <c:pt idx="0">
                    <c:v>Compressor Station</c:v>
                  </c:pt>
                  <c:pt idx="1">
                    <c:v>Expansion/Interconnect</c:v>
                  </c:pt>
                  <c:pt idx="2">
                    <c:v>Interstate Expansion</c:v>
                  </c:pt>
                  <c:pt idx="3">
                    <c:v>Interstate Replacement</c:v>
                  </c:pt>
                  <c:pt idx="4">
                    <c:v>New Intrastate</c:v>
                  </c:pt>
                  <c:pt idx="5">
                    <c:v>Lateral</c:v>
                  </c:pt>
                  <c:pt idx="6">
                    <c:v>New Interstate</c:v>
                  </c:pt>
                  <c:pt idx="7">
                    <c:v>Compressor Station</c:v>
                  </c:pt>
                  <c:pt idx="8">
                    <c:v>Export</c:v>
                  </c:pt>
                  <c:pt idx="9">
                    <c:v>Interstate Expansion</c:v>
                  </c:pt>
                  <c:pt idx="10">
                    <c:v>Interstate Replacement</c:v>
                  </c:pt>
                  <c:pt idx="11">
                    <c:v>New Intrastate</c:v>
                  </c:pt>
                  <c:pt idx="12">
                    <c:v>Export</c:v>
                  </c:pt>
                  <c:pt idx="13">
                    <c:v>Interstate Expansion</c:v>
                  </c:pt>
                  <c:pt idx="14">
                    <c:v>Export</c:v>
                  </c:pt>
                  <c:pt idx="15">
                    <c:v>Interstate Expansion</c:v>
                  </c:pt>
                  <c:pt idx="16">
                    <c:v>New Intrastate</c:v>
                  </c:pt>
                  <c:pt idx="17">
                    <c:v>New Interstate</c:v>
                  </c:pt>
                </c:lvl>
                <c:lvl>
                  <c:pt idx="0">
                    <c:v>2019</c:v>
                  </c:pt>
                  <c:pt idx="7">
                    <c:v>2020</c:v>
                  </c:pt>
                  <c:pt idx="12">
                    <c:v>2021</c:v>
                  </c:pt>
                  <c:pt idx="14">
                    <c:v>2022</c:v>
                  </c:pt>
                </c:lvl>
              </c:multiLvlStrCache>
            </c:multiLvlStrRef>
          </c:cat>
          <c:val>
            <c:numRef>
              <c:f>Sheet1!$B$4:$S$4</c:f>
              <c:numCache>
                <c:formatCode>General</c:formatCode>
                <c:ptCount val="18"/>
                <c:pt idx="11">
                  <c:v>2054</c:v>
                </c:pt>
              </c:numCache>
            </c:numRef>
          </c:val>
          <c:extLst>
            <c:ext xmlns:c16="http://schemas.microsoft.com/office/drawing/2014/chart" uri="{C3380CC4-5D6E-409C-BE32-E72D297353CC}">
              <c16:uniqueId val="{00000002-9AD6-42A8-889C-ED657F0770B6}"/>
            </c:ext>
          </c:extLst>
        </c:ser>
        <c:ser>
          <c:idx val="3"/>
          <c:order val="2"/>
          <c:tx>
            <c:strRef>
              <c:f>Sheet1!$A$5</c:f>
              <c:strCache>
                <c:ptCount val="1"/>
                <c:pt idx="0">
                  <c:v>Applied</c:v>
                </c:pt>
              </c:strCache>
            </c:strRef>
          </c:tx>
          <c:spPr>
            <a:solidFill>
              <a:schemeClr val="accent6">
                <a:lumMod val="60000"/>
              </a:schemeClr>
            </a:solidFill>
            <a:ln>
              <a:noFill/>
            </a:ln>
            <a:effectLst/>
          </c:spPr>
          <c:invertIfNegative val="0"/>
          <c:cat>
            <c:multiLvlStrRef>
              <c:f>Sheet1!$B$1:$S$2</c:f>
              <c:multiLvlStrCache>
                <c:ptCount val="18"/>
                <c:lvl>
                  <c:pt idx="0">
                    <c:v>Compressor Station</c:v>
                  </c:pt>
                  <c:pt idx="1">
                    <c:v>Expansion/Interconnect</c:v>
                  </c:pt>
                  <c:pt idx="2">
                    <c:v>Interstate Expansion</c:v>
                  </c:pt>
                  <c:pt idx="3">
                    <c:v>Interstate Replacement</c:v>
                  </c:pt>
                  <c:pt idx="4">
                    <c:v>New Intrastate</c:v>
                  </c:pt>
                  <c:pt idx="5">
                    <c:v>Lateral</c:v>
                  </c:pt>
                  <c:pt idx="6">
                    <c:v>New Interstate</c:v>
                  </c:pt>
                  <c:pt idx="7">
                    <c:v>Compressor Station</c:v>
                  </c:pt>
                  <c:pt idx="8">
                    <c:v>Export</c:v>
                  </c:pt>
                  <c:pt idx="9">
                    <c:v>Interstate Expansion</c:v>
                  </c:pt>
                  <c:pt idx="10">
                    <c:v>Interstate Replacement</c:v>
                  </c:pt>
                  <c:pt idx="11">
                    <c:v>New Intrastate</c:v>
                  </c:pt>
                  <c:pt idx="12">
                    <c:v>Export</c:v>
                  </c:pt>
                  <c:pt idx="13">
                    <c:v>Interstate Expansion</c:v>
                  </c:pt>
                  <c:pt idx="14">
                    <c:v>Export</c:v>
                  </c:pt>
                  <c:pt idx="15">
                    <c:v>Interstate Expansion</c:v>
                  </c:pt>
                  <c:pt idx="16">
                    <c:v>New Intrastate</c:v>
                  </c:pt>
                  <c:pt idx="17">
                    <c:v>New Interstate</c:v>
                  </c:pt>
                </c:lvl>
                <c:lvl>
                  <c:pt idx="0">
                    <c:v>2019</c:v>
                  </c:pt>
                  <c:pt idx="7">
                    <c:v>2020</c:v>
                  </c:pt>
                  <c:pt idx="12">
                    <c:v>2021</c:v>
                  </c:pt>
                  <c:pt idx="14">
                    <c:v>2022</c:v>
                  </c:pt>
                </c:lvl>
              </c:multiLvlStrCache>
            </c:multiLvlStrRef>
          </c:cat>
          <c:val>
            <c:numRef>
              <c:f>Sheet1!$B$5:$S$5</c:f>
              <c:numCache>
                <c:formatCode>General</c:formatCode>
                <c:ptCount val="18"/>
                <c:pt idx="2">
                  <c:v>400</c:v>
                </c:pt>
                <c:pt idx="3">
                  <c:v>350</c:v>
                </c:pt>
                <c:pt idx="5">
                  <c:v>1900</c:v>
                </c:pt>
                <c:pt idx="6">
                  <c:v>600</c:v>
                </c:pt>
                <c:pt idx="8">
                  <c:v>6470</c:v>
                </c:pt>
                <c:pt idx="9">
                  <c:v>596.375</c:v>
                </c:pt>
                <c:pt idx="10">
                  <c:v>275</c:v>
                </c:pt>
                <c:pt idx="12">
                  <c:v>1970</c:v>
                </c:pt>
                <c:pt idx="14">
                  <c:v>2000</c:v>
                </c:pt>
                <c:pt idx="17">
                  <c:v>2000</c:v>
                </c:pt>
              </c:numCache>
            </c:numRef>
          </c:val>
          <c:extLst>
            <c:ext xmlns:c16="http://schemas.microsoft.com/office/drawing/2014/chart" uri="{C3380CC4-5D6E-409C-BE32-E72D297353CC}">
              <c16:uniqueId val="{00000003-9AD6-42A8-889C-ED657F0770B6}"/>
            </c:ext>
          </c:extLst>
        </c:ser>
        <c:ser>
          <c:idx val="4"/>
          <c:order val="3"/>
          <c:tx>
            <c:strRef>
              <c:f>Sheet1!$A$6</c:f>
              <c:strCache>
                <c:ptCount val="1"/>
                <c:pt idx="0">
                  <c:v>Approved</c:v>
                </c:pt>
              </c:strCache>
            </c:strRef>
          </c:tx>
          <c:spPr>
            <a:solidFill>
              <a:srgbClr val="37ABFF"/>
            </a:solidFill>
            <a:ln>
              <a:noFill/>
            </a:ln>
            <a:effectLst/>
          </c:spPr>
          <c:invertIfNegative val="0"/>
          <c:cat>
            <c:multiLvlStrRef>
              <c:f>Sheet1!$B$1:$S$2</c:f>
              <c:multiLvlStrCache>
                <c:ptCount val="18"/>
                <c:lvl>
                  <c:pt idx="0">
                    <c:v>Compressor Station</c:v>
                  </c:pt>
                  <c:pt idx="1">
                    <c:v>Expansion/Interconnect</c:v>
                  </c:pt>
                  <c:pt idx="2">
                    <c:v>Interstate Expansion</c:v>
                  </c:pt>
                  <c:pt idx="3">
                    <c:v>Interstate Replacement</c:v>
                  </c:pt>
                  <c:pt idx="4">
                    <c:v>New Intrastate</c:v>
                  </c:pt>
                  <c:pt idx="5">
                    <c:v>Lateral</c:v>
                  </c:pt>
                  <c:pt idx="6">
                    <c:v>New Interstate</c:v>
                  </c:pt>
                  <c:pt idx="7">
                    <c:v>Compressor Station</c:v>
                  </c:pt>
                  <c:pt idx="8">
                    <c:v>Export</c:v>
                  </c:pt>
                  <c:pt idx="9">
                    <c:v>Interstate Expansion</c:v>
                  </c:pt>
                  <c:pt idx="10">
                    <c:v>Interstate Replacement</c:v>
                  </c:pt>
                  <c:pt idx="11">
                    <c:v>New Intrastate</c:v>
                  </c:pt>
                  <c:pt idx="12">
                    <c:v>Export</c:v>
                  </c:pt>
                  <c:pt idx="13">
                    <c:v>Interstate Expansion</c:v>
                  </c:pt>
                  <c:pt idx="14">
                    <c:v>Export</c:v>
                  </c:pt>
                  <c:pt idx="15">
                    <c:v>Interstate Expansion</c:v>
                  </c:pt>
                  <c:pt idx="16">
                    <c:v>New Intrastate</c:v>
                  </c:pt>
                  <c:pt idx="17">
                    <c:v>New Interstate</c:v>
                  </c:pt>
                </c:lvl>
                <c:lvl>
                  <c:pt idx="0">
                    <c:v>2019</c:v>
                  </c:pt>
                  <c:pt idx="7">
                    <c:v>2020</c:v>
                  </c:pt>
                  <c:pt idx="12">
                    <c:v>2021</c:v>
                  </c:pt>
                  <c:pt idx="14">
                    <c:v>2022</c:v>
                  </c:pt>
                </c:lvl>
              </c:multiLvlStrCache>
            </c:multiLvlStrRef>
          </c:cat>
          <c:val>
            <c:numRef>
              <c:f>Sheet1!$B$6:$S$6</c:f>
              <c:numCache>
                <c:formatCode>General</c:formatCode>
                <c:ptCount val="18"/>
                <c:pt idx="0">
                  <c:v>157.5</c:v>
                </c:pt>
                <c:pt idx="7">
                  <c:v>65</c:v>
                </c:pt>
                <c:pt idx="13">
                  <c:v>106.66</c:v>
                </c:pt>
              </c:numCache>
            </c:numRef>
          </c:val>
          <c:extLst>
            <c:ext xmlns:c16="http://schemas.microsoft.com/office/drawing/2014/chart" uri="{C3380CC4-5D6E-409C-BE32-E72D297353CC}">
              <c16:uniqueId val="{00000004-9AD6-42A8-889C-ED657F0770B6}"/>
            </c:ext>
          </c:extLst>
        </c:ser>
        <c:ser>
          <c:idx val="5"/>
          <c:order val="4"/>
          <c:tx>
            <c:strRef>
              <c:f>Sheet1!$A$7</c:f>
              <c:strCache>
                <c:ptCount val="1"/>
                <c:pt idx="0">
                  <c:v>Under Construction</c:v>
                </c:pt>
              </c:strCache>
            </c:strRef>
          </c:tx>
          <c:spPr>
            <a:solidFill>
              <a:schemeClr val="accent4">
                <a:lumMod val="60000"/>
              </a:schemeClr>
            </a:solidFill>
            <a:ln>
              <a:noFill/>
            </a:ln>
            <a:effectLst/>
          </c:spPr>
          <c:invertIfNegative val="0"/>
          <c:cat>
            <c:multiLvlStrRef>
              <c:f>Sheet1!$B$1:$S$2</c:f>
              <c:multiLvlStrCache>
                <c:ptCount val="18"/>
                <c:lvl>
                  <c:pt idx="0">
                    <c:v>Compressor Station</c:v>
                  </c:pt>
                  <c:pt idx="1">
                    <c:v>Expansion/Interconnect</c:v>
                  </c:pt>
                  <c:pt idx="2">
                    <c:v>Interstate Expansion</c:v>
                  </c:pt>
                  <c:pt idx="3">
                    <c:v>Interstate Replacement</c:v>
                  </c:pt>
                  <c:pt idx="4">
                    <c:v>New Intrastate</c:v>
                  </c:pt>
                  <c:pt idx="5">
                    <c:v>Lateral</c:v>
                  </c:pt>
                  <c:pt idx="6">
                    <c:v>New Interstate</c:v>
                  </c:pt>
                  <c:pt idx="7">
                    <c:v>Compressor Station</c:v>
                  </c:pt>
                  <c:pt idx="8">
                    <c:v>Export</c:v>
                  </c:pt>
                  <c:pt idx="9">
                    <c:v>Interstate Expansion</c:v>
                  </c:pt>
                  <c:pt idx="10">
                    <c:v>Interstate Replacement</c:v>
                  </c:pt>
                  <c:pt idx="11">
                    <c:v>New Intrastate</c:v>
                  </c:pt>
                  <c:pt idx="12">
                    <c:v>Export</c:v>
                  </c:pt>
                  <c:pt idx="13">
                    <c:v>Interstate Expansion</c:v>
                  </c:pt>
                  <c:pt idx="14">
                    <c:v>Export</c:v>
                  </c:pt>
                  <c:pt idx="15">
                    <c:v>Interstate Expansion</c:v>
                  </c:pt>
                  <c:pt idx="16">
                    <c:v>New Intrastate</c:v>
                  </c:pt>
                  <c:pt idx="17">
                    <c:v>New Interstate</c:v>
                  </c:pt>
                </c:lvl>
                <c:lvl>
                  <c:pt idx="0">
                    <c:v>2019</c:v>
                  </c:pt>
                  <c:pt idx="7">
                    <c:v>2020</c:v>
                  </c:pt>
                  <c:pt idx="12">
                    <c:v>2021</c:v>
                  </c:pt>
                  <c:pt idx="14">
                    <c:v>2022</c:v>
                  </c:pt>
                </c:lvl>
              </c:multiLvlStrCache>
            </c:multiLvlStrRef>
          </c:cat>
          <c:val>
            <c:numRef>
              <c:f>Sheet1!$B$7:$S$7</c:f>
              <c:numCache>
                <c:formatCode>General</c:formatCode>
                <c:ptCount val="18"/>
                <c:pt idx="1">
                  <c:v>483.5</c:v>
                </c:pt>
                <c:pt idx="2">
                  <c:v>190</c:v>
                </c:pt>
                <c:pt idx="6">
                  <c:v>1440</c:v>
                </c:pt>
                <c:pt idx="9">
                  <c:v>206.66</c:v>
                </c:pt>
                <c:pt idx="15">
                  <c:v>2500</c:v>
                </c:pt>
              </c:numCache>
            </c:numRef>
          </c:val>
          <c:extLst>
            <c:ext xmlns:c16="http://schemas.microsoft.com/office/drawing/2014/chart" uri="{C3380CC4-5D6E-409C-BE32-E72D297353CC}">
              <c16:uniqueId val="{00000005-9AD6-42A8-889C-ED657F0770B6}"/>
            </c:ext>
          </c:extLst>
        </c:ser>
        <c:ser>
          <c:idx val="6"/>
          <c:order val="5"/>
          <c:tx>
            <c:strRef>
              <c:f>Sheet1!$A$8</c:f>
              <c:strCache>
                <c:ptCount val="1"/>
                <c:pt idx="0">
                  <c:v>Operational</c:v>
                </c:pt>
              </c:strCache>
            </c:strRef>
          </c:tx>
          <c:spPr>
            <a:solidFill>
              <a:schemeClr val="accent6">
                <a:lumMod val="80000"/>
                <a:lumOff val="20000"/>
              </a:schemeClr>
            </a:solidFill>
            <a:ln>
              <a:noFill/>
            </a:ln>
            <a:effectLst/>
          </c:spPr>
          <c:invertIfNegative val="0"/>
          <c:cat>
            <c:multiLvlStrRef>
              <c:f>Sheet1!$B$1:$S$2</c:f>
              <c:multiLvlStrCache>
                <c:ptCount val="18"/>
                <c:lvl>
                  <c:pt idx="0">
                    <c:v>Compressor Station</c:v>
                  </c:pt>
                  <c:pt idx="1">
                    <c:v>Expansion/Interconnect</c:v>
                  </c:pt>
                  <c:pt idx="2">
                    <c:v>Interstate Expansion</c:v>
                  </c:pt>
                  <c:pt idx="3">
                    <c:v>Interstate Replacement</c:v>
                  </c:pt>
                  <c:pt idx="4">
                    <c:v>New Intrastate</c:v>
                  </c:pt>
                  <c:pt idx="5">
                    <c:v>Lateral</c:v>
                  </c:pt>
                  <c:pt idx="6">
                    <c:v>New Interstate</c:v>
                  </c:pt>
                  <c:pt idx="7">
                    <c:v>Compressor Station</c:v>
                  </c:pt>
                  <c:pt idx="8">
                    <c:v>Export</c:v>
                  </c:pt>
                  <c:pt idx="9">
                    <c:v>Interstate Expansion</c:v>
                  </c:pt>
                  <c:pt idx="10">
                    <c:v>Interstate Replacement</c:v>
                  </c:pt>
                  <c:pt idx="11">
                    <c:v>New Intrastate</c:v>
                  </c:pt>
                  <c:pt idx="12">
                    <c:v>Export</c:v>
                  </c:pt>
                  <c:pt idx="13">
                    <c:v>Interstate Expansion</c:v>
                  </c:pt>
                  <c:pt idx="14">
                    <c:v>Export</c:v>
                  </c:pt>
                  <c:pt idx="15">
                    <c:v>Interstate Expansion</c:v>
                  </c:pt>
                  <c:pt idx="16">
                    <c:v>New Intrastate</c:v>
                  </c:pt>
                  <c:pt idx="17">
                    <c:v>New Interstate</c:v>
                  </c:pt>
                </c:lvl>
                <c:lvl>
                  <c:pt idx="0">
                    <c:v>2019</c:v>
                  </c:pt>
                  <c:pt idx="7">
                    <c:v>2020</c:v>
                  </c:pt>
                  <c:pt idx="12">
                    <c:v>2021</c:v>
                  </c:pt>
                  <c:pt idx="14">
                    <c:v>2022</c:v>
                  </c:pt>
                </c:lvl>
              </c:multiLvlStrCache>
            </c:multiLvlStrRef>
          </c:cat>
          <c:val>
            <c:numRef>
              <c:f>Sheet1!$B$8:$S$8</c:f>
              <c:numCache>
                <c:formatCode>General</c:formatCode>
                <c:ptCount val="18"/>
                <c:pt idx="1">
                  <c:v>300</c:v>
                </c:pt>
                <c:pt idx="2">
                  <c:v>600</c:v>
                </c:pt>
              </c:numCache>
            </c:numRef>
          </c:val>
          <c:extLst>
            <c:ext xmlns:c16="http://schemas.microsoft.com/office/drawing/2014/chart" uri="{C3380CC4-5D6E-409C-BE32-E72D297353CC}">
              <c16:uniqueId val="{00000006-9AD6-42A8-889C-ED657F0770B6}"/>
            </c:ext>
          </c:extLst>
        </c:ser>
        <c:dLbls>
          <c:showLegendKey val="0"/>
          <c:showVal val="0"/>
          <c:showCatName val="0"/>
          <c:showSerName val="0"/>
          <c:showPercent val="0"/>
          <c:showBubbleSize val="0"/>
        </c:dLbls>
        <c:gapWidth val="150"/>
        <c:overlap val="100"/>
        <c:axId val="420115608"/>
        <c:axId val="420116592"/>
      </c:barChart>
      <c:catAx>
        <c:axId val="420115608"/>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US" b="1" dirty="0">
                    <a:solidFill>
                      <a:schemeClr val="tx1"/>
                    </a:solidFill>
                  </a:rPr>
                  <a:t>Proposed Online Year &amp; Type</a:t>
                </a:r>
              </a:p>
            </c:rich>
          </c:tx>
          <c:layout>
            <c:manualLayout>
              <c:xMode val="edge"/>
              <c:yMode val="edge"/>
              <c:x val="0.44918497029976517"/>
              <c:y val="0.87986802884058135"/>
            </c:manualLayout>
          </c:layout>
          <c:overlay val="0"/>
          <c:spPr>
            <a:noFill/>
            <a:ln>
              <a:noFill/>
            </a:ln>
            <a:effectLst/>
          </c:spPr>
          <c:txPr>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420116592"/>
        <c:crosses val="autoZero"/>
        <c:auto val="1"/>
        <c:lblAlgn val="ctr"/>
        <c:lblOffset val="100"/>
        <c:tickLblSkip val="1"/>
        <c:noMultiLvlLbl val="0"/>
      </c:catAx>
      <c:valAx>
        <c:axId val="420116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dirty="0">
                    <a:solidFill>
                      <a:schemeClr val="tx1"/>
                    </a:solidFill>
                  </a:rPr>
                  <a:t>Proposed Additions (MMcF)</a:t>
                </a:r>
              </a:p>
            </c:rich>
          </c:tx>
          <c:layout>
            <c:manualLayout>
              <c:xMode val="edge"/>
              <c:yMode val="edge"/>
              <c:x val="1.2061403508771929E-2"/>
              <c:y val="1.5593200634542552E-3"/>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20115608"/>
        <c:crosses val="autoZero"/>
        <c:crossBetween val="midCat"/>
      </c:valAx>
      <c:spPr>
        <a:noFill/>
        <a:ln>
          <a:noFill/>
        </a:ln>
        <a:effectLst/>
      </c:spPr>
    </c:plotArea>
    <c:legend>
      <c:legendPos val="b"/>
      <c:layout>
        <c:manualLayout>
          <c:xMode val="edge"/>
          <c:yMode val="edge"/>
          <c:x val="0.14054332435419256"/>
          <c:y val="0.93694107074807564"/>
          <c:w val="0.71794455380577438"/>
          <c:h val="6.305892925192439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rgbClr val="FF0000"/>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05454503145337"/>
          <c:y val="4.3268281054517063E-2"/>
          <c:w val="0.86308180227471565"/>
          <c:h val="0.28436719048952602"/>
        </c:manualLayout>
      </c:layout>
      <c:barChart>
        <c:barDir val="col"/>
        <c:grouping val="stacked"/>
        <c:varyColors val="0"/>
        <c:ser>
          <c:idx val="1"/>
          <c:order val="0"/>
          <c:tx>
            <c:strRef>
              <c:f>Sheet1!$A$3</c:f>
              <c:strCache>
                <c:ptCount val="1"/>
                <c:pt idx="0">
                  <c:v>Announced</c:v>
                </c:pt>
              </c:strCache>
            </c:strRef>
          </c:tx>
          <c:spPr>
            <a:solidFill>
              <a:srgbClr val="37ABFF"/>
            </a:solidFill>
            <a:ln>
              <a:noFill/>
            </a:ln>
            <a:effectLst/>
            <a:scene3d>
              <a:camera prst="orthographicFront"/>
              <a:lightRig rig="threePt" dir="t">
                <a:rot lat="0" lon="0" rev="1200000"/>
              </a:lightRig>
            </a:scene3d>
            <a:sp3d>
              <a:bevelT w="0" h="0"/>
            </a:sp3d>
          </c:spPr>
          <c:invertIfNegative val="0"/>
          <c:dLbls>
            <c:dLbl>
              <c:idx val="3"/>
              <c:layout>
                <c:manualLayout>
                  <c:x val="-3.2894736842105261E-3"/>
                  <c:y val="-5.972906009034185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AFA-4CE0-AAB1-554C0BB459E7}"/>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multiLvlStrRef>
              <c:f>Sheet1!$B$1:$I$2</c:f>
              <c:multiLvlStrCache>
                <c:ptCount val="8"/>
                <c:lvl>
                  <c:pt idx="0">
                    <c:v>Export Terminal</c:v>
                  </c:pt>
                  <c:pt idx="1">
                    <c:v>Export Terminal</c:v>
                  </c:pt>
                  <c:pt idx="2">
                    <c:v>Offshore Export Terminal</c:v>
                  </c:pt>
                  <c:pt idx="3">
                    <c:v>Auxilary Peaking Facility</c:v>
                  </c:pt>
                  <c:pt idx="4">
                    <c:v>Export Terminal</c:v>
                  </c:pt>
                  <c:pt idx="5">
                    <c:v>Export Terminal</c:v>
                  </c:pt>
                  <c:pt idx="6">
                    <c:v>Export Terminal</c:v>
                  </c:pt>
                  <c:pt idx="7">
                    <c:v>Export Terminal</c:v>
                  </c:pt>
                </c:lvl>
                <c:lvl>
                  <c:pt idx="0">
                    <c:v>2019</c:v>
                  </c:pt>
                  <c:pt idx="1">
                    <c:v>2020</c:v>
                  </c:pt>
                  <c:pt idx="3">
                    <c:v>2021</c:v>
                  </c:pt>
                  <c:pt idx="5">
                    <c:v>2022</c:v>
                  </c:pt>
                  <c:pt idx="6">
                    <c:v>2023</c:v>
                  </c:pt>
                  <c:pt idx="7">
                    <c:v>2024</c:v>
                  </c:pt>
                </c:lvl>
              </c:multiLvlStrCache>
            </c:multiLvlStrRef>
          </c:cat>
          <c:val>
            <c:numRef>
              <c:f>Sheet1!$B$3:$I$3</c:f>
              <c:numCache>
                <c:formatCode>General</c:formatCode>
                <c:ptCount val="8"/>
                <c:pt idx="3">
                  <c:v>1E-3</c:v>
                </c:pt>
              </c:numCache>
            </c:numRef>
          </c:val>
          <c:extLst>
            <c:ext xmlns:c16="http://schemas.microsoft.com/office/drawing/2014/chart" uri="{C3380CC4-5D6E-409C-BE32-E72D297353CC}">
              <c16:uniqueId val="{00000001-7C1E-45BA-95E7-4D24387B54A0}"/>
            </c:ext>
          </c:extLst>
        </c:ser>
        <c:ser>
          <c:idx val="3"/>
          <c:order val="1"/>
          <c:tx>
            <c:strRef>
              <c:f>Sheet1!$A$4</c:f>
              <c:strCache>
                <c:ptCount val="1"/>
                <c:pt idx="0">
                  <c:v>Pre-Filing</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scene3d>
              <a:camera prst="orthographicFront"/>
              <a:lightRig rig="threePt" dir="t">
                <a:rot lat="0" lon="0" rev="1200000"/>
              </a:lightRig>
            </a:scene3d>
            <a:sp3d>
              <a:bevelT w="0" h="0"/>
            </a:sp3d>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multiLvlStrRef>
              <c:f>Sheet1!$B$1:$I$2</c:f>
              <c:multiLvlStrCache>
                <c:ptCount val="8"/>
                <c:lvl>
                  <c:pt idx="0">
                    <c:v>Export Terminal</c:v>
                  </c:pt>
                  <c:pt idx="1">
                    <c:v>Export Terminal</c:v>
                  </c:pt>
                  <c:pt idx="2">
                    <c:v>Offshore Export Terminal</c:v>
                  </c:pt>
                  <c:pt idx="3">
                    <c:v>Auxilary Peaking Facility</c:v>
                  </c:pt>
                  <c:pt idx="4">
                    <c:v>Export Terminal</c:v>
                  </c:pt>
                  <c:pt idx="5">
                    <c:v>Export Terminal</c:v>
                  </c:pt>
                  <c:pt idx="6">
                    <c:v>Export Terminal</c:v>
                  </c:pt>
                  <c:pt idx="7">
                    <c:v>Export Terminal</c:v>
                  </c:pt>
                </c:lvl>
                <c:lvl>
                  <c:pt idx="0">
                    <c:v>2019</c:v>
                  </c:pt>
                  <c:pt idx="1">
                    <c:v>2020</c:v>
                  </c:pt>
                  <c:pt idx="3">
                    <c:v>2021</c:v>
                  </c:pt>
                  <c:pt idx="5">
                    <c:v>2022</c:v>
                  </c:pt>
                  <c:pt idx="6">
                    <c:v>2023</c:v>
                  </c:pt>
                  <c:pt idx="7">
                    <c:v>2024</c:v>
                  </c:pt>
                </c:lvl>
              </c:multiLvlStrCache>
            </c:multiLvlStrRef>
          </c:cat>
          <c:val>
            <c:numRef>
              <c:f>Sheet1!$B$4:$I$4</c:f>
              <c:numCache>
                <c:formatCode>General</c:formatCode>
                <c:ptCount val="8"/>
                <c:pt idx="1">
                  <c:v>1.788</c:v>
                </c:pt>
                <c:pt idx="4">
                  <c:v>2.0010000000000003</c:v>
                </c:pt>
                <c:pt idx="5">
                  <c:v>1.2</c:v>
                </c:pt>
              </c:numCache>
            </c:numRef>
          </c:val>
          <c:extLst>
            <c:ext xmlns:c16="http://schemas.microsoft.com/office/drawing/2014/chart" uri="{C3380CC4-5D6E-409C-BE32-E72D297353CC}">
              <c16:uniqueId val="{00000003-7C1E-45BA-95E7-4D24387B54A0}"/>
            </c:ext>
          </c:extLst>
        </c:ser>
        <c:ser>
          <c:idx val="6"/>
          <c:order val="2"/>
          <c:tx>
            <c:strRef>
              <c:f>Sheet1!$A$5</c:f>
              <c:strCache>
                <c:ptCount val="1"/>
                <c:pt idx="0">
                  <c:v>Applied</c:v>
                </c:pt>
              </c:strCache>
            </c:strRef>
          </c:tx>
          <c:spPr>
            <a:gradFill rotWithShape="1">
              <a:gsLst>
                <a:gs pos="0">
                  <a:schemeClr val="accent6">
                    <a:lumMod val="80000"/>
                    <a:lumOff val="20000"/>
                    <a:satMod val="103000"/>
                    <a:lumMod val="102000"/>
                    <a:tint val="94000"/>
                  </a:schemeClr>
                </a:gs>
                <a:gs pos="50000">
                  <a:schemeClr val="accent6">
                    <a:lumMod val="80000"/>
                    <a:lumOff val="20000"/>
                    <a:satMod val="110000"/>
                    <a:lumMod val="100000"/>
                    <a:shade val="100000"/>
                  </a:schemeClr>
                </a:gs>
                <a:gs pos="100000">
                  <a:schemeClr val="accent6">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multiLvlStrRef>
              <c:f>Sheet1!$B$1:$I$2</c:f>
              <c:multiLvlStrCache>
                <c:ptCount val="8"/>
                <c:lvl>
                  <c:pt idx="0">
                    <c:v>Export Terminal</c:v>
                  </c:pt>
                  <c:pt idx="1">
                    <c:v>Export Terminal</c:v>
                  </c:pt>
                  <c:pt idx="2">
                    <c:v>Offshore Export Terminal</c:v>
                  </c:pt>
                  <c:pt idx="3">
                    <c:v>Auxilary Peaking Facility</c:v>
                  </c:pt>
                  <c:pt idx="4">
                    <c:v>Export Terminal</c:v>
                  </c:pt>
                  <c:pt idx="5">
                    <c:v>Export Terminal</c:v>
                  </c:pt>
                  <c:pt idx="6">
                    <c:v>Export Terminal</c:v>
                  </c:pt>
                  <c:pt idx="7">
                    <c:v>Export Terminal</c:v>
                  </c:pt>
                </c:lvl>
                <c:lvl>
                  <c:pt idx="0">
                    <c:v>2019</c:v>
                  </c:pt>
                  <c:pt idx="1">
                    <c:v>2020</c:v>
                  </c:pt>
                  <c:pt idx="3">
                    <c:v>2021</c:v>
                  </c:pt>
                  <c:pt idx="5">
                    <c:v>2022</c:v>
                  </c:pt>
                  <c:pt idx="6">
                    <c:v>2023</c:v>
                  </c:pt>
                  <c:pt idx="7">
                    <c:v>2024</c:v>
                  </c:pt>
                </c:lvl>
              </c:multiLvlStrCache>
            </c:multiLvlStrRef>
          </c:cat>
          <c:val>
            <c:numRef>
              <c:f>Sheet1!$B$5:$I$5</c:f>
              <c:numCache>
                <c:formatCode>General</c:formatCode>
                <c:ptCount val="8"/>
                <c:pt idx="0">
                  <c:v>1.409</c:v>
                </c:pt>
                <c:pt idx="1">
                  <c:v>4.1340000000000003</c:v>
                </c:pt>
                <c:pt idx="2">
                  <c:v>1.6</c:v>
                </c:pt>
                <c:pt idx="4">
                  <c:v>0.8</c:v>
                </c:pt>
                <c:pt idx="5">
                  <c:v>3.468</c:v>
                </c:pt>
                <c:pt idx="6">
                  <c:v>4.468</c:v>
                </c:pt>
                <c:pt idx="7">
                  <c:v>1</c:v>
                </c:pt>
              </c:numCache>
            </c:numRef>
          </c:val>
          <c:extLst>
            <c:ext xmlns:c16="http://schemas.microsoft.com/office/drawing/2014/chart" uri="{C3380CC4-5D6E-409C-BE32-E72D297353CC}">
              <c16:uniqueId val="{00000004-7C1E-45BA-95E7-4D24387B54A0}"/>
            </c:ext>
          </c:extLst>
        </c:ser>
        <c:ser>
          <c:idx val="2"/>
          <c:order val="3"/>
          <c:tx>
            <c:strRef>
              <c:f>Sheet1!$A$6</c:f>
              <c:strCache>
                <c:ptCount val="1"/>
                <c:pt idx="0">
                  <c:v>Approved</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multiLvlStrRef>
              <c:f>Sheet1!$B$1:$I$2</c:f>
              <c:multiLvlStrCache>
                <c:ptCount val="8"/>
                <c:lvl>
                  <c:pt idx="0">
                    <c:v>Export Terminal</c:v>
                  </c:pt>
                  <c:pt idx="1">
                    <c:v>Export Terminal</c:v>
                  </c:pt>
                  <c:pt idx="2">
                    <c:v>Offshore Export Terminal</c:v>
                  </c:pt>
                  <c:pt idx="3">
                    <c:v>Auxilary Peaking Facility</c:v>
                  </c:pt>
                  <c:pt idx="4">
                    <c:v>Export Terminal</c:v>
                  </c:pt>
                  <c:pt idx="5">
                    <c:v>Export Terminal</c:v>
                  </c:pt>
                  <c:pt idx="6">
                    <c:v>Export Terminal</c:v>
                  </c:pt>
                  <c:pt idx="7">
                    <c:v>Export Terminal</c:v>
                  </c:pt>
                </c:lvl>
                <c:lvl>
                  <c:pt idx="0">
                    <c:v>2019</c:v>
                  </c:pt>
                  <c:pt idx="1">
                    <c:v>2020</c:v>
                  </c:pt>
                  <c:pt idx="3">
                    <c:v>2021</c:v>
                  </c:pt>
                  <c:pt idx="5">
                    <c:v>2022</c:v>
                  </c:pt>
                  <c:pt idx="6">
                    <c:v>2023</c:v>
                  </c:pt>
                  <c:pt idx="7">
                    <c:v>2024</c:v>
                  </c:pt>
                </c:lvl>
              </c:multiLvlStrCache>
            </c:multiLvlStrRef>
          </c:cat>
          <c:val>
            <c:numRef>
              <c:f>Sheet1!$B$6:$I$6</c:f>
              <c:numCache>
                <c:formatCode>General</c:formatCode>
                <c:ptCount val="8"/>
                <c:pt idx="0">
                  <c:v>1.2</c:v>
                </c:pt>
                <c:pt idx="4">
                  <c:v>0.68</c:v>
                </c:pt>
              </c:numCache>
            </c:numRef>
          </c:val>
          <c:extLst>
            <c:ext xmlns:c16="http://schemas.microsoft.com/office/drawing/2014/chart" uri="{C3380CC4-5D6E-409C-BE32-E72D297353CC}">
              <c16:uniqueId val="{00000000-2AFA-4CE0-AAB1-554C0BB459E7}"/>
            </c:ext>
          </c:extLst>
        </c:ser>
        <c:ser>
          <c:idx val="4"/>
          <c:order val="4"/>
          <c:tx>
            <c:strRef>
              <c:f>Sheet1!$A$7</c:f>
              <c:strCache>
                <c:ptCount val="1"/>
                <c:pt idx="0">
                  <c:v>Under Construction</c:v>
                </c:pt>
              </c:strCache>
            </c:strRef>
          </c:tx>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scene3d>
              <a:camera prst="orthographicFront"/>
              <a:lightRig rig="threePt" dir="t">
                <a:rot lat="0" lon="0" rev="1200000"/>
              </a:lightRig>
            </a:scene3d>
            <a:sp3d>
              <a:bevelT w="0" h="0"/>
            </a:sp3d>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multiLvlStrRef>
              <c:f>Sheet1!$B$1:$I$2</c:f>
              <c:multiLvlStrCache>
                <c:ptCount val="8"/>
                <c:lvl>
                  <c:pt idx="0">
                    <c:v>Export Terminal</c:v>
                  </c:pt>
                  <c:pt idx="1">
                    <c:v>Export Terminal</c:v>
                  </c:pt>
                  <c:pt idx="2">
                    <c:v>Offshore Export Terminal</c:v>
                  </c:pt>
                  <c:pt idx="3">
                    <c:v>Auxilary Peaking Facility</c:v>
                  </c:pt>
                  <c:pt idx="4">
                    <c:v>Export Terminal</c:v>
                  </c:pt>
                  <c:pt idx="5">
                    <c:v>Export Terminal</c:v>
                  </c:pt>
                  <c:pt idx="6">
                    <c:v>Export Terminal</c:v>
                  </c:pt>
                  <c:pt idx="7">
                    <c:v>Export Terminal</c:v>
                  </c:pt>
                </c:lvl>
                <c:lvl>
                  <c:pt idx="0">
                    <c:v>2019</c:v>
                  </c:pt>
                  <c:pt idx="1">
                    <c:v>2020</c:v>
                  </c:pt>
                  <c:pt idx="3">
                    <c:v>2021</c:v>
                  </c:pt>
                  <c:pt idx="5">
                    <c:v>2022</c:v>
                  </c:pt>
                  <c:pt idx="6">
                    <c:v>2023</c:v>
                  </c:pt>
                  <c:pt idx="7">
                    <c:v>2024</c:v>
                  </c:pt>
                </c:lvl>
              </c:multiLvlStrCache>
            </c:multiLvlStrRef>
          </c:cat>
          <c:val>
            <c:numRef>
              <c:f>Sheet1!$B$7:$I$7</c:f>
              <c:numCache>
                <c:formatCode>General</c:formatCode>
                <c:ptCount val="8"/>
                <c:pt idx="0">
                  <c:v>2.0009999999999999</c:v>
                </c:pt>
              </c:numCache>
            </c:numRef>
          </c:val>
          <c:extLst>
            <c:ext xmlns:c16="http://schemas.microsoft.com/office/drawing/2014/chart" uri="{C3380CC4-5D6E-409C-BE32-E72D297353CC}">
              <c16:uniqueId val="{00000001-2AFA-4CE0-AAB1-554C0BB459E7}"/>
            </c:ext>
          </c:extLst>
        </c:ser>
        <c:dLbls>
          <c:dLblPos val="ctr"/>
          <c:showLegendKey val="0"/>
          <c:showVal val="1"/>
          <c:showCatName val="0"/>
          <c:showSerName val="0"/>
          <c:showPercent val="0"/>
          <c:showBubbleSize val="0"/>
        </c:dLbls>
        <c:gapWidth val="0"/>
        <c:overlap val="100"/>
        <c:axId val="314993872"/>
        <c:axId val="314994264"/>
      </c:barChart>
      <c:catAx>
        <c:axId val="31499387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dirty="0"/>
                  <a:t>Proposed Online Year &amp; Type</a:t>
                </a:r>
              </a:p>
            </c:rich>
          </c:tx>
          <c:layout>
            <c:manualLayout>
              <c:xMode val="edge"/>
              <c:yMode val="edge"/>
              <c:x val="0.39192119077220611"/>
              <c:y val="0.8460747489733400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54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314994264"/>
        <c:crosses val="autoZero"/>
        <c:auto val="1"/>
        <c:lblAlgn val="ctr"/>
        <c:lblOffset val="100"/>
        <c:tickLblSkip val="1"/>
        <c:noMultiLvlLbl val="0"/>
      </c:catAx>
      <c:valAx>
        <c:axId val="314994264"/>
        <c:scaling>
          <c:orientation val="minMax"/>
        </c:scaling>
        <c:delete val="0"/>
        <c:axPos val="l"/>
        <c:majorGridlines>
          <c:spPr>
            <a:ln w="6350" cap="flat" cmpd="sng" algn="ctr">
              <a:solidFill>
                <a:sysClr val="window" lastClr="FFFFFF">
                  <a:lumMod val="85000"/>
                  <a:alpha val="43000"/>
                </a:sysClr>
              </a:solidFill>
              <a:prstDash val="solid"/>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dirty="0"/>
                  <a:t>Proposed Added</a:t>
                </a:r>
                <a:r>
                  <a:rPr lang="en-US" sz="1400" baseline="0" dirty="0"/>
                  <a:t> </a:t>
                </a:r>
              </a:p>
              <a:p>
                <a:pPr>
                  <a:defRPr sz="1400"/>
                </a:pPr>
                <a:r>
                  <a:rPr lang="en-US" sz="1400" baseline="0" dirty="0"/>
                  <a:t>Deliverability</a:t>
                </a:r>
                <a:r>
                  <a:rPr lang="en-US" sz="1400" dirty="0"/>
                  <a:t> (Bcf/d)</a:t>
                </a:r>
              </a:p>
            </c:rich>
          </c:tx>
          <c:layout>
            <c:manualLayout>
              <c:xMode val="edge"/>
              <c:yMode val="edge"/>
              <c:x val="2.2851999585578119E-2"/>
              <c:y val="6.6022017066829114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14993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Powder River Basin</c:v>
                </c:pt>
              </c:strCache>
            </c:strRef>
          </c:tx>
          <c:spPr>
            <a:solidFill>
              <a:schemeClr val="accent1"/>
            </a:solidFill>
            <a:ln>
              <a:noFill/>
            </a:ln>
            <a:effectLst/>
          </c:spPr>
          <c:cat>
            <c:strRef>
              <c:f>Sheet1!$A$2:$A$109</c:f>
              <c:strCache>
                <c:ptCount val="108"/>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pt idx="107">
                  <c:v>2018-12</c:v>
                </c:pt>
              </c:strCache>
            </c:strRef>
          </c:cat>
          <c:val>
            <c:numRef>
              <c:f>Sheet1!$B$2:$B$109</c:f>
              <c:numCache>
                <c:formatCode>General</c:formatCode>
                <c:ptCount val="108"/>
                <c:pt idx="0">
                  <c:v>24.685778791070124</c:v>
                </c:pt>
                <c:pt idx="1">
                  <c:v>23.906017507983343</c:v>
                </c:pt>
                <c:pt idx="2">
                  <c:v>28.31973690150496</c:v>
                </c:pt>
                <c:pt idx="3">
                  <c:v>34.842433667466764</c:v>
                </c:pt>
                <c:pt idx="4">
                  <c:v>31.796257872254685</c:v>
                </c:pt>
                <c:pt idx="5">
                  <c:v>24.909910982578285</c:v>
                </c:pt>
                <c:pt idx="6">
                  <c:v>22.960826885455369</c:v>
                </c:pt>
                <c:pt idx="7">
                  <c:v>21.12300140016573</c:v>
                </c:pt>
                <c:pt idx="8">
                  <c:v>25.420584325202078</c:v>
                </c:pt>
                <c:pt idx="9">
                  <c:v>32.747708260066574</c:v>
                </c:pt>
                <c:pt idx="10">
                  <c:v>31.987954298170653</c:v>
                </c:pt>
                <c:pt idx="11">
                  <c:v>26.789789471533954</c:v>
                </c:pt>
                <c:pt idx="12">
                  <c:v>23.457590063194296</c:v>
                </c:pt>
                <c:pt idx="13">
                  <c:v>24.677818171300011</c:v>
                </c:pt>
                <c:pt idx="14">
                  <c:v>30.644189292184933</c:v>
                </c:pt>
                <c:pt idx="15">
                  <c:v>32.400709419591671</c:v>
                </c:pt>
                <c:pt idx="16">
                  <c:v>29.1574635083809</c:v>
                </c:pt>
                <c:pt idx="17">
                  <c:v>23.952594753285123</c:v>
                </c:pt>
                <c:pt idx="18">
                  <c:v>19.246945540188452</c:v>
                </c:pt>
                <c:pt idx="19">
                  <c:v>18.421754371114808</c:v>
                </c:pt>
                <c:pt idx="20">
                  <c:v>23.792644670579829</c:v>
                </c:pt>
                <c:pt idx="21">
                  <c:v>30.319978733952933</c:v>
                </c:pt>
                <c:pt idx="22">
                  <c:v>33.970249865327986</c:v>
                </c:pt>
                <c:pt idx="23">
                  <c:v>33.370162084765155</c:v>
                </c:pt>
                <c:pt idx="24">
                  <c:v>36.884613178639086</c:v>
                </c:pt>
                <c:pt idx="25">
                  <c:v>37.282628772929755</c:v>
                </c:pt>
                <c:pt idx="26">
                  <c:v>46.43690611265955</c:v>
                </c:pt>
                <c:pt idx="27">
                  <c:v>48.212355348049265</c:v>
                </c:pt>
                <c:pt idx="28">
                  <c:v>40.920877750373997</c:v>
                </c:pt>
                <c:pt idx="29">
                  <c:v>35.148460214986301</c:v>
                </c:pt>
                <c:pt idx="30">
                  <c:v>28.364258989045574</c:v>
                </c:pt>
                <c:pt idx="31">
                  <c:v>28.798065836458186</c:v>
                </c:pt>
                <c:pt idx="32">
                  <c:v>35.655981572676247</c:v>
                </c:pt>
                <c:pt idx="33">
                  <c:v>38.238544553761514</c:v>
                </c:pt>
                <c:pt idx="34">
                  <c:v>35.079960168766377</c:v>
                </c:pt>
                <c:pt idx="35">
                  <c:v>34.309640816257428</c:v>
                </c:pt>
                <c:pt idx="36">
                  <c:v>32.236631760673703</c:v>
                </c:pt>
                <c:pt idx="37">
                  <c:v>30.663873299205356</c:v>
                </c:pt>
                <c:pt idx="38">
                  <c:v>31.697948065073454</c:v>
                </c:pt>
                <c:pt idx="39">
                  <c:v>35.589211178817344</c:v>
                </c:pt>
                <c:pt idx="40">
                  <c:v>35.436851599412002</c:v>
                </c:pt>
                <c:pt idx="41">
                  <c:v>29.097230680806849</c:v>
                </c:pt>
                <c:pt idx="42">
                  <c:v>26.64031771468802</c:v>
                </c:pt>
                <c:pt idx="43">
                  <c:v>25.590133142289101</c:v>
                </c:pt>
                <c:pt idx="44">
                  <c:v>27.56407447280295</c:v>
                </c:pt>
                <c:pt idx="45">
                  <c:v>30.454514374149962</c:v>
                </c:pt>
                <c:pt idx="46">
                  <c:v>31.46407979241101</c:v>
                </c:pt>
                <c:pt idx="47">
                  <c:v>25.695541287507286</c:v>
                </c:pt>
                <c:pt idx="48">
                  <c:v>22.70457030787983</c:v>
                </c:pt>
                <c:pt idx="49">
                  <c:v>18.903166050952404</c:v>
                </c:pt>
                <c:pt idx="50">
                  <c:v>21.88068353122247</c:v>
                </c:pt>
                <c:pt idx="51">
                  <c:v>27.886258555539488</c:v>
                </c:pt>
                <c:pt idx="52">
                  <c:v>27.922070568425703</c:v>
                </c:pt>
                <c:pt idx="53">
                  <c:v>22.316615045052778</c:v>
                </c:pt>
                <c:pt idx="54">
                  <c:v>20.145018604830113</c:v>
                </c:pt>
                <c:pt idx="55">
                  <c:v>19.517450418305547</c:v>
                </c:pt>
                <c:pt idx="56">
                  <c:v>23.07404418131782</c:v>
                </c:pt>
                <c:pt idx="57">
                  <c:v>31.749565142091175</c:v>
                </c:pt>
                <c:pt idx="58">
                  <c:v>29.570602341301232</c:v>
                </c:pt>
                <c:pt idx="59">
                  <c:v>31.750925977912988</c:v>
                </c:pt>
                <c:pt idx="60">
                  <c:v>32.361709532608906</c:v>
                </c:pt>
                <c:pt idx="61">
                  <c:v>29.622665687837088</c:v>
                </c:pt>
                <c:pt idx="62">
                  <c:v>38.933545574931543</c:v>
                </c:pt>
                <c:pt idx="63">
                  <c:v>48.282018758962828</c:v>
                </c:pt>
                <c:pt idx="64">
                  <c:v>41.043386250098493</c:v>
                </c:pt>
                <c:pt idx="65">
                  <c:v>31.055986573348374</c:v>
                </c:pt>
                <c:pt idx="66">
                  <c:v>29.662919649574057</c:v>
                </c:pt>
                <c:pt idx="67">
                  <c:v>30.145288328209457</c:v>
                </c:pt>
                <c:pt idx="68">
                  <c:v>35.257402875403287</c:v>
                </c:pt>
                <c:pt idx="69">
                  <c:v>50.820682449533834</c:v>
                </c:pt>
                <c:pt idx="70">
                  <c:v>57.217641957565064</c:v>
                </c:pt>
                <c:pt idx="71">
                  <c:v>57.379858153022198</c:v>
                </c:pt>
                <c:pt idx="72">
                  <c:v>43.150088469212172</c:v>
                </c:pt>
                <c:pt idx="73">
                  <c:v>46.05886321261513</c:v>
                </c:pt>
                <c:pt idx="74">
                  <c:v>59.770762756320643</c:v>
                </c:pt>
                <c:pt idx="75">
                  <c:v>60.080439936523014</c:v>
                </c:pt>
                <c:pt idx="76">
                  <c:v>53.914526086837981</c:v>
                </c:pt>
                <c:pt idx="77">
                  <c:v>36.996905382383787</c:v>
                </c:pt>
                <c:pt idx="78">
                  <c:v>32.311931419437045</c:v>
                </c:pt>
                <c:pt idx="79">
                  <c:v>29.209871931856647</c:v>
                </c:pt>
                <c:pt idx="80">
                  <c:v>35.652838327723202</c:v>
                </c:pt>
                <c:pt idx="81">
                  <c:v>45.050114959823375</c:v>
                </c:pt>
                <c:pt idx="82">
                  <c:v>51.949105283884307</c:v>
                </c:pt>
                <c:pt idx="83">
                  <c:v>36.23484202758678</c:v>
                </c:pt>
                <c:pt idx="84">
                  <c:v>37.740218518932487</c:v>
                </c:pt>
                <c:pt idx="85">
                  <c:v>45.606379578816423</c:v>
                </c:pt>
                <c:pt idx="86">
                  <c:v>47.521413909491287</c:v>
                </c:pt>
                <c:pt idx="87">
                  <c:v>52.905823157160988</c:v>
                </c:pt>
                <c:pt idx="88">
                  <c:v>44.782039909239174</c:v>
                </c:pt>
                <c:pt idx="89">
                  <c:v>37.658647830887574</c:v>
                </c:pt>
                <c:pt idx="90">
                  <c:v>32.073079821341473</c:v>
                </c:pt>
                <c:pt idx="91">
                  <c:v>31.961340246718017</c:v>
                </c:pt>
                <c:pt idx="92">
                  <c:v>39.010826490295358</c:v>
                </c:pt>
                <c:pt idx="93">
                  <c:v>43.972415405564533</c:v>
                </c:pt>
                <c:pt idx="94">
                  <c:v>42.539578012799879</c:v>
                </c:pt>
                <c:pt idx="95">
                  <c:v>35.600969427232513</c:v>
                </c:pt>
                <c:pt idx="96">
                  <c:v>29.205052582789726</c:v>
                </c:pt>
                <c:pt idx="97">
                  <c:v>37.810544552443055</c:v>
                </c:pt>
                <c:pt idx="98">
                  <c:v>43.347714113780896</c:v>
                </c:pt>
                <c:pt idx="99">
                  <c:v>45.705427773170804</c:v>
                </c:pt>
                <c:pt idx="100">
                  <c:v>39.395308515114159</c:v>
                </c:pt>
                <c:pt idx="101">
                  <c:v>30.552656185977813</c:v>
                </c:pt>
                <c:pt idx="102">
                  <c:v>26.033819017653492</c:v>
                </c:pt>
                <c:pt idx="103">
                  <c:v>24.384990011603065</c:v>
                </c:pt>
                <c:pt idx="104">
                  <c:v>28.510165095854227</c:v>
                </c:pt>
                <c:pt idx="105">
                  <c:v>33.563499944870216</c:v>
                </c:pt>
                <c:pt idx="106">
                  <c:v>30.231194404809656</c:v>
                </c:pt>
                <c:pt idx="107">
                  <c:v>29.867808865096997</c:v>
                </c:pt>
              </c:numCache>
            </c:numRef>
          </c:val>
          <c:extLst>
            <c:ext xmlns:c16="http://schemas.microsoft.com/office/drawing/2014/chart" uri="{C3380CC4-5D6E-409C-BE32-E72D297353CC}">
              <c16:uniqueId val="{00000000-55BB-4334-9A87-47589E654679}"/>
            </c:ext>
          </c:extLst>
        </c:ser>
        <c:ser>
          <c:idx val="1"/>
          <c:order val="1"/>
          <c:tx>
            <c:strRef>
              <c:f>Sheet1!$C$1</c:f>
              <c:strCache>
                <c:ptCount val="1"/>
                <c:pt idx="0">
                  <c:v>Northern Appalachia</c:v>
                </c:pt>
              </c:strCache>
            </c:strRef>
          </c:tx>
          <c:spPr>
            <a:solidFill>
              <a:schemeClr val="accent2"/>
            </a:solidFill>
            <a:ln>
              <a:noFill/>
            </a:ln>
            <a:effectLst/>
          </c:spPr>
          <c:cat>
            <c:strRef>
              <c:f>Sheet1!$A$2:$A$109</c:f>
              <c:strCache>
                <c:ptCount val="108"/>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pt idx="107">
                  <c:v>2018-12</c:v>
                </c:pt>
              </c:strCache>
            </c:strRef>
          </c:cat>
          <c:val>
            <c:numRef>
              <c:f>Sheet1!$C$2:$C$109</c:f>
              <c:numCache>
                <c:formatCode>General</c:formatCode>
                <c:ptCount val="108"/>
                <c:pt idx="0">
                  <c:v>8.9063579163154767</c:v>
                </c:pt>
                <c:pt idx="1">
                  <c:v>8.4456497774110417</c:v>
                </c:pt>
                <c:pt idx="2">
                  <c:v>11.261047170739367</c:v>
                </c:pt>
                <c:pt idx="3">
                  <c:v>13.778718086248443</c:v>
                </c:pt>
                <c:pt idx="4">
                  <c:v>11.320316092977688</c:v>
                </c:pt>
                <c:pt idx="5">
                  <c:v>8.9491740327297773</c:v>
                </c:pt>
                <c:pt idx="6">
                  <c:v>7.324964404102225</c:v>
                </c:pt>
                <c:pt idx="7">
                  <c:v>7.9696934932860115</c:v>
                </c:pt>
                <c:pt idx="8">
                  <c:v>8.4271710142634575</c:v>
                </c:pt>
                <c:pt idx="9">
                  <c:v>11.190337486271064</c:v>
                </c:pt>
                <c:pt idx="10">
                  <c:v>11.567163471921312</c:v>
                </c:pt>
                <c:pt idx="11">
                  <c:v>8.0072387040897297</c:v>
                </c:pt>
                <c:pt idx="12">
                  <c:v>7.8858685997589015</c:v>
                </c:pt>
                <c:pt idx="13">
                  <c:v>9.3722112039637402</c:v>
                </c:pt>
                <c:pt idx="14">
                  <c:v>9.5809907161206862</c:v>
                </c:pt>
                <c:pt idx="15">
                  <c:v>11.074535974093141</c:v>
                </c:pt>
                <c:pt idx="16">
                  <c:v>11.462962820285558</c:v>
                </c:pt>
                <c:pt idx="17">
                  <c:v>8.9642330401902868</c:v>
                </c:pt>
                <c:pt idx="18">
                  <c:v>6.5828650227384662</c:v>
                </c:pt>
                <c:pt idx="19">
                  <c:v>6.3878973000417334</c:v>
                </c:pt>
                <c:pt idx="20">
                  <c:v>7.5392924142701654</c:v>
                </c:pt>
                <c:pt idx="21">
                  <c:v>10.07929095526644</c:v>
                </c:pt>
                <c:pt idx="22">
                  <c:v>10.761690981163076</c:v>
                </c:pt>
                <c:pt idx="23">
                  <c:v>9.8551000944241789</c:v>
                </c:pt>
                <c:pt idx="24">
                  <c:v>11.783849761652085</c:v>
                </c:pt>
                <c:pt idx="25">
                  <c:v>14.261945515853482</c:v>
                </c:pt>
                <c:pt idx="26">
                  <c:v>16.155981446933229</c:v>
                </c:pt>
                <c:pt idx="27">
                  <c:v>18.848269334555646</c:v>
                </c:pt>
                <c:pt idx="28">
                  <c:v>15.226660854079883</c:v>
                </c:pt>
                <c:pt idx="29">
                  <c:v>11.981956051618706</c:v>
                </c:pt>
                <c:pt idx="30">
                  <c:v>8.5310061447978871</c:v>
                </c:pt>
                <c:pt idx="31">
                  <c:v>9.3078568098149876</c:v>
                </c:pt>
                <c:pt idx="32">
                  <c:v>11.44553537649054</c:v>
                </c:pt>
                <c:pt idx="33">
                  <c:v>13.452622669091834</c:v>
                </c:pt>
                <c:pt idx="34">
                  <c:v>13.618475170855842</c:v>
                </c:pt>
                <c:pt idx="35">
                  <c:v>12.300745405327572</c:v>
                </c:pt>
                <c:pt idx="36">
                  <c:v>11.60419440348848</c:v>
                </c:pt>
                <c:pt idx="37">
                  <c:v>12.624921680599023</c:v>
                </c:pt>
                <c:pt idx="38">
                  <c:v>13.004076281388873</c:v>
                </c:pt>
                <c:pt idx="39">
                  <c:v>14.820060683103168</c:v>
                </c:pt>
                <c:pt idx="40">
                  <c:v>14.958972754241639</c:v>
                </c:pt>
                <c:pt idx="41">
                  <c:v>10.824392856700324</c:v>
                </c:pt>
                <c:pt idx="42">
                  <c:v>7.7800249760473212</c:v>
                </c:pt>
                <c:pt idx="43">
                  <c:v>8.460317870250643</c:v>
                </c:pt>
                <c:pt idx="44">
                  <c:v>10.162684004703086</c:v>
                </c:pt>
                <c:pt idx="45">
                  <c:v>12.177711572625956</c:v>
                </c:pt>
                <c:pt idx="46">
                  <c:v>11.715411562730832</c:v>
                </c:pt>
                <c:pt idx="47">
                  <c:v>9.5456787958483424</c:v>
                </c:pt>
                <c:pt idx="48">
                  <c:v>8.0939934592361453</c:v>
                </c:pt>
                <c:pt idx="49">
                  <c:v>7.8169237543656074</c:v>
                </c:pt>
                <c:pt idx="50">
                  <c:v>9.8776977849386292</c:v>
                </c:pt>
                <c:pt idx="51">
                  <c:v>13.6029861636761</c:v>
                </c:pt>
                <c:pt idx="52">
                  <c:v>12.448900931009732</c:v>
                </c:pt>
                <c:pt idx="53">
                  <c:v>9.8532933628673902</c:v>
                </c:pt>
                <c:pt idx="54">
                  <c:v>7.2893707720745535</c:v>
                </c:pt>
                <c:pt idx="55">
                  <c:v>7.4911088151219456</c:v>
                </c:pt>
                <c:pt idx="56">
                  <c:v>9.1723514259861574</c:v>
                </c:pt>
                <c:pt idx="57">
                  <c:v>11.320641823908016</c:v>
                </c:pt>
                <c:pt idx="58">
                  <c:v>10.473171940291964</c:v>
                </c:pt>
                <c:pt idx="59">
                  <c:v>11.599219201992533</c:v>
                </c:pt>
                <c:pt idx="60">
                  <c:v>11.136340807870882</c:v>
                </c:pt>
                <c:pt idx="61">
                  <c:v>10.732942291849879</c:v>
                </c:pt>
                <c:pt idx="62">
                  <c:v>12.822495502851179</c:v>
                </c:pt>
                <c:pt idx="63">
                  <c:v>17.414803204850173</c:v>
                </c:pt>
                <c:pt idx="64">
                  <c:v>15.605764276760715</c:v>
                </c:pt>
                <c:pt idx="65">
                  <c:v>11.999588554670359</c:v>
                </c:pt>
                <c:pt idx="66">
                  <c:v>9.6335454566839438</c:v>
                </c:pt>
                <c:pt idx="67">
                  <c:v>10.876405450358131</c:v>
                </c:pt>
                <c:pt idx="68">
                  <c:v>12.608748006173077</c:v>
                </c:pt>
                <c:pt idx="69">
                  <c:v>15.66016425125596</c:v>
                </c:pt>
                <c:pt idx="70">
                  <c:v>18.120806892367206</c:v>
                </c:pt>
                <c:pt idx="71">
                  <c:v>21.475148780839682</c:v>
                </c:pt>
                <c:pt idx="72">
                  <c:v>16.315346708466976</c:v>
                </c:pt>
                <c:pt idx="73">
                  <c:v>21.240325576820634</c:v>
                </c:pt>
                <c:pt idx="74">
                  <c:v>29.94953213380299</c:v>
                </c:pt>
                <c:pt idx="75">
                  <c:v>29.634939890703194</c:v>
                </c:pt>
                <c:pt idx="76">
                  <c:v>28.311492590147221</c:v>
                </c:pt>
                <c:pt idx="77">
                  <c:v>14.80346282332434</c:v>
                </c:pt>
                <c:pt idx="78">
                  <c:v>11.855353124742809</c:v>
                </c:pt>
                <c:pt idx="79">
                  <c:v>11.74999658973544</c:v>
                </c:pt>
                <c:pt idx="80">
                  <c:v>13.103138484822598</c:v>
                </c:pt>
                <c:pt idx="81">
                  <c:v>14.916968614574566</c:v>
                </c:pt>
                <c:pt idx="82">
                  <c:v>18.551138885617164</c:v>
                </c:pt>
                <c:pt idx="83">
                  <c:v>15.591470022940493</c:v>
                </c:pt>
                <c:pt idx="84">
                  <c:v>13.783810961902368</c:v>
                </c:pt>
                <c:pt idx="85">
                  <c:v>16.802619410718467</c:v>
                </c:pt>
                <c:pt idx="86">
                  <c:v>19.795838848061905</c:v>
                </c:pt>
                <c:pt idx="87">
                  <c:v>20.086295874112523</c:v>
                </c:pt>
                <c:pt idx="88">
                  <c:v>17.713014406968252</c:v>
                </c:pt>
                <c:pt idx="89">
                  <c:v>13.778544807360777</c:v>
                </c:pt>
                <c:pt idx="90">
                  <c:v>9.6943260529925457</c:v>
                </c:pt>
                <c:pt idx="91">
                  <c:v>11.465694839437228</c:v>
                </c:pt>
                <c:pt idx="92">
                  <c:v>12.093023040610063</c:v>
                </c:pt>
                <c:pt idx="93">
                  <c:v>13.876858840737256</c:v>
                </c:pt>
                <c:pt idx="94">
                  <c:v>12.509701326691365</c:v>
                </c:pt>
                <c:pt idx="95">
                  <c:v>12.090595514517629</c:v>
                </c:pt>
                <c:pt idx="96">
                  <c:v>9.7220337361297879</c:v>
                </c:pt>
                <c:pt idx="97">
                  <c:v>11.787465546129964</c:v>
                </c:pt>
                <c:pt idx="98">
                  <c:v>16.866618870430429</c:v>
                </c:pt>
                <c:pt idx="99">
                  <c:v>17.093318935028826</c:v>
                </c:pt>
                <c:pt idx="100">
                  <c:v>15.790657713764753</c:v>
                </c:pt>
                <c:pt idx="101">
                  <c:v>11.972504432007673</c:v>
                </c:pt>
                <c:pt idx="102">
                  <c:v>8.7070599534631707</c:v>
                </c:pt>
                <c:pt idx="103">
                  <c:v>8.709500991232991</c:v>
                </c:pt>
                <c:pt idx="104">
                  <c:v>8.9622047379088503</c:v>
                </c:pt>
                <c:pt idx="105">
                  <c:v>12.820339601029588</c:v>
                </c:pt>
                <c:pt idx="106">
                  <c:v>10.862555992996507</c:v>
                </c:pt>
                <c:pt idx="107">
                  <c:v>10.150759263140252</c:v>
                </c:pt>
              </c:numCache>
            </c:numRef>
          </c:val>
          <c:extLst>
            <c:ext xmlns:c16="http://schemas.microsoft.com/office/drawing/2014/chart" uri="{C3380CC4-5D6E-409C-BE32-E72D297353CC}">
              <c16:uniqueId val="{00000001-55BB-4334-9A87-47589E654679}"/>
            </c:ext>
          </c:extLst>
        </c:ser>
        <c:ser>
          <c:idx val="2"/>
          <c:order val="2"/>
          <c:tx>
            <c:strRef>
              <c:f>Sheet1!$D$1</c:f>
              <c:strCache>
                <c:ptCount val="1"/>
                <c:pt idx="0">
                  <c:v>Illinois Basin</c:v>
                </c:pt>
              </c:strCache>
            </c:strRef>
          </c:tx>
          <c:spPr>
            <a:solidFill>
              <a:schemeClr val="accent3"/>
            </a:solidFill>
            <a:ln w="25400">
              <a:noFill/>
            </a:ln>
            <a:effectLst/>
          </c:spPr>
          <c:cat>
            <c:strRef>
              <c:f>Sheet1!$A$2:$A$109</c:f>
              <c:strCache>
                <c:ptCount val="108"/>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pt idx="107">
                  <c:v>2018-12</c:v>
                </c:pt>
              </c:strCache>
            </c:strRef>
          </c:cat>
          <c:val>
            <c:numRef>
              <c:f>Sheet1!$D$2:$D$109</c:f>
              <c:numCache>
                <c:formatCode>General</c:formatCode>
                <c:ptCount val="108"/>
                <c:pt idx="0">
                  <c:v>6.6096958889359172</c:v>
                </c:pt>
                <c:pt idx="1">
                  <c:v>7.3289601102886435</c:v>
                </c:pt>
                <c:pt idx="2">
                  <c:v>8.2869630783693609</c:v>
                </c:pt>
                <c:pt idx="3">
                  <c:v>9.8553718122547256</c:v>
                </c:pt>
                <c:pt idx="4">
                  <c:v>9.1565652670927467</c:v>
                </c:pt>
                <c:pt idx="5">
                  <c:v>7.4994595441367382</c:v>
                </c:pt>
                <c:pt idx="6">
                  <c:v>6.2858325374150423</c:v>
                </c:pt>
                <c:pt idx="7">
                  <c:v>6.1019322427838372</c:v>
                </c:pt>
                <c:pt idx="8">
                  <c:v>7.213406552266961</c:v>
                </c:pt>
                <c:pt idx="9">
                  <c:v>9.133763789127114</c:v>
                </c:pt>
                <c:pt idx="10">
                  <c:v>9.0986829180608613</c:v>
                </c:pt>
                <c:pt idx="11">
                  <c:v>8.0629054908246154</c:v>
                </c:pt>
                <c:pt idx="12">
                  <c:v>6.8129240948756173</c:v>
                </c:pt>
                <c:pt idx="13">
                  <c:v>7.860027069278563</c:v>
                </c:pt>
                <c:pt idx="14">
                  <c:v>8.5070695975520216</c:v>
                </c:pt>
                <c:pt idx="15">
                  <c:v>9.2319057574118961</c:v>
                </c:pt>
                <c:pt idx="16">
                  <c:v>8.2230880466277156</c:v>
                </c:pt>
                <c:pt idx="17">
                  <c:v>7.7200266714249182</c:v>
                </c:pt>
                <c:pt idx="18">
                  <c:v>6.3275463042907782</c:v>
                </c:pt>
                <c:pt idx="19">
                  <c:v>6.4190644457478427</c:v>
                </c:pt>
                <c:pt idx="20">
                  <c:v>7.3772266918719653</c:v>
                </c:pt>
                <c:pt idx="21">
                  <c:v>9.131741726635827</c:v>
                </c:pt>
                <c:pt idx="22">
                  <c:v>9.8237652493075522</c:v>
                </c:pt>
                <c:pt idx="23">
                  <c:v>9.363432219687283</c:v>
                </c:pt>
                <c:pt idx="24">
                  <c:v>9.2767546348987082</c:v>
                </c:pt>
                <c:pt idx="25">
                  <c:v>12.466227139382299</c:v>
                </c:pt>
                <c:pt idx="26">
                  <c:v>15.429355751027096</c:v>
                </c:pt>
                <c:pt idx="27">
                  <c:v>17.723211441984237</c:v>
                </c:pt>
                <c:pt idx="28">
                  <c:v>15.489313241599739</c:v>
                </c:pt>
                <c:pt idx="29">
                  <c:v>12.509438289783914</c:v>
                </c:pt>
                <c:pt idx="30">
                  <c:v>9.0624019522355965</c:v>
                </c:pt>
                <c:pt idx="31">
                  <c:v>8.9633617613520578</c:v>
                </c:pt>
                <c:pt idx="32">
                  <c:v>10.284960426313329</c:v>
                </c:pt>
                <c:pt idx="33">
                  <c:v>12.638724844511435</c:v>
                </c:pt>
                <c:pt idx="34">
                  <c:v>11.738078821851941</c:v>
                </c:pt>
                <c:pt idx="35">
                  <c:v>12.660534643114724</c:v>
                </c:pt>
                <c:pt idx="36">
                  <c:v>11.357284829703982</c:v>
                </c:pt>
                <c:pt idx="37">
                  <c:v>11.969964503213983</c:v>
                </c:pt>
                <c:pt idx="38">
                  <c:v>12.581188955032374</c:v>
                </c:pt>
                <c:pt idx="39">
                  <c:v>14.945020000552233</c:v>
                </c:pt>
                <c:pt idx="40">
                  <c:v>13.385453885735092</c:v>
                </c:pt>
                <c:pt idx="41">
                  <c:v>10.673445112686185</c:v>
                </c:pt>
                <c:pt idx="42">
                  <c:v>9.1794690771071092</c:v>
                </c:pt>
                <c:pt idx="43">
                  <c:v>9.2729224776284678</c:v>
                </c:pt>
                <c:pt idx="44">
                  <c:v>9.8508320691778426</c:v>
                </c:pt>
                <c:pt idx="45">
                  <c:v>12.107705922384511</c:v>
                </c:pt>
                <c:pt idx="46">
                  <c:v>11.294838880205729</c:v>
                </c:pt>
                <c:pt idx="47">
                  <c:v>9.5008748275937123</c:v>
                </c:pt>
                <c:pt idx="48">
                  <c:v>7.2004566407488282</c:v>
                </c:pt>
                <c:pt idx="49">
                  <c:v>7.4092015375004774</c:v>
                </c:pt>
                <c:pt idx="50">
                  <c:v>8.6945455536752458</c:v>
                </c:pt>
                <c:pt idx="51">
                  <c:v>11.658048240986126</c:v>
                </c:pt>
                <c:pt idx="52">
                  <c:v>12.001068374533965</c:v>
                </c:pt>
                <c:pt idx="53">
                  <c:v>9.3281694432269529</c:v>
                </c:pt>
                <c:pt idx="54">
                  <c:v>7.6332451982192753</c:v>
                </c:pt>
                <c:pt idx="55">
                  <c:v>7.7362852516769314</c:v>
                </c:pt>
                <c:pt idx="56">
                  <c:v>8.9686799297867434</c:v>
                </c:pt>
                <c:pt idx="57">
                  <c:v>11.741298277694181</c:v>
                </c:pt>
                <c:pt idx="58">
                  <c:v>10.883097144045749</c:v>
                </c:pt>
                <c:pt idx="59">
                  <c:v>11.817728075809733</c:v>
                </c:pt>
                <c:pt idx="60">
                  <c:v>12.03246459888042</c:v>
                </c:pt>
                <c:pt idx="61">
                  <c:v>10.869127104494288</c:v>
                </c:pt>
                <c:pt idx="62">
                  <c:v>15.419698609164737</c:v>
                </c:pt>
                <c:pt idx="63">
                  <c:v>19.219145693150914</c:v>
                </c:pt>
                <c:pt idx="64">
                  <c:v>17.538835485039016</c:v>
                </c:pt>
                <c:pt idx="65">
                  <c:v>14.550656887694528</c:v>
                </c:pt>
                <c:pt idx="66">
                  <c:v>10.641275705986173</c:v>
                </c:pt>
                <c:pt idx="67">
                  <c:v>11.419762671034615</c:v>
                </c:pt>
                <c:pt idx="68">
                  <c:v>12.585070580121073</c:v>
                </c:pt>
                <c:pt idx="69">
                  <c:v>18.25039200736796</c:v>
                </c:pt>
                <c:pt idx="70">
                  <c:v>19.290302623443164</c:v>
                </c:pt>
                <c:pt idx="71">
                  <c:v>20.077179929841133</c:v>
                </c:pt>
                <c:pt idx="72">
                  <c:v>15.475618044695343</c:v>
                </c:pt>
                <c:pt idx="73">
                  <c:v>19.164615369423302</c:v>
                </c:pt>
                <c:pt idx="74">
                  <c:v>31.312163420373679</c:v>
                </c:pt>
                <c:pt idx="75">
                  <c:v>32.293220869317246</c:v>
                </c:pt>
                <c:pt idx="76">
                  <c:v>25.428126133259315</c:v>
                </c:pt>
                <c:pt idx="77">
                  <c:v>16.744694876373106</c:v>
                </c:pt>
                <c:pt idx="78">
                  <c:v>11.743111763399241</c:v>
                </c:pt>
                <c:pt idx="79">
                  <c:v>11.23729879473766</c:v>
                </c:pt>
                <c:pt idx="80">
                  <c:v>12.832638612055661</c:v>
                </c:pt>
                <c:pt idx="81">
                  <c:v>15.129719904210209</c:v>
                </c:pt>
                <c:pt idx="82">
                  <c:v>16.735624108490743</c:v>
                </c:pt>
                <c:pt idx="83">
                  <c:v>12.602459400585222</c:v>
                </c:pt>
                <c:pt idx="84">
                  <c:v>12.648847326078775</c:v>
                </c:pt>
                <c:pt idx="85">
                  <c:v>15.352847406637121</c:v>
                </c:pt>
                <c:pt idx="86">
                  <c:v>17.377432263448021</c:v>
                </c:pt>
                <c:pt idx="87">
                  <c:v>20.532770872722999</c:v>
                </c:pt>
                <c:pt idx="88">
                  <c:v>17.648945989165153</c:v>
                </c:pt>
                <c:pt idx="89">
                  <c:v>14.535837286368062</c:v>
                </c:pt>
                <c:pt idx="90">
                  <c:v>10.604733837777122</c:v>
                </c:pt>
                <c:pt idx="91">
                  <c:v>11.144791764803529</c:v>
                </c:pt>
                <c:pt idx="92">
                  <c:v>11.350051118724126</c:v>
                </c:pt>
                <c:pt idx="93">
                  <c:v>13.789232865510757</c:v>
                </c:pt>
                <c:pt idx="94">
                  <c:v>14.256475155861123</c:v>
                </c:pt>
                <c:pt idx="95">
                  <c:v>12.588749471518637</c:v>
                </c:pt>
                <c:pt idx="96">
                  <c:v>10.041645490936942</c:v>
                </c:pt>
                <c:pt idx="97">
                  <c:v>13.897743408239267</c:v>
                </c:pt>
                <c:pt idx="98">
                  <c:v>16.21821834228933</c:v>
                </c:pt>
                <c:pt idx="99">
                  <c:v>18.348731678459746</c:v>
                </c:pt>
                <c:pt idx="100">
                  <c:v>16.278703976053645</c:v>
                </c:pt>
                <c:pt idx="101">
                  <c:v>11.386373424126294</c:v>
                </c:pt>
                <c:pt idx="102">
                  <c:v>9.0108524563581813</c:v>
                </c:pt>
                <c:pt idx="103">
                  <c:v>8.7605900113360029</c:v>
                </c:pt>
                <c:pt idx="104">
                  <c:v>9.309687624783308</c:v>
                </c:pt>
                <c:pt idx="105">
                  <c:v>11.086699348876689</c:v>
                </c:pt>
                <c:pt idx="106">
                  <c:v>10.432298540882892</c:v>
                </c:pt>
                <c:pt idx="107">
                  <c:v>10.268242192569472</c:v>
                </c:pt>
              </c:numCache>
            </c:numRef>
          </c:val>
          <c:extLst>
            <c:ext xmlns:c16="http://schemas.microsoft.com/office/drawing/2014/chart" uri="{C3380CC4-5D6E-409C-BE32-E72D297353CC}">
              <c16:uniqueId val="{00000002-55BB-4334-9A87-47589E654679}"/>
            </c:ext>
          </c:extLst>
        </c:ser>
        <c:ser>
          <c:idx val="3"/>
          <c:order val="3"/>
          <c:tx>
            <c:strRef>
              <c:f>Sheet1!$E$1</c:f>
              <c:strCache>
                <c:ptCount val="1"/>
                <c:pt idx="0">
                  <c:v>Rocky Mountain</c:v>
                </c:pt>
              </c:strCache>
            </c:strRef>
          </c:tx>
          <c:spPr>
            <a:solidFill>
              <a:schemeClr val="accent4"/>
            </a:solidFill>
            <a:ln w="25400">
              <a:noFill/>
            </a:ln>
            <a:effectLst/>
          </c:spPr>
          <c:cat>
            <c:strRef>
              <c:f>Sheet1!$A$2:$A$109</c:f>
              <c:strCache>
                <c:ptCount val="108"/>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pt idx="107">
                  <c:v>2018-12</c:v>
                </c:pt>
              </c:strCache>
            </c:strRef>
          </c:cat>
          <c:val>
            <c:numRef>
              <c:f>Sheet1!$E$2:$E$109</c:f>
              <c:numCache>
                <c:formatCode>General</c:formatCode>
                <c:ptCount val="108"/>
                <c:pt idx="0">
                  <c:v>5.6555563960430986</c:v>
                </c:pt>
                <c:pt idx="1">
                  <c:v>5.1740879892002294</c:v>
                </c:pt>
                <c:pt idx="2">
                  <c:v>6.3253790874122791</c:v>
                </c:pt>
                <c:pt idx="3">
                  <c:v>6.7637253051439457</c:v>
                </c:pt>
                <c:pt idx="4">
                  <c:v>6.5455886812785842</c:v>
                </c:pt>
                <c:pt idx="5">
                  <c:v>5.4331430908976559</c:v>
                </c:pt>
                <c:pt idx="6">
                  <c:v>4.7225833958014531</c:v>
                </c:pt>
                <c:pt idx="7">
                  <c:v>4.4717077233259328</c:v>
                </c:pt>
                <c:pt idx="8">
                  <c:v>5.5842475816131181</c:v>
                </c:pt>
                <c:pt idx="9">
                  <c:v>6.3520474921149193</c:v>
                </c:pt>
                <c:pt idx="10">
                  <c:v>5.7404351352103307</c:v>
                </c:pt>
                <c:pt idx="11">
                  <c:v>5.5635975457555382</c:v>
                </c:pt>
                <c:pt idx="12">
                  <c:v>4.9686383684408302</c:v>
                </c:pt>
                <c:pt idx="13">
                  <c:v>5.02040161597529</c:v>
                </c:pt>
                <c:pt idx="14">
                  <c:v>5.9174935823209536</c:v>
                </c:pt>
                <c:pt idx="15">
                  <c:v>6.6235255939102702</c:v>
                </c:pt>
                <c:pt idx="16">
                  <c:v>6.5150691219435819</c:v>
                </c:pt>
                <c:pt idx="17">
                  <c:v>5.5584150482159744</c:v>
                </c:pt>
                <c:pt idx="18">
                  <c:v>4.7988613207220601</c:v>
                </c:pt>
                <c:pt idx="19">
                  <c:v>4.4189972892581508</c:v>
                </c:pt>
                <c:pt idx="20">
                  <c:v>5.3544382827327226</c:v>
                </c:pt>
                <c:pt idx="21">
                  <c:v>6.5441919904102583</c:v>
                </c:pt>
                <c:pt idx="22">
                  <c:v>5.9946346034652001</c:v>
                </c:pt>
                <c:pt idx="23">
                  <c:v>5.9668654557893035</c:v>
                </c:pt>
                <c:pt idx="24">
                  <c:v>6.2225270165404218</c:v>
                </c:pt>
                <c:pt idx="25">
                  <c:v>7.2615180430305308</c:v>
                </c:pt>
                <c:pt idx="26">
                  <c:v>9.0402924715856496</c:v>
                </c:pt>
                <c:pt idx="27">
                  <c:v>10.320833694956441</c:v>
                </c:pt>
                <c:pt idx="28">
                  <c:v>9.5234101601257173</c:v>
                </c:pt>
                <c:pt idx="29">
                  <c:v>8.0740342803964484</c:v>
                </c:pt>
                <c:pt idx="30">
                  <c:v>6.4432165369343481</c:v>
                </c:pt>
                <c:pt idx="31">
                  <c:v>6.7690987360416726</c:v>
                </c:pt>
                <c:pt idx="32">
                  <c:v>7.5705417326228295</c:v>
                </c:pt>
                <c:pt idx="33">
                  <c:v>8.7713941948923164</c:v>
                </c:pt>
                <c:pt idx="34">
                  <c:v>7.5837781660219123</c:v>
                </c:pt>
                <c:pt idx="35">
                  <c:v>6.8285031767981454</c:v>
                </c:pt>
                <c:pt idx="36">
                  <c:v>6.7865049310655197</c:v>
                </c:pt>
                <c:pt idx="37">
                  <c:v>6.449175470134489</c:v>
                </c:pt>
                <c:pt idx="38">
                  <c:v>6.7010470144346579</c:v>
                </c:pt>
                <c:pt idx="39">
                  <c:v>7.5834615054378265</c:v>
                </c:pt>
                <c:pt idx="40">
                  <c:v>7.5175095157205432</c:v>
                </c:pt>
                <c:pt idx="41">
                  <c:v>6.2437555189056546</c:v>
                </c:pt>
                <c:pt idx="42">
                  <c:v>5.6021545087383888</c:v>
                </c:pt>
                <c:pt idx="43">
                  <c:v>4.9868683397555795</c:v>
                </c:pt>
                <c:pt idx="44">
                  <c:v>5.3458232739966904</c:v>
                </c:pt>
                <c:pt idx="45">
                  <c:v>7.0050195341115584</c:v>
                </c:pt>
                <c:pt idx="46">
                  <c:v>6.3343219145274077</c:v>
                </c:pt>
                <c:pt idx="47">
                  <c:v>5.1293468886222113</c:v>
                </c:pt>
                <c:pt idx="48">
                  <c:v>4.4289341177429113</c:v>
                </c:pt>
                <c:pt idx="49">
                  <c:v>3.9215447095780949</c:v>
                </c:pt>
                <c:pt idx="50">
                  <c:v>4.5695801188236054</c:v>
                </c:pt>
                <c:pt idx="51">
                  <c:v>6.0584873341434449</c:v>
                </c:pt>
                <c:pt idx="52">
                  <c:v>5.2907089637574298</c:v>
                </c:pt>
                <c:pt idx="53">
                  <c:v>4.5749545023926066</c:v>
                </c:pt>
                <c:pt idx="54">
                  <c:v>4.5215891813970179</c:v>
                </c:pt>
                <c:pt idx="55">
                  <c:v>3.8264928606747546</c:v>
                </c:pt>
                <c:pt idx="56">
                  <c:v>4.5738809092605441</c:v>
                </c:pt>
                <c:pt idx="57">
                  <c:v>5.8634434354959719</c:v>
                </c:pt>
                <c:pt idx="58">
                  <c:v>5.4885102292445778</c:v>
                </c:pt>
                <c:pt idx="59">
                  <c:v>5.5911153708764294</c:v>
                </c:pt>
                <c:pt idx="60">
                  <c:v>5.089355744501936</c:v>
                </c:pt>
                <c:pt idx="61">
                  <c:v>5.1388718484183205</c:v>
                </c:pt>
                <c:pt idx="62">
                  <c:v>7.221870375354329</c:v>
                </c:pt>
                <c:pt idx="63">
                  <c:v>9.0642589310060107</c:v>
                </c:pt>
                <c:pt idx="64">
                  <c:v>8.4708650817310129</c:v>
                </c:pt>
                <c:pt idx="65">
                  <c:v>7.1546582203331637</c:v>
                </c:pt>
                <c:pt idx="66">
                  <c:v>6.1106941751316279</c:v>
                </c:pt>
                <c:pt idx="67">
                  <c:v>5.6235378828250386</c:v>
                </c:pt>
                <c:pt idx="68">
                  <c:v>6.1532754005577521</c:v>
                </c:pt>
                <c:pt idx="69">
                  <c:v>8.6610124155879582</c:v>
                </c:pt>
                <c:pt idx="70">
                  <c:v>9.9878502759094872</c:v>
                </c:pt>
                <c:pt idx="71">
                  <c:v>11.495277191404289</c:v>
                </c:pt>
                <c:pt idx="72">
                  <c:v>8.0419043705994238</c:v>
                </c:pt>
                <c:pt idx="73">
                  <c:v>9.1771128825698067</c:v>
                </c:pt>
                <c:pt idx="74">
                  <c:v>13.5581694950847</c:v>
                </c:pt>
                <c:pt idx="75">
                  <c:v>13.168571044515243</c:v>
                </c:pt>
                <c:pt idx="76">
                  <c:v>11.657275596886516</c:v>
                </c:pt>
                <c:pt idx="77">
                  <c:v>8.4034566511960467</c:v>
                </c:pt>
                <c:pt idx="78">
                  <c:v>6.2411766538112419</c:v>
                </c:pt>
                <c:pt idx="79">
                  <c:v>5.8116245051524649</c:v>
                </c:pt>
                <c:pt idx="80">
                  <c:v>6.6264482248351726</c:v>
                </c:pt>
                <c:pt idx="81">
                  <c:v>8.6206477568551847</c:v>
                </c:pt>
                <c:pt idx="82">
                  <c:v>9.9011346835527938</c:v>
                </c:pt>
                <c:pt idx="83">
                  <c:v>6.7962977083505276</c:v>
                </c:pt>
                <c:pt idx="84">
                  <c:v>6.4109899677556266</c:v>
                </c:pt>
                <c:pt idx="85">
                  <c:v>7.402091813747175</c:v>
                </c:pt>
                <c:pt idx="86">
                  <c:v>9.5462865445969989</c:v>
                </c:pt>
                <c:pt idx="87">
                  <c:v>9.8748622087768361</c:v>
                </c:pt>
                <c:pt idx="88">
                  <c:v>8.1776799438867549</c:v>
                </c:pt>
                <c:pt idx="89">
                  <c:v>6.9944560421137227</c:v>
                </c:pt>
                <c:pt idx="90">
                  <c:v>5.5190853064506546</c:v>
                </c:pt>
                <c:pt idx="91">
                  <c:v>6.2423615761761662</c:v>
                </c:pt>
                <c:pt idx="92">
                  <c:v>6.1734492766011959</c:v>
                </c:pt>
                <c:pt idx="93">
                  <c:v>7.6568304372808793</c:v>
                </c:pt>
                <c:pt idx="94">
                  <c:v>7.7515919004701281</c:v>
                </c:pt>
                <c:pt idx="95">
                  <c:v>5.9515602799675298</c:v>
                </c:pt>
                <c:pt idx="96">
                  <c:v>5.0740638461480572</c:v>
                </c:pt>
                <c:pt idx="97">
                  <c:v>5.9673446325807138</c:v>
                </c:pt>
                <c:pt idx="98">
                  <c:v>7.3216712045746437</c:v>
                </c:pt>
                <c:pt idx="99">
                  <c:v>8.2645758783914562</c:v>
                </c:pt>
                <c:pt idx="100">
                  <c:v>6.291167346046306</c:v>
                </c:pt>
                <c:pt idx="101">
                  <c:v>5.5292540186773271</c:v>
                </c:pt>
                <c:pt idx="102">
                  <c:v>4.8718125940307537</c:v>
                </c:pt>
                <c:pt idx="103">
                  <c:v>4.4531833022710119</c:v>
                </c:pt>
                <c:pt idx="104">
                  <c:v>4.4073337334503622</c:v>
                </c:pt>
                <c:pt idx="105">
                  <c:v>5.3130940508087638</c:v>
                </c:pt>
                <c:pt idx="106">
                  <c:v>5.2377455537380948</c:v>
                </c:pt>
                <c:pt idx="107">
                  <c:v>5.3638651978252332</c:v>
                </c:pt>
              </c:numCache>
            </c:numRef>
          </c:val>
          <c:extLst>
            <c:ext xmlns:c16="http://schemas.microsoft.com/office/drawing/2014/chart" uri="{C3380CC4-5D6E-409C-BE32-E72D297353CC}">
              <c16:uniqueId val="{00000003-55BB-4334-9A87-47589E654679}"/>
            </c:ext>
          </c:extLst>
        </c:ser>
        <c:ser>
          <c:idx val="4"/>
          <c:order val="4"/>
          <c:tx>
            <c:strRef>
              <c:f>Sheet1!$F$1</c:f>
              <c:strCache>
                <c:ptCount val="1"/>
                <c:pt idx="0">
                  <c:v>Central Appalachia</c:v>
                </c:pt>
              </c:strCache>
            </c:strRef>
          </c:tx>
          <c:spPr>
            <a:solidFill>
              <a:schemeClr val="accent5"/>
            </a:solidFill>
            <a:ln w="25400">
              <a:noFill/>
            </a:ln>
            <a:effectLst/>
          </c:spPr>
          <c:cat>
            <c:strRef>
              <c:f>Sheet1!$A$2:$A$109</c:f>
              <c:strCache>
                <c:ptCount val="108"/>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pt idx="107">
                  <c:v>2018-12</c:v>
                </c:pt>
              </c:strCache>
            </c:strRef>
          </c:cat>
          <c:val>
            <c:numRef>
              <c:f>Sheet1!$F$2:$F$109</c:f>
              <c:numCache>
                <c:formatCode>General</c:formatCode>
                <c:ptCount val="108"/>
                <c:pt idx="0">
                  <c:v>8.8588102391943551</c:v>
                </c:pt>
                <c:pt idx="1">
                  <c:v>8.9535125659309127</c:v>
                </c:pt>
                <c:pt idx="2">
                  <c:v>12.14403835810362</c:v>
                </c:pt>
                <c:pt idx="3">
                  <c:v>13.512636716723003</c:v>
                </c:pt>
                <c:pt idx="4">
                  <c:v>12.267681665040081</c:v>
                </c:pt>
                <c:pt idx="5">
                  <c:v>8.835863963223975</c:v>
                </c:pt>
                <c:pt idx="6">
                  <c:v>8.2166066490070122</c:v>
                </c:pt>
                <c:pt idx="7">
                  <c:v>7.7557796581550891</c:v>
                </c:pt>
                <c:pt idx="8">
                  <c:v>9.5657516222121188</c:v>
                </c:pt>
                <c:pt idx="9">
                  <c:v>11.596945508198413</c:v>
                </c:pt>
                <c:pt idx="10">
                  <c:v>11.510417439095592</c:v>
                </c:pt>
                <c:pt idx="11">
                  <c:v>7.3876598915708573</c:v>
                </c:pt>
                <c:pt idx="12">
                  <c:v>8.0666463169970406</c:v>
                </c:pt>
                <c:pt idx="13">
                  <c:v>8.8381713674858773</c:v>
                </c:pt>
                <c:pt idx="14">
                  <c:v>9.6308030528401556</c:v>
                </c:pt>
                <c:pt idx="15">
                  <c:v>10.601648876426024</c:v>
                </c:pt>
                <c:pt idx="16">
                  <c:v>10.940800404560065</c:v>
                </c:pt>
                <c:pt idx="17">
                  <c:v>8.0037572825008194</c:v>
                </c:pt>
                <c:pt idx="18">
                  <c:v>6.8061092896201325</c:v>
                </c:pt>
                <c:pt idx="19">
                  <c:v>6.705950965550179</c:v>
                </c:pt>
                <c:pt idx="20">
                  <c:v>7.7175545614929284</c:v>
                </c:pt>
                <c:pt idx="21">
                  <c:v>8.9821097234510106</c:v>
                </c:pt>
                <c:pt idx="22">
                  <c:v>9.0322679047402712</c:v>
                </c:pt>
                <c:pt idx="23">
                  <c:v>8.5483972762316931</c:v>
                </c:pt>
                <c:pt idx="24">
                  <c:v>8.6110742231650939</c:v>
                </c:pt>
                <c:pt idx="25">
                  <c:v>8.9620359531402478</c:v>
                </c:pt>
                <c:pt idx="26">
                  <c:v>11.111357143069805</c:v>
                </c:pt>
                <c:pt idx="27">
                  <c:v>12.5426615765078</c:v>
                </c:pt>
                <c:pt idx="28">
                  <c:v>9.6381152213444352</c:v>
                </c:pt>
                <c:pt idx="29">
                  <c:v>7.0767064574759981</c:v>
                </c:pt>
                <c:pt idx="30">
                  <c:v>6.3289566114546343</c:v>
                </c:pt>
                <c:pt idx="31">
                  <c:v>7.0047047920129861</c:v>
                </c:pt>
                <c:pt idx="32">
                  <c:v>7.0188286019509292</c:v>
                </c:pt>
                <c:pt idx="33">
                  <c:v>7.6530717527005363</c:v>
                </c:pt>
                <c:pt idx="34">
                  <c:v>6.5554372230405988</c:v>
                </c:pt>
                <c:pt idx="35">
                  <c:v>6.6243765854706256</c:v>
                </c:pt>
                <c:pt idx="36">
                  <c:v>5.4837770395776166</c:v>
                </c:pt>
                <c:pt idx="37">
                  <c:v>5.3914306984063867</c:v>
                </c:pt>
                <c:pt idx="38">
                  <c:v>5.9187965234068765</c:v>
                </c:pt>
                <c:pt idx="39">
                  <c:v>6.5046915659087219</c:v>
                </c:pt>
                <c:pt idx="40">
                  <c:v>6.4320193796491552</c:v>
                </c:pt>
                <c:pt idx="41">
                  <c:v>5.1337461509382063</c:v>
                </c:pt>
                <c:pt idx="42">
                  <c:v>4.1826932786717741</c:v>
                </c:pt>
                <c:pt idx="43">
                  <c:v>4.8437869936893421</c:v>
                </c:pt>
                <c:pt idx="44">
                  <c:v>4.6959641342194516</c:v>
                </c:pt>
                <c:pt idx="45">
                  <c:v>5.1688115796022691</c:v>
                </c:pt>
                <c:pt idx="46">
                  <c:v>5.1933546858823503</c:v>
                </c:pt>
                <c:pt idx="47">
                  <c:v>4.3729759283452898</c:v>
                </c:pt>
                <c:pt idx="48">
                  <c:v>2.8434158098457045</c:v>
                </c:pt>
                <c:pt idx="49">
                  <c:v>3.0008548352569964</c:v>
                </c:pt>
                <c:pt idx="50">
                  <c:v>3.8973962467818311</c:v>
                </c:pt>
                <c:pt idx="51">
                  <c:v>5.5060486669088204</c:v>
                </c:pt>
                <c:pt idx="52">
                  <c:v>4.992625500585758</c:v>
                </c:pt>
                <c:pt idx="53">
                  <c:v>4.2920162557335404</c:v>
                </c:pt>
                <c:pt idx="54">
                  <c:v>4.1770521338349349</c:v>
                </c:pt>
                <c:pt idx="55">
                  <c:v>3.8306638933440951</c:v>
                </c:pt>
                <c:pt idx="56">
                  <c:v>4.3846359842357812</c:v>
                </c:pt>
                <c:pt idx="57">
                  <c:v>5.3277647697850368</c:v>
                </c:pt>
                <c:pt idx="58">
                  <c:v>5.3257887132440489</c:v>
                </c:pt>
                <c:pt idx="59">
                  <c:v>5.3255744380056989</c:v>
                </c:pt>
                <c:pt idx="60">
                  <c:v>4.9758792203491717</c:v>
                </c:pt>
                <c:pt idx="61">
                  <c:v>4.1302785010247796</c:v>
                </c:pt>
                <c:pt idx="62">
                  <c:v>6.5896253490488128</c:v>
                </c:pt>
                <c:pt idx="63">
                  <c:v>7.2214852593980412</c:v>
                </c:pt>
                <c:pt idx="64">
                  <c:v>7.92295469118213</c:v>
                </c:pt>
                <c:pt idx="65">
                  <c:v>5.1097080690367074</c:v>
                </c:pt>
                <c:pt idx="66">
                  <c:v>4.3153311875200036</c:v>
                </c:pt>
                <c:pt idx="67">
                  <c:v>4.7369905492379871</c:v>
                </c:pt>
                <c:pt idx="68">
                  <c:v>5.3767967410439308</c:v>
                </c:pt>
                <c:pt idx="69">
                  <c:v>5.6082565028349132</c:v>
                </c:pt>
                <c:pt idx="70">
                  <c:v>6.8921953922054762</c:v>
                </c:pt>
                <c:pt idx="71">
                  <c:v>8.3784708188261217</c:v>
                </c:pt>
                <c:pt idx="72">
                  <c:v>6.2755800308342371</c:v>
                </c:pt>
                <c:pt idx="73">
                  <c:v>7.591359555852466</c:v>
                </c:pt>
                <c:pt idx="74">
                  <c:v>11.910525981740198</c:v>
                </c:pt>
                <c:pt idx="75">
                  <c:v>9.8882845544304221</c:v>
                </c:pt>
                <c:pt idx="76">
                  <c:v>9.0683682091598197</c:v>
                </c:pt>
                <c:pt idx="77">
                  <c:v>4.3116080844645257</c:v>
                </c:pt>
                <c:pt idx="78">
                  <c:v>3.7631207478765027</c:v>
                </c:pt>
                <c:pt idx="79">
                  <c:v>3.7916770942644686</c:v>
                </c:pt>
                <c:pt idx="80">
                  <c:v>3.9929018307034547</c:v>
                </c:pt>
                <c:pt idx="81">
                  <c:v>4.7105673715266789</c:v>
                </c:pt>
                <c:pt idx="82">
                  <c:v>5.3838499250450695</c:v>
                </c:pt>
                <c:pt idx="83">
                  <c:v>4.0356262894443722</c:v>
                </c:pt>
                <c:pt idx="84">
                  <c:v>4.1685790553332618</c:v>
                </c:pt>
                <c:pt idx="85">
                  <c:v>4.2480829328280727</c:v>
                </c:pt>
                <c:pt idx="86">
                  <c:v>5.4438702430653709</c:v>
                </c:pt>
                <c:pt idx="87">
                  <c:v>6.2563905901261094</c:v>
                </c:pt>
                <c:pt idx="88">
                  <c:v>5.5095134729773196</c:v>
                </c:pt>
                <c:pt idx="89">
                  <c:v>3.9958493428318129</c:v>
                </c:pt>
                <c:pt idx="90">
                  <c:v>3.329281147998242</c:v>
                </c:pt>
                <c:pt idx="91">
                  <c:v>3.0253193381612218</c:v>
                </c:pt>
                <c:pt idx="92">
                  <c:v>3.2325381422956254</c:v>
                </c:pt>
                <c:pt idx="93">
                  <c:v>3.2645444661498044</c:v>
                </c:pt>
                <c:pt idx="94">
                  <c:v>3.7929537293455398</c:v>
                </c:pt>
                <c:pt idx="95">
                  <c:v>3.2783716374135592</c:v>
                </c:pt>
                <c:pt idx="96">
                  <c:v>2.5356916500666205</c:v>
                </c:pt>
                <c:pt idx="97">
                  <c:v>3.4110661480282656</c:v>
                </c:pt>
                <c:pt idx="98">
                  <c:v>4.0813173692909794</c:v>
                </c:pt>
                <c:pt idx="99">
                  <c:v>4.595763586692815</c:v>
                </c:pt>
                <c:pt idx="100">
                  <c:v>4.1852072718559432</c:v>
                </c:pt>
                <c:pt idx="101">
                  <c:v>2.65446448862913</c:v>
                </c:pt>
                <c:pt idx="102">
                  <c:v>2.2908726597231479</c:v>
                </c:pt>
                <c:pt idx="103">
                  <c:v>2.135233194817078</c:v>
                </c:pt>
                <c:pt idx="104">
                  <c:v>2.349858220477258</c:v>
                </c:pt>
                <c:pt idx="105">
                  <c:v>2.6344719419566491</c:v>
                </c:pt>
                <c:pt idx="106">
                  <c:v>2.3253648205102131</c:v>
                </c:pt>
                <c:pt idx="107">
                  <c:v>2.4628693327544382</c:v>
                </c:pt>
              </c:numCache>
            </c:numRef>
          </c:val>
          <c:extLst>
            <c:ext xmlns:c16="http://schemas.microsoft.com/office/drawing/2014/chart" uri="{C3380CC4-5D6E-409C-BE32-E72D297353CC}">
              <c16:uniqueId val="{00000004-55BB-4334-9A87-47589E654679}"/>
            </c:ext>
          </c:extLst>
        </c:ser>
        <c:ser>
          <c:idx val="5"/>
          <c:order val="5"/>
          <c:tx>
            <c:strRef>
              <c:f>Sheet1!$G$1</c:f>
              <c:strCache>
                <c:ptCount val="1"/>
                <c:pt idx="0">
                  <c:v>Gulf Lignite</c:v>
                </c:pt>
              </c:strCache>
            </c:strRef>
          </c:tx>
          <c:spPr>
            <a:solidFill>
              <a:schemeClr val="accent6"/>
            </a:solidFill>
            <a:ln w="25400">
              <a:noFill/>
            </a:ln>
            <a:effectLst/>
          </c:spPr>
          <c:cat>
            <c:strRef>
              <c:f>Sheet1!$A$2:$A$109</c:f>
              <c:strCache>
                <c:ptCount val="108"/>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pt idx="107">
                  <c:v>2018-12</c:v>
                </c:pt>
              </c:strCache>
            </c:strRef>
          </c:cat>
          <c:val>
            <c:numRef>
              <c:f>Sheet1!$G$2:$G$109</c:f>
              <c:numCache>
                <c:formatCode>General</c:formatCode>
                <c:ptCount val="108"/>
                <c:pt idx="0">
                  <c:v>1.8193748109932264</c:v>
                </c:pt>
                <c:pt idx="1">
                  <c:v>1.811523394304432</c:v>
                </c:pt>
                <c:pt idx="2">
                  <c:v>2.220120647393037</c:v>
                </c:pt>
                <c:pt idx="3">
                  <c:v>2.1388544830265346</c:v>
                </c:pt>
                <c:pt idx="4">
                  <c:v>2.8934568466153712</c:v>
                </c:pt>
                <c:pt idx="5">
                  <c:v>2.3206480334058455</c:v>
                </c:pt>
                <c:pt idx="6">
                  <c:v>1.9596597755814655</c:v>
                </c:pt>
                <c:pt idx="7">
                  <c:v>1.7567209889059683</c:v>
                </c:pt>
                <c:pt idx="8">
                  <c:v>2.3336427051657576</c:v>
                </c:pt>
                <c:pt idx="9">
                  <c:v>2.6389323414568695</c:v>
                </c:pt>
                <c:pt idx="10">
                  <c:v>2.6451614283018987</c:v>
                </c:pt>
                <c:pt idx="11">
                  <c:v>1.8561793614698614</c:v>
                </c:pt>
                <c:pt idx="12">
                  <c:v>1.8019636934097105</c:v>
                </c:pt>
                <c:pt idx="13">
                  <c:v>2.0425745163388558</c:v>
                </c:pt>
                <c:pt idx="14">
                  <c:v>2.4451406944911875</c:v>
                </c:pt>
                <c:pt idx="15">
                  <c:v>3.0116056976978474</c:v>
                </c:pt>
                <c:pt idx="16">
                  <c:v>2.8516161067235015</c:v>
                </c:pt>
                <c:pt idx="17">
                  <c:v>2.1461644451273401</c:v>
                </c:pt>
                <c:pt idx="18">
                  <c:v>1.9797547442540318</c:v>
                </c:pt>
                <c:pt idx="19">
                  <c:v>1.8105996019765653</c:v>
                </c:pt>
                <c:pt idx="20">
                  <c:v>2.1518743036295462</c:v>
                </c:pt>
                <c:pt idx="21">
                  <c:v>2.4181459350550774</c:v>
                </c:pt>
                <c:pt idx="22">
                  <c:v>2.8083181535163817</c:v>
                </c:pt>
                <c:pt idx="23">
                  <c:v>2.6657040953091737</c:v>
                </c:pt>
                <c:pt idx="24">
                  <c:v>2.9965311455599859</c:v>
                </c:pt>
                <c:pt idx="25">
                  <c:v>3.3386451171443028</c:v>
                </c:pt>
                <c:pt idx="26">
                  <c:v>2.9786438033919338</c:v>
                </c:pt>
                <c:pt idx="27">
                  <c:v>3.5865181258635999</c:v>
                </c:pt>
                <c:pt idx="28">
                  <c:v>4.3218028658632042</c:v>
                </c:pt>
                <c:pt idx="29">
                  <c:v>3.6912565947576366</c:v>
                </c:pt>
                <c:pt idx="30">
                  <c:v>2.6233312558422561</c:v>
                </c:pt>
                <c:pt idx="31">
                  <c:v>2.6981704987444157</c:v>
                </c:pt>
                <c:pt idx="32">
                  <c:v>3.5617561911012396</c:v>
                </c:pt>
                <c:pt idx="33">
                  <c:v>3.5846659768851215</c:v>
                </c:pt>
                <c:pt idx="34">
                  <c:v>3.2460494601406276</c:v>
                </c:pt>
                <c:pt idx="35">
                  <c:v>3.3137869992637117</c:v>
                </c:pt>
                <c:pt idx="36">
                  <c:v>3.1724213574859337</c:v>
                </c:pt>
                <c:pt idx="37">
                  <c:v>3.0493697154152546</c:v>
                </c:pt>
                <c:pt idx="38">
                  <c:v>2.5615822033003512</c:v>
                </c:pt>
                <c:pt idx="39">
                  <c:v>2.7911933591858054</c:v>
                </c:pt>
                <c:pt idx="40">
                  <c:v>3.308381984967141</c:v>
                </c:pt>
                <c:pt idx="41">
                  <c:v>2.8776375244708379</c:v>
                </c:pt>
                <c:pt idx="42">
                  <c:v>2.5885538371409846</c:v>
                </c:pt>
                <c:pt idx="43">
                  <c:v>2.5200742007315751</c:v>
                </c:pt>
                <c:pt idx="44">
                  <c:v>2.7849621772169919</c:v>
                </c:pt>
                <c:pt idx="45">
                  <c:v>2.6662558542148904</c:v>
                </c:pt>
                <c:pt idx="46">
                  <c:v>2.4014101328442039</c:v>
                </c:pt>
                <c:pt idx="47">
                  <c:v>2.219928531512366</c:v>
                </c:pt>
                <c:pt idx="48">
                  <c:v>2.1158725485849375</c:v>
                </c:pt>
                <c:pt idx="49">
                  <c:v>1.6540954829535472</c:v>
                </c:pt>
                <c:pt idx="50">
                  <c:v>1.4405730866896878</c:v>
                </c:pt>
                <c:pt idx="51">
                  <c:v>1.8158977589927148</c:v>
                </c:pt>
                <c:pt idx="52">
                  <c:v>2.3450751503983813</c:v>
                </c:pt>
                <c:pt idx="53">
                  <c:v>2.0480537182243119</c:v>
                </c:pt>
                <c:pt idx="54">
                  <c:v>2.1258336412494088</c:v>
                </c:pt>
                <c:pt idx="55">
                  <c:v>2.0170842603118295</c:v>
                </c:pt>
                <c:pt idx="56">
                  <c:v>2.0934250304621709</c:v>
                </c:pt>
                <c:pt idx="57">
                  <c:v>2.3439581771601987</c:v>
                </c:pt>
                <c:pt idx="58">
                  <c:v>2.4805651448325703</c:v>
                </c:pt>
                <c:pt idx="59">
                  <c:v>2.8431467134648503</c:v>
                </c:pt>
                <c:pt idx="60">
                  <c:v>2.333506567855657</c:v>
                </c:pt>
                <c:pt idx="61">
                  <c:v>2.2881941622203295</c:v>
                </c:pt>
                <c:pt idx="62">
                  <c:v>2.1206571587123486</c:v>
                </c:pt>
                <c:pt idx="63">
                  <c:v>3.0110463661480589</c:v>
                </c:pt>
                <c:pt idx="64">
                  <c:v>3.4084516682015087</c:v>
                </c:pt>
                <c:pt idx="65">
                  <c:v>3.0796132909557765</c:v>
                </c:pt>
                <c:pt idx="66">
                  <c:v>3.0098918935259311</c:v>
                </c:pt>
                <c:pt idx="67">
                  <c:v>2.7906714272418385</c:v>
                </c:pt>
                <c:pt idx="68">
                  <c:v>3.4183833444963723</c:v>
                </c:pt>
                <c:pt idx="69">
                  <c:v>3.8838925882229853</c:v>
                </c:pt>
                <c:pt idx="70">
                  <c:v>4.7119260791838808</c:v>
                </c:pt>
                <c:pt idx="71">
                  <c:v>5.0567476535727724</c:v>
                </c:pt>
                <c:pt idx="72">
                  <c:v>4.6255217227671679</c:v>
                </c:pt>
                <c:pt idx="73">
                  <c:v>5.315363351477453</c:v>
                </c:pt>
                <c:pt idx="74">
                  <c:v>6.1921947347184867</c:v>
                </c:pt>
                <c:pt idx="75">
                  <c:v>6.7784475738155487</c:v>
                </c:pt>
                <c:pt idx="76">
                  <c:v>6.9909081150346264</c:v>
                </c:pt>
                <c:pt idx="77">
                  <c:v>4.3908252476078884</c:v>
                </c:pt>
                <c:pt idx="78">
                  <c:v>3.3079358369077245</c:v>
                </c:pt>
                <c:pt idx="79">
                  <c:v>2.6623058378377986</c:v>
                </c:pt>
                <c:pt idx="80">
                  <c:v>3.4761719244597065</c:v>
                </c:pt>
                <c:pt idx="81">
                  <c:v>4.0239560956262217</c:v>
                </c:pt>
                <c:pt idx="82">
                  <c:v>4.4220477922796686</c:v>
                </c:pt>
                <c:pt idx="83">
                  <c:v>3.6756376268656887</c:v>
                </c:pt>
                <c:pt idx="84">
                  <c:v>3.2757611293463054</c:v>
                </c:pt>
                <c:pt idx="85">
                  <c:v>3.5779374128749093</c:v>
                </c:pt>
                <c:pt idx="86">
                  <c:v>3.6146351006970856</c:v>
                </c:pt>
                <c:pt idx="87">
                  <c:v>4.346548483546476</c:v>
                </c:pt>
                <c:pt idx="88">
                  <c:v>4.1608552339848739</c:v>
                </c:pt>
                <c:pt idx="89">
                  <c:v>2.9369435877170611</c:v>
                </c:pt>
                <c:pt idx="90">
                  <c:v>2.5671646615294632</c:v>
                </c:pt>
                <c:pt idx="91">
                  <c:v>2.4204250390821507</c:v>
                </c:pt>
                <c:pt idx="92">
                  <c:v>2.9086426825474958</c:v>
                </c:pt>
                <c:pt idx="93">
                  <c:v>2.9855567877146432</c:v>
                </c:pt>
                <c:pt idx="94">
                  <c:v>3.5566598044052</c:v>
                </c:pt>
                <c:pt idx="95">
                  <c:v>3.0990263050510571</c:v>
                </c:pt>
                <c:pt idx="96">
                  <c:v>2.1792925447387232</c:v>
                </c:pt>
                <c:pt idx="97">
                  <c:v>2.114960214744281</c:v>
                </c:pt>
                <c:pt idx="98">
                  <c:v>2.0118689723800358</c:v>
                </c:pt>
                <c:pt idx="99">
                  <c:v>2.6777435417823936</c:v>
                </c:pt>
                <c:pt idx="100">
                  <c:v>2.9796007324234899</c:v>
                </c:pt>
                <c:pt idx="101">
                  <c:v>2.4852098729476837</c:v>
                </c:pt>
                <c:pt idx="102">
                  <c:v>1.878493520317408</c:v>
                </c:pt>
                <c:pt idx="103">
                  <c:v>1.7166619985929217</c:v>
                </c:pt>
                <c:pt idx="104">
                  <c:v>2.0331838468786154</c:v>
                </c:pt>
                <c:pt idx="105">
                  <c:v>2.2338269421100616</c:v>
                </c:pt>
                <c:pt idx="106">
                  <c:v>2.0298815571174194</c:v>
                </c:pt>
                <c:pt idx="107">
                  <c:v>1.9430026822577555</c:v>
                </c:pt>
              </c:numCache>
            </c:numRef>
          </c:val>
          <c:extLst>
            <c:ext xmlns:c16="http://schemas.microsoft.com/office/drawing/2014/chart" uri="{C3380CC4-5D6E-409C-BE32-E72D297353CC}">
              <c16:uniqueId val="{00000005-55BB-4334-9A87-47589E654679}"/>
            </c:ext>
          </c:extLst>
        </c:ser>
        <c:ser>
          <c:idx val="6"/>
          <c:order val="6"/>
          <c:tx>
            <c:strRef>
              <c:f>Sheet1!$H$1</c:f>
              <c:strCache>
                <c:ptCount val="1"/>
                <c:pt idx="0">
                  <c:v>Lignite</c:v>
                </c:pt>
              </c:strCache>
            </c:strRef>
          </c:tx>
          <c:spPr>
            <a:solidFill>
              <a:schemeClr val="accent1">
                <a:lumMod val="60000"/>
              </a:schemeClr>
            </a:solidFill>
            <a:ln w="25400">
              <a:noFill/>
            </a:ln>
            <a:effectLst/>
          </c:spPr>
          <c:cat>
            <c:strRef>
              <c:f>Sheet1!$A$2:$A$109</c:f>
              <c:strCache>
                <c:ptCount val="108"/>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pt idx="107">
                  <c:v>2018-12</c:v>
                </c:pt>
              </c:strCache>
            </c:strRef>
          </c:cat>
          <c:val>
            <c:numRef>
              <c:f>Sheet1!$H$2:$H$109</c:f>
              <c:numCache>
                <c:formatCode>General</c:formatCode>
                <c:ptCount val="108"/>
                <c:pt idx="0">
                  <c:v>1.137809629588153</c:v>
                </c:pt>
                <c:pt idx="1">
                  <c:v>1.0671017780009571</c:v>
                </c:pt>
                <c:pt idx="2">
                  <c:v>1.218616597589016</c:v>
                </c:pt>
                <c:pt idx="3">
                  <c:v>1.0712280454537808</c:v>
                </c:pt>
                <c:pt idx="4">
                  <c:v>1.0784413179188708</c:v>
                </c:pt>
                <c:pt idx="5">
                  <c:v>1.0748587451538416</c:v>
                </c:pt>
                <c:pt idx="6">
                  <c:v>0.93428482825940762</c:v>
                </c:pt>
                <c:pt idx="7">
                  <c:v>0.79244508906230471</c:v>
                </c:pt>
                <c:pt idx="8">
                  <c:v>0.83644361633474151</c:v>
                </c:pt>
                <c:pt idx="9">
                  <c:v>1.0118174813590286</c:v>
                </c:pt>
                <c:pt idx="10">
                  <c:v>1.1513691697593189</c:v>
                </c:pt>
                <c:pt idx="11">
                  <c:v>0.99273728747463408</c:v>
                </c:pt>
                <c:pt idx="12">
                  <c:v>0.94101474717727729</c:v>
                </c:pt>
                <c:pt idx="13">
                  <c:v>1.090290272252453</c:v>
                </c:pt>
                <c:pt idx="14">
                  <c:v>1.2007053594914847</c:v>
                </c:pt>
                <c:pt idx="15">
                  <c:v>0.97542575043380642</c:v>
                </c:pt>
                <c:pt idx="16">
                  <c:v>1.0294689820928988</c:v>
                </c:pt>
                <c:pt idx="17">
                  <c:v>0.82703598979043424</c:v>
                </c:pt>
                <c:pt idx="18">
                  <c:v>0.71552772692251998</c:v>
                </c:pt>
                <c:pt idx="19">
                  <c:v>0.71544142107138498</c:v>
                </c:pt>
                <c:pt idx="20">
                  <c:v>0.83967761472236557</c:v>
                </c:pt>
                <c:pt idx="21">
                  <c:v>1.1352974127241879</c:v>
                </c:pt>
                <c:pt idx="22">
                  <c:v>1.264878484753301</c:v>
                </c:pt>
                <c:pt idx="23">
                  <c:v>1.3147582625061951</c:v>
                </c:pt>
                <c:pt idx="24">
                  <c:v>1.3342697584785712</c:v>
                </c:pt>
                <c:pt idx="25">
                  <c:v>1.56943278294101</c:v>
                </c:pt>
                <c:pt idx="26">
                  <c:v>2.02451235041169</c:v>
                </c:pt>
                <c:pt idx="27">
                  <c:v>1.857921104155315</c:v>
                </c:pt>
                <c:pt idx="28">
                  <c:v>1.5071649128824964</c:v>
                </c:pt>
                <c:pt idx="29">
                  <c:v>1.4817184154209893</c:v>
                </c:pt>
                <c:pt idx="30">
                  <c:v>1.2035897201937111</c:v>
                </c:pt>
                <c:pt idx="31">
                  <c:v>1.1956075868279896</c:v>
                </c:pt>
                <c:pt idx="32">
                  <c:v>1.2230507247273974</c:v>
                </c:pt>
                <c:pt idx="33">
                  <c:v>1.4735439127734082</c:v>
                </c:pt>
                <c:pt idx="34">
                  <c:v>1.4204963582435888</c:v>
                </c:pt>
                <c:pt idx="35">
                  <c:v>1.4042499273274085</c:v>
                </c:pt>
                <c:pt idx="36">
                  <c:v>1.2762489896687979</c:v>
                </c:pt>
                <c:pt idx="37">
                  <c:v>1.4165652884399347</c:v>
                </c:pt>
                <c:pt idx="38">
                  <c:v>1.5953435723573501</c:v>
                </c:pt>
                <c:pt idx="39">
                  <c:v>1.5809889173511504</c:v>
                </c:pt>
                <c:pt idx="40">
                  <c:v>1.4756994733143565</c:v>
                </c:pt>
                <c:pt idx="41">
                  <c:v>1.0177894972668708</c:v>
                </c:pt>
                <c:pt idx="42">
                  <c:v>1.136382228202238</c:v>
                </c:pt>
                <c:pt idx="43">
                  <c:v>1.0944450275954754</c:v>
                </c:pt>
                <c:pt idx="44">
                  <c:v>0.98469165023440142</c:v>
                </c:pt>
                <c:pt idx="45">
                  <c:v>1.2904657108212492</c:v>
                </c:pt>
                <c:pt idx="46">
                  <c:v>1.2718572061902789</c:v>
                </c:pt>
                <c:pt idx="47">
                  <c:v>1.1300100867859633</c:v>
                </c:pt>
                <c:pt idx="48">
                  <c:v>1.1399780082291813</c:v>
                </c:pt>
                <c:pt idx="49">
                  <c:v>0.95763930109108653</c:v>
                </c:pt>
                <c:pt idx="50">
                  <c:v>0.9650130865979325</c:v>
                </c:pt>
                <c:pt idx="51">
                  <c:v>1.1612340972471418</c:v>
                </c:pt>
                <c:pt idx="52">
                  <c:v>0.97290903179866484</c:v>
                </c:pt>
                <c:pt idx="53">
                  <c:v>0.78974028542005725</c:v>
                </c:pt>
                <c:pt idx="54">
                  <c:v>0.88767588739082692</c:v>
                </c:pt>
                <c:pt idx="55">
                  <c:v>0.82839714891212479</c:v>
                </c:pt>
                <c:pt idx="56">
                  <c:v>0.8857388930348381</c:v>
                </c:pt>
                <c:pt idx="57">
                  <c:v>1.3134686856552078</c:v>
                </c:pt>
                <c:pt idx="58">
                  <c:v>1.2964617957503399</c:v>
                </c:pt>
                <c:pt idx="59">
                  <c:v>1.2756652677883342</c:v>
                </c:pt>
                <c:pt idx="60">
                  <c:v>1.3439791627123809</c:v>
                </c:pt>
                <c:pt idx="61">
                  <c:v>1.3219383594702565</c:v>
                </c:pt>
                <c:pt idx="62">
                  <c:v>1.5669119639096503</c:v>
                </c:pt>
                <c:pt idx="63">
                  <c:v>2.2576698783839309</c:v>
                </c:pt>
                <c:pt idx="64">
                  <c:v>1.9433417012565593</c:v>
                </c:pt>
                <c:pt idx="65">
                  <c:v>1.4707416088830716</c:v>
                </c:pt>
                <c:pt idx="66">
                  <c:v>1.3921826227294118</c:v>
                </c:pt>
                <c:pt idx="67">
                  <c:v>1.2549445250676832</c:v>
                </c:pt>
                <c:pt idx="68">
                  <c:v>1.399753765008154</c:v>
                </c:pt>
                <c:pt idx="69">
                  <c:v>1.9323073469041734</c:v>
                </c:pt>
                <c:pt idx="70">
                  <c:v>2.3905961177074619</c:v>
                </c:pt>
                <c:pt idx="71">
                  <c:v>3.1719035520180157</c:v>
                </c:pt>
                <c:pt idx="72">
                  <c:v>2.6300161463148779</c:v>
                </c:pt>
                <c:pt idx="73">
                  <c:v>2.812281767126783</c:v>
                </c:pt>
                <c:pt idx="74">
                  <c:v>3.6242332951186058</c:v>
                </c:pt>
                <c:pt idx="75">
                  <c:v>3.9200112590237453</c:v>
                </c:pt>
                <c:pt idx="76">
                  <c:v>3.2227796100161137</c:v>
                </c:pt>
                <c:pt idx="77">
                  <c:v>2.1299081412549601</c:v>
                </c:pt>
                <c:pt idx="78">
                  <c:v>1.6866445184068619</c:v>
                </c:pt>
                <c:pt idx="79">
                  <c:v>1.5576066011368104</c:v>
                </c:pt>
                <c:pt idx="80">
                  <c:v>1.5486295227427134</c:v>
                </c:pt>
                <c:pt idx="81">
                  <c:v>1.9081517046172431</c:v>
                </c:pt>
                <c:pt idx="82">
                  <c:v>2.4106161692712864</c:v>
                </c:pt>
                <c:pt idx="83">
                  <c:v>1.8544845442284463</c:v>
                </c:pt>
                <c:pt idx="84">
                  <c:v>1.852967100395241</c:v>
                </c:pt>
                <c:pt idx="85">
                  <c:v>2.5231130792338234</c:v>
                </c:pt>
                <c:pt idx="86">
                  <c:v>2.8551978413683208</c:v>
                </c:pt>
                <c:pt idx="87">
                  <c:v>2.6102552148240741</c:v>
                </c:pt>
                <c:pt idx="88">
                  <c:v>2.6641506506449031</c:v>
                </c:pt>
                <c:pt idx="89">
                  <c:v>1.8352410995218651</c:v>
                </c:pt>
                <c:pt idx="90">
                  <c:v>1.7406119314762312</c:v>
                </c:pt>
                <c:pt idx="91">
                  <c:v>1.6482988634442841</c:v>
                </c:pt>
                <c:pt idx="92">
                  <c:v>2.0217315788131951</c:v>
                </c:pt>
                <c:pt idx="93">
                  <c:v>2.2602884011102899</c:v>
                </c:pt>
                <c:pt idx="94">
                  <c:v>2.3876614291146927</c:v>
                </c:pt>
                <c:pt idx="95">
                  <c:v>2.0071392066545202</c:v>
                </c:pt>
                <c:pt idx="96">
                  <c:v>1.9138266372998718</c:v>
                </c:pt>
                <c:pt idx="97">
                  <c:v>2.4220483301288653</c:v>
                </c:pt>
                <c:pt idx="98">
                  <c:v>2.706125359527177</c:v>
                </c:pt>
                <c:pt idx="99">
                  <c:v>3.2501607083278596</c:v>
                </c:pt>
                <c:pt idx="100">
                  <c:v>2.0289796616728446</c:v>
                </c:pt>
                <c:pt idx="101">
                  <c:v>1.7895647771590297</c:v>
                </c:pt>
                <c:pt idx="102">
                  <c:v>1.5322495325937946</c:v>
                </c:pt>
                <c:pt idx="103">
                  <c:v>1.4835942033678973</c:v>
                </c:pt>
                <c:pt idx="104">
                  <c:v>1.6624116783485561</c:v>
                </c:pt>
                <c:pt idx="105">
                  <c:v>1.7546676186376418</c:v>
                </c:pt>
                <c:pt idx="106">
                  <c:v>1.7224225020357673</c:v>
                </c:pt>
                <c:pt idx="107">
                  <c:v>1.4720580933325909</c:v>
                </c:pt>
              </c:numCache>
            </c:numRef>
          </c:val>
          <c:extLst>
            <c:ext xmlns:c16="http://schemas.microsoft.com/office/drawing/2014/chart" uri="{C3380CC4-5D6E-409C-BE32-E72D297353CC}">
              <c16:uniqueId val="{00000006-55BB-4334-9A87-47589E654679}"/>
            </c:ext>
          </c:extLst>
        </c:ser>
        <c:ser>
          <c:idx val="7"/>
          <c:order val="7"/>
          <c:tx>
            <c:strRef>
              <c:f>Sheet1!$I$1</c:f>
              <c:strCache>
                <c:ptCount val="1"/>
                <c:pt idx="0">
                  <c:v>Other US</c:v>
                </c:pt>
              </c:strCache>
            </c:strRef>
          </c:tx>
          <c:spPr>
            <a:solidFill>
              <a:schemeClr val="accent2">
                <a:lumMod val="60000"/>
              </a:schemeClr>
            </a:solidFill>
            <a:ln w="25400">
              <a:noFill/>
            </a:ln>
            <a:effectLst/>
          </c:spPr>
          <c:cat>
            <c:strRef>
              <c:f>Sheet1!$A$2:$A$109</c:f>
              <c:strCache>
                <c:ptCount val="108"/>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pt idx="107">
                  <c:v>2018-12</c:v>
                </c:pt>
              </c:strCache>
            </c:strRef>
          </c:cat>
          <c:val>
            <c:numRef>
              <c:f>Sheet1!$I$2:$I$109</c:f>
              <c:numCache>
                <c:formatCode>General</c:formatCode>
                <c:ptCount val="108"/>
                <c:pt idx="0">
                  <c:v>0.6182914958091541</c:v>
                </c:pt>
                <c:pt idx="1">
                  <c:v>0.78080658366176636</c:v>
                </c:pt>
                <c:pt idx="2">
                  <c:v>0.85670143921530395</c:v>
                </c:pt>
                <c:pt idx="3">
                  <c:v>0.96974069794965401</c:v>
                </c:pt>
                <c:pt idx="4">
                  <c:v>0.83657319235134686</c:v>
                </c:pt>
                <c:pt idx="5">
                  <c:v>0.69928014966606888</c:v>
                </c:pt>
                <c:pt idx="6">
                  <c:v>0.49254635769751254</c:v>
                </c:pt>
                <c:pt idx="7">
                  <c:v>0.69785403356787779</c:v>
                </c:pt>
                <c:pt idx="8">
                  <c:v>0.6371487044770402</c:v>
                </c:pt>
                <c:pt idx="9">
                  <c:v>0.84539304852592212</c:v>
                </c:pt>
                <c:pt idx="10">
                  <c:v>0.81801269208623928</c:v>
                </c:pt>
                <c:pt idx="11">
                  <c:v>0.52737823380096416</c:v>
                </c:pt>
                <c:pt idx="12">
                  <c:v>0.51246213953338293</c:v>
                </c:pt>
                <c:pt idx="13">
                  <c:v>0.60747844471789181</c:v>
                </c:pt>
                <c:pt idx="14">
                  <c:v>0.78630916324158695</c:v>
                </c:pt>
                <c:pt idx="15">
                  <c:v>0.81225866779435119</c:v>
                </c:pt>
                <c:pt idx="16">
                  <c:v>0.88618698180256794</c:v>
                </c:pt>
                <c:pt idx="17">
                  <c:v>0.6063644239987579</c:v>
                </c:pt>
                <c:pt idx="18">
                  <c:v>0.5528665890472686</c:v>
                </c:pt>
                <c:pt idx="19">
                  <c:v>0.47638493412141369</c:v>
                </c:pt>
                <c:pt idx="20">
                  <c:v>0.55789215274712389</c:v>
                </c:pt>
                <c:pt idx="21">
                  <c:v>0.5933585889693509</c:v>
                </c:pt>
                <c:pt idx="22">
                  <c:v>0.66849319984331745</c:v>
                </c:pt>
                <c:pt idx="23">
                  <c:v>0.62686654172973177</c:v>
                </c:pt>
                <c:pt idx="24">
                  <c:v>0.59707087491262156</c:v>
                </c:pt>
                <c:pt idx="25">
                  <c:v>0.78991457582790714</c:v>
                </c:pt>
                <c:pt idx="26">
                  <c:v>1.1586127333081149</c:v>
                </c:pt>
                <c:pt idx="27">
                  <c:v>1.4729430338616201</c:v>
                </c:pt>
                <c:pt idx="28">
                  <c:v>1.1795102737773426</c:v>
                </c:pt>
                <c:pt idx="29">
                  <c:v>0.95996706356006634</c:v>
                </c:pt>
                <c:pt idx="30">
                  <c:v>0.78757514284641472</c:v>
                </c:pt>
                <c:pt idx="31">
                  <c:v>0.70951501660319261</c:v>
                </c:pt>
                <c:pt idx="32">
                  <c:v>0.82009401996133569</c:v>
                </c:pt>
                <c:pt idx="33">
                  <c:v>0.91319714677080122</c:v>
                </c:pt>
                <c:pt idx="34">
                  <c:v>0.7160546930884446</c:v>
                </c:pt>
                <c:pt idx="35">
                  <c:v>0.33121850908509121</c:v>
                </c:pt>
                <c:pt idx="36">
                  <c:v>0.33677678433516012</c:v>
                </c:pt>
                <c:pt idx="37">
                  <c:v>0.56606361305057218</c:v>
                </c:pt>
                <c:pt idx="38">
                  <c:v>0.4232967249590307</c:v>
                </c:pt>
                <c:pt idx="39">
                  <c:v>0.71091035300571404</c:v>
                </c:pt>
                <c:pt idx="40">
                  <c:v>0.57254559445490116</c:v>
                </c:pt>
                <c:pt idx="41">
                  <c:v>0.54834328773947927</c:v>
                </c:pt>
                <c:pt idx="42">
                  <c:v>0.41154115884928527</c:v>
                </c:pt>
                <c:pt idx="43">
                  <c:v>0.48583745640344822</c:v>
                </c:pt>
                <c:pt idx="44">
                  <c:v>0.4176799704737294</c:v>
                </c:pt>
                <c:pt idx="45">
                  <c:v>0.70251536400851389</c:v>
                </c:pt>
                <c:pt idx="46">
                  <c:v>0.48288747103785273</c:v>
                </c:pt>
                <c:pt idx="47">
                  <c:v>0.37313243625740389</c:v>
                </c:pt>
                <c:pt idx="48">
                  <c:v>0.32169956460407623</c:v>
                </c:pt>
                <c:pt idx="49">
                  <c:v>0.31282333922356992</c:v>
                </c:pt>
                <c:pt idx="50">
                  <c:v>0.31024294047655221</c:v>
                </c:pt>
                <c:pt idx="51">
                  <c:v>0.3348869765343826</c:v>
                </c:pt>
                <c:pt idx="52">
                  <c:v>0.41960589561126388</c:v>
                </c:pt>
                <c:pt idx="53">
                  <c:v>0.30076145949341027</c:v>
                </c:pt>
                <c:pt idx="54">
                  <c:v>0.36114877010529101</c:v>
                </c:pt>
                <c:pt idx="55">
                  <c:v>0.27954352019486095</c:v>
                </c:pt>
                <c:pt idx="56">
                  <c:v>0.25920941218658183</c:v>
                </c:pt>
                <c:pt idx="57">
                  <c:v>0.31165235920919632</c:v>
                </c:pt>
                <c:pt idx="58">
                  <c:v>0.24904508418062446</c:v>
                </c:pt>
                <c:pt idx="59">
                  <c:v>0.29679852222960179</c:v>
                </c:pt>
                <c:pt idx="60">
                  <c:v>0.309615029918752</c:v>
                </c:pt>
                <c:pt idx="61">
                  <c:v>0.35551988446240745</c:v>
                </c:pt>
                <c:pt idx="62">
                  <c:v>0.49880765627169082</c:v>
                </c:pt>
                <c:pt idx="63">
                  <c:v>0.62448363622839298</c:v>
                </c:pt>
                <c:pt idx="64">
                  <c:v>0.61810346104557956</c:v>
                </c:pt>
                <c:pt idx="65">
                  <c:v>0.66043290139853128</c:v>
                </c:pt>
                <c:pt idx="66">
                  <c:v>0.48593123622459256</c:v>
                </c:pt>
                <c:pt idx="67">
                  <c:v>0.44739981755745845</c:v>
                </c:pt>
                <c:pt idx="68">
                  <c:v>0.48382590754868027</c:v>
                </c:pt>
                <c:pt idx="69">
                  <c:v>0.59173315333660426</c:v>
                </c:pt>
                <c:pt idx="70">
                  <c:v>0.69869057853257388</c:v>
                </c:pt>
                <c:pt idx="71">
                  <c:v>0.74039648790365786</c:v>
                </c:pt>
                <c:pt idx="72">
                  <c:v>0.58790620485480938</c:v>
                </c:pt>
                <c:pt idx="73">
                  <c:v>0.72448770427243581</c:v>
                </c:pt>
                <c:pt idx="74">
                  <c:v>0.67502645797466732</c:v>
                </c:pt>
                <c:pt idx="75">
                  <c:v>1.1781038623971702</c:v>
                </c:pt>
                <c:pt idx="76">
                  <c:v>0.88804584323950664</c:v>
                </c:pt>
                <c:pt idx="77">
                  <c:v>0.40395920474420816</c:v>
                </c:pt>
                <c:pt idx="78">
                  <c:v>0.39841823985832758</c:v>
                </c:pt>
                <c:pt idx="79">
                  <c:v>0.27436076678206933</c:v>
                </c:pt>
                <c:pt idx="80">
                  <c:v>0.42530260749986781</c:v>
                </c:pt>
                <c:pt idx="81">
                  <c:v>0.42757038199973474</c:v>
                </c:pt>
                <c:pt idx="82">
                  <c:v>0.64488225004684829</c:v>
                </c:pt>
                <c:pt idx="83">
                  <c:v>0.29902033832825425</c:v>
                </c:pt>
                <c:pt idx="84">
                  <c:v>0.43502736998401331</c:v>
                </c:pt>
                <c:pt idx="85">
                  <c:v>0.39669386682039509</c:v>
                </c:pt>
                <c:pt idx="86">
                  <c:v>0.67749265322251062</c:v>
                </c:pt>
                <c:pt idx="87">
                  <c:v>0.67250008632319724</c:v>
                </c:pt>
                <c:pt idx="88">
                  <c:v>0.46691140301556489</c:v>
                </c:pt>
                <c:pt idx="89">
                  <c:v>0.52500299620362045</c:v>
                </c:pt>
                <c:pt idx="90">
                  <c:v>0.45848518060187188</c:v>
                </c:pt>
                <c:pt idx="91">
                  <c:v>0.33456423211686365</c:v>
                </c:pt>
                <c:pt idx="92">
                  <c:v>0.35643113215512173</c:v>
                </c:pt>
                <c:pt idx="93">
                  <c:v>0.58965414034438457</c:v>
                </c:pt>
                <c:pt idx="94">
                  <c:v>0.27976997291456984</c:v>
                </c:pt>
                <c:pt idx="95">
                  <c:v>0.34927805727038097</c:v>
                </c:pt>
                <c:pt idx="96">
                  <c:v>0.39218498248259248</c:v>
                </c:pt>
                <c:pt idx="97">
                  <c:v>0.45712846929052003</c:v>
                </c:pt>
                <c:pt idx="98">
                  <c:v>0.53776402602395024</c:v>
                </c:pt>
                <c:pt idx="99">
                  <c:v>0.77622104999503028</c:v>
                </c:pt>
                <c:pt idx="100">
                  <c:v>0.48278758474372352</c:v>
                </c:pt>
                <c:pt idx="101">
                  <c:v>0.40206206364753511</c:v>
                </c:pt>
                <c:pt idx="102">
                  <c:v>0.34938734542083716</c:v>
                </c:pt>
                <c:pt idx="103">
                  <c:v>9.2426863252229527E-2</c:v>
                </c:pt>
                <c:pt idx="104">
                  <c:v>0.31255343071416131</c:v>
                </c:pt>
                <c:pt idx="105">
                  <c:v>0.39424092383723197</c:v>
                </c:pt>
                <c:pt idx="106">
                  <c:v>0.21781881040780035</c:v>
                </c:pt>
                <c:pt idx="107">
                  <c:v>0.25766596300494626</c:v>
                </c:pt>
              </c:numCache>
            </c:numRef>
          </c:val>
          <c:extLst>
            <c:ext xmlns:c16="http://schemas.microsoft.com/office/drawing/2014/chart" uri="{C3380CC4-5D6E-409C-BE32-E72D297353CC}">
              <c16:uniqueId val="{00000007-55BB-4334-9A87-47589E654679}"/>
            </c:ext>
          </c:extLst>
        </c:ser>
        <c:ser>
          <c:idx val="8"/>
          <c:order val="8"/>
          <c:tx>
            <c:strRef>
              <c:f>Sheet1!$J$1</c:f>
              <c:strCache>
                <c:ptCount val="1"/>
                <c:pt idx="0">
                  <c:v>Imports</c:v>
                </c:pt>
              </c:strCache>
            </c:strRef>
          </c:tx>
          <c:spPr>
            <a:solidFill>
              <a:schemeClr val="accent3">
                <a:lumMod val="60000"/>
              </a:schemeClr>
            </a:solidFill>
            <a:ln w="25400">
              <a:noFill/>
            </a:ln>
            <a:effectLst/>
          </c:spPr>
          <c:cat>
            <c:strRef>
              <c:f>Sheet1!$A$2:$A$109</c:f>
              <c:strCache>
                <c:ptCount val="108"/>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pt idx="107">
                  <c:v>2018-12</c:v>
                </c:pt>
              </c:strCache>
            </c:strRef>
          </c:cat>
          <c:val>
            <c:numRef>
              <c:f>Sheet1!$J$2:$J$109</c:f>
              <c:numCache>
                <c:formatCode>General</c:formatCode>
                <c:ptCount val="108"/>
                <c:pt idx="0">
                  <c:v>1.3152506653850937</c:v>
                </c:pt>
                <c:pt idx="1">
                  <c:v>1.2602517896037757</c:v>
                </c:pt>
                <c:pt idx="2">
                  <c:v>1.4328813258185082</c:v>
                </c:pt>
                <c:pt idx="3">
                  <c:v>1.8223028629579732</c:v>
                </c:pt>
                <c:pt idx="4">
                  <c:v>1.3437173653098911</c:v>
                </c:pt>
                <c:pt idx="5">
                  <c:v>1.2187080418050513</c:v>
                </c:pt>
                <c:pt idx="6">
                  <c:v>0.92747335892466565</c:v>
                </c:pt>
                <c:pt idx="7">
                  <c:v>0.97591012496535523</c:v>
                </c:pt>
                <c:pt idx="8">
                  <c:v>1.2264266567471624</c:v>
                </c:pt>
                <c:pt idx="9">
                  <c:v>1.4187144414010655</c:v>
                </c:pt>
                <c:pt idx="10">
                  <c:v>1.3657793832282747</c:v>
                </c:pt>
                <c:pt idx="11">
                  <c:v>0.99673302986916545</c:v>
                </c:pt>
                <c:pt idx="12">
                  <c:v>0.58312403697413373</c:v>
                </c:pt>
                <c:pt idx="13">
                  <c:v>0.67183133884802093</c:v>
                </c:pt>
                <c:pt idx="14">
                  <c:v>0.83996563994230655</c:v>
                </c:pt>
                <c:pt idx="15">
                  <c:v>1.3180297002212149</c:v>
                </c:pt>
                <c:pt idx="16">
                  <c:v>0.86701985983336338</c:v>
                </c:pt>
                <c:pt idx="17">
                  <c:v>0.54477267807149288</c:v>
                </c:pt>
                <c:pt idx="18">
                  <c:v>0.54431727130427909</c:v>
                </c:pt>
                <c:pt idx="19">
                  <c:v>0.62727992146747069</c:v>
                </c:pt>
                <c:pt idx="20">
                  <c:v>0.47406657213998327</c:v>
                </c:pt>
                <c:pt idx="21">
                  <c:v>0.62251406054337688</c:v>
                </c:pt>
                <c:pt idx="22">
                  <c:v>0.58743188916203015</c:v>
                </c:pt>
                <c:pt idx="23">
                  <c:v>0.61471993493709187</c:v>
                </c:pt>
                <c:pt idx="24">
                  <c:v>0.536935529995753</c:v>
                </c:pt>
                <c:pt idx="25">
                  <c:v>0.39989916988408236</c:v>
                </c:pt>
                <c:pt idx="26">
                  <c:v>0.56418323316734531</c:v>
                </c:pt>
                <c:pt idx="27">
                  <c:v>1.0133110753769621</c:v>
                </c:pt>
                <c:pt idx="28">
                  <c:v>0.98410587434975094</c:v>
                </c:pt>
                <c:pt idx="29">
                  <c:v>0.47576135333162706</c:v>
                </c:pt>
                <c:pt idx="30">
                  <c:v>0.5819409752507787</c:v>
                </c:pt>
                <c:pt idx="31">
                  <c:v>0.57816471606624653</c:v>
                </c:pt>
                <c:pt idx="32">
                  <c:v>0.71578780214665128</c:v>
                </c:pt>
                <c:pt idx="33">
                  <c:v>0.67040542602229392</c:v>
                </c:pt>
                <c:pt idx="34">
                  <c:v>0.63127505739772882</c:v>
                </c:pt>
                <c:pt idx="35">
                  <c:v>0.48079978655522282</c:v>
                </c:pt>
                <c:pt idx="36">
                  <c:v>0.61440749860736088</c:v>
                </c:pt>
                <c:pt idx="37">
                  <c:v>0.37239083861560929</c:v>
                </c:pt>
                <c:pt idx="38">
                  <c:v>0.34849752615620688</c:v>
                </c:pt>
                <c:pt idx="39">
                  <c:v>0.6271101632260121</c:v>
                </c:pt>
                <c:pt idx="40">
                  <c:v>0.86029558132408801</c:v>
                </c:pt>
                <c:pt idx="41">
                  <c:v>0.85161019401818627</c:v>
                </c:pt>
                <c:pt idx="42">
                  <c:v>0.61558634549122648</c:v>
                </c:pt>
                <c:pt idx="43">
                  <c:v>0.54468846875042365</c:v>
                </c:pt>
                <c:pt idx="44">
                  <c:v>0.56913317415664044</c:v>
                </c:pt>
                <c:pt idx="45">
                  <c:v>0.57262421808194075</c:v>
                </c:pt>
                <c:pt idx="46">
                  <c:v>0.63075199248760505</c:v>
                </c:pt>
                <c:pt idx="47">
                  <c:v>0.86316662095405328</c:v>
                </c:pt>
                <c:pt idx="48">
                  <c:v>0.42464042304790306</c:v>
                </c:pt>
                <c:pt idx="49">
                  <c:v>0.31047948706368445</c:v>
                </c:pt>
                <c:pt idx="50">
                  <c:v>0.44742452917125508</c:v>
                </c:pt>
                <c:pt idx="51">
                  <c:v>0.50898917076497829</c:v>
                </c:pt>
                <c:pt idx="52">
                  <c:v>0.84833637445373578</c:v>
                </c:pt>
                <c:pt idx="53">
                  <c:v>0.65403206397683655</c:v>
                </c:pt>
                <c:pt idx="54">
                  <c:v>0.73570197104167112</c:v>
                </c:pt>
                <c:pt idx="55">
                  <c:v>0.68585319701814085</c:v>
                </c:pt>
                <c:pt idx="56">
                  <c:v>0.76234597642067248</c:v>
                </c:pt>
                <c:pt idx="57">
                  <c:v>0.50968983358910858</c:v>
                </c:pt>
                <c:pt idx="58">
                  <c:v>0.56342323932004001</c:v>
                </c:pt>
                <c:pt idx="59">
                  <c:v>0.64654652716926519</c:v>
                </c:pt>
                <c:pt idx="60">
                  <c:v>0.60233716958360783</c:v>
                </c:pt>
                <c:pt idx="61">
                  <c:v>0.87287199034604468</c:v>
                </c:pt>
                <c:pt idx="62">
                  <c:v>0.99815849478814156</c:v>
                </c:pt>
                <c:pt idx="63">
                  <c:v>1.1700176395930051</c:v>
                </c:pt>
                <c:pt idx="64">
                  <c:v>1.4038506317205104</c:v>
                </c:pt>
                <c:pt idx="65">
                  <c:v>0.69335331366324748</c:v>
                </c:pt>
                <c:pt idx="66">
                  <c:v>0.8447531705497815</c:v>
                </c:pt>
                <c:pt idx="67">
                  <c:v>0.80593284552202304</c:v>
                </c:pt>
                <c:pt idx="68">
                  <c:v>0.82759837419211446</c:v>
                </c:pt>
                <c:pt idx="69">
                  <c:v>1.0081234338119389</c:v>
                </c:pt>
                <c:pt idx="70">
                  <c:v>1.6025034271162373</c:v>
                </c:pt>
                <c:pt idx="71">
                  <c:v>1.1320609173306511</c:v>
                </c:pt>
                <c:pt idx="72">
                  <c:v>0.94764951020742338</c:v>
                </c:pt>
                <c:pt idx="73">
                  <c:v>1.4478859953125183</c:v>
                </c:pt>
                <c:pt idx="74">
                  <c:v>3.1335338703118318</c:v>
                </c:pt>
                <c:pt idx="75">
                  <c:v>3.036748710049276</c:v>
                </c:pt>
                <c:pt idx="76">
                  <c:v>2.0175141464433981</c:v>
                </c:pt>
                <c:pt idx="77">
                  <c:v>0.96805606064102812</c:v>
                </c:pt>
                <c:pt idx="78">
                  <c:v>1.1754357890818228</c:v>
                </c:pt>
                <c:pt idx="79">
                  <c:v>0.953249950211566</c:v>
                </c:pt>
                <c:pt idx="80">
                  <c:v>0.69871581239960623</c:v>
                </c:pt>
                <c:pt idx="81">
                  <c:v>0.82408605846070493</c:v>
                </c:pt>
                <c:pt idx="82">
                  <c:v>1.2292247378208043</c:v>
                </c:pt>
                <c:pt idx="83">
                  <c:v>0.50587018626554747</c:v>
                </c:pt>
                <c:pt idx="84">
                  <c:v>0.74520647687260344</c:v>
                </c:pt>
                <c:pt idx="85">
                  <c:v>1.0396838139364402</c:v>
                </c:pt>
                <c:pt idx="86">
                  <c:v>0.90307162058191226</c:v>
                </c:pt>
                <c:pt idx="87">
                  <c:v>0.65603359764882963</c:v>
                </c:pt>
                <c:pt idx="88">
                  <c:v>1.447853678862308</c:v>
                </c:pt>
                <c:pt idx="89">
                  <c:v>0.72630863356186759</c:v>
                </c:pt>
                <c:pt idx="90">
                  <c:v>0.76147612442136459</c:v>
                </c:pt>
                <c:pt idx="91">
                  <c:v>0.78814563392052595</c:v>
                </c:pt>
                <c:pt idx="92">
                  <c:v>0.49762485421471547</c:v>
                </c:pt>
                <c:pt idx="93">
                  <c:v>1.0340683647298869</c:v>
                </c:pt>
                <c:pt idx="94">
                  <c:v>0.64736179625091361</c:v>
                </c:pt>
                <c:pt idx="95">
                  <c:v>0.41116735564478846</c:v>
                </c:pt>
                <c:pt idx="96">
                  <c:v>0.47287598262389768</c:v>
                </c:pt>
                <c:pt idx="97">
                  <c:v>0.60634805792260682</c:v>
                </c:pt>
                <c:pt idx="98">
                  <c:v>0.71185885774655411</c:v>
                </c:pt>
                <c:pt idx="99">
                  <c:v>0.71964387234661653</c:v>
                </c:pt>
                <c:pt idx="100">
                  <c:v>0.62758529377763794</c:v>
                </c:pt>
                <c:pt idx="101">
                  <c:v>0.42967164201274044</c:v>
                </c:pt>
                <c:pt idx="102">
                  <c:v>0.40638387734346382</c:v>
                </c:pt>
                <c:pt idx="103">
                  <c:v>0.24188488302826272</c:v>
                </c:pt>
                <c:pt idx="104">
                  <c:v>0.30667543356677957</c:v>
                </c:pt>
                <c:pt idx="105">
                  <c:v>0.25283962894146533</c:v>
                </c:pt>
                <c:pt idx="106">
                  <c:v>0.15490290135752652</c:v>
                </c:pt>
                <c:pt idx="107">
                  <c:v>0.42998360646953326</c:v>
                </c:pt>
              </c:numCache>
            </c:numRef>
          </c:val>
          <c:extLst>
            <c:ext xmlns:c16="http://schemas.microsoft.com/office/drawing/2014/chart" uri="{C3380CC4-5D6E-409C-BE32-E72D297353CC}">
              <c16:uniqueId val="{00000008-55BB-4334-9A87-47589E654679}"/>
            </c:ext>
          </c:extLst>
        </c:ser>
        <c:dLbls>
          <c:showLegendKey val="0"/>
          <c:showVal val="0"/>
          <c:showCatName val="0"/>
          <c:showSerName val="0"/>
          <c:showPercent val="0"/>
          <c:showBubbleSize val="0"/>
        </c:dLbls>
        <c:axId val="314995048"/>
        <c:axId val="314995440"/>
      </c:areaChart>
      <c:catAx>
        <c:axId val="3149950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4995440"/>
        <c:crosses val="autoZero"/>
        <c:auto val="1"/>
        <c:lblAlgn val="ctr"/>
        <c:lblOffset val="100"/>
        <c:noMultiLvlLbl val="0"/>
      </c:catAx>
      <c:valAx>
        <c:axId val="314995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Implied Average Coal Stockpiles by Origin </a:t>
                </a:r>
              </a:p>
              <a:p>
                <a:pPr>
                  <a:defRPr/>
                </a:pPr>
                <a:r>
                  <a:rPr lang="en-US"/>
                  <a:t>(Days of Burn)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4995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Electric Reliability Council of Texas Inc</c:v>
                </c:pt>
              </c:strCache>
            </c:strRef>
          </c:tx>
          <c:spPr>
            <a:ln w="28575" cap="rnd">
              <a:solidFill>
                <a:schemeClr val="accent1"/>
              </a:solidFill>
              <a:round/>
            </a:ln>
            <a:effectLst/>
          </c:spPr>
          <c:marker>
            <c:symbol val="none"/>
          </c:marker>
          <c:cat>
            <c:strRef>
              <c:f>Sheet1!$A$2:$A$106</c:f>
              <c:strCache>
                <c:ptCount val="105"/>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strCache>
            </c:strRef>
          </c:cat>
          <c:val>
            <c:numRef>
              <c:f>Sheet1!$B$2:$B$106</c:f>
              <c:numCache>
                <c:formatCode>General</c:formatCode>
                <c:ptCount val="105"/>
                <c:pt idx="0">
                  <c:v>55.452886536722161</c:v>
                </c:pt>
                <c:pt idx="1">
                  <c:v>54.235511335877142</c:v>
                </c:pt>
                <c:pt idx="2">
                  <c:v>64.523503578332011</c:v>
                </c:pt>
                <c:pt idx="3">
                  <c:v>87.034434004992022</c:v>
                </c:pt>
                <c:pt idx="4">
                  <c:v>67.695163069405396</c:v>
                </c:pt>
                <c:pt idx="5">
                  <c:v>52.391767400499162</c:v>
                </c:pt>
                <c:pt idx="6">
                  <c:v>51.251490399907141</c:v>
                </c:pt>
                <c:pt idx="7">
                  <c:v>47.215364126876274</c:v>
                </c:pt>
                <c:pt idx="8">
                  <c:v>51.151598813769553</c:v>
                </c:pt>
                <c:pt idx="9">
                  <c:v>62.92675161452884</c:v>
                </c:pt>
                <c:pt idx="10">
                  <c:v>68.799956198752596</c:v>
                </c:pt>
                <c:pt idx="11">
                  <c:v>59.125404489111851</c:v>
                </c:pt>
                <c:pt idx="12">
                  <c:v>50.622640508000451</c:v>
                </c:pt>
                <c:pt idx="13">
                  <c:v>56.215645384657947</c:v>
                </c:pt>
                <c:pt idx="14">
                  <c:v>61.768071423323562</c:v>
                </c:pt>
                <c:pt idx="15">
                  <c:v>55.877320717322718</c:v>
                </c:pt>
                <c:pt idx="16">
                  <c:v>54.578725304053897</c:v>
                </c:pt>
                <c:pt idx="17">
                  <c:v>43.784128660862592</c:v>
                </c:pt>
                <c:pt idx="18">
                  <c:v>36.137600784196501</c:v>
                </c:pt>
                <c:pt idx="19">
                  <c:v>31.728802260317387</c:v>
                </c:pt>
                <c:pt idx="20">
                  <c:v>33.495178944676518</c:v>
                </c:pt>
                <c:pt idx="21">
                  <c:v>45.596599256351169</c:v>
                </c:pt>
                <c:pt idx="22">
                  <c:v>55.084130998295038</c:v>
                </c:pt>
                <c:pt idx="23">
                  <c:v>48.439510787900531</c:v>
                </c:pt>
                <c:pt idx="24">
                  <c:v>66.626646610824906</c:v>
                </c:pt>
                <c:pt idx="25">
                  <c:v>67.273301316738952</c:v>
                </c:pt>
                <c:pt idx="26">
                  <c:v>81.909022558079215</c:v>
                </c:pt>
                <c:pt idx="27">
                  <c:v>95.1647316652668</c:v>
                </c:pt>
                <c:pt idx="28">
                  <c:v>69.59898747846205</c:v>
                </c:pt>
                <c:pt idx="29">
                  <c:v>54.085521532908892</c:v>
                </c:pt>
                <c:pt idx="30">
                  <c:v>49.24870587714144</c:v>
                </c:pt>
                <c:pt idx="31">
                  <c:v>46.19501527542495</c:v>
                </c:pt>
                <c:pt idx="32">
                  <c:v>49.722815795566127</c:v>
                </c:pt>
                <c:pt idx="33">
                  <c:v>54.105714109991489</c:v>
                </c:pt>
                <c:pt idx="34">
                  <c:v>58.976000988491414</c:v>
                </c:pt>
                <c:pt idx="35">
                  <c:v>64.533198432690369</c:v>
                </c:pt>
                <c:pt idx="36">
                  <c:v>63.816819687407595</c:v>
                </c:pt>
                <c:pt idx="37">
                  <c:v>66.75039609372439</c:v>
                </c:pt>
                <c:pt idx="38">
                  <c:v>72.734378765319292</c:v>
                </c:pt>
                <c:pt idx="39">
                  <c:v>71.198393055836377</c:v>
                </c:pt>
                <c:pt idx="40">
                  <c:v>62.517792330928053</c:v>
                </c:pt>
                <c:pt idx="41">
                  <c:v>47.943407844157875</c:v>
                </c:pt>
                <c:pt idx="42">
                  <c:v>44.442844492385007</c:v>
                </c:pt>
                <c:pt idx="43">
                  <c:v>42.807045336433497</c:v>
                </c:pt>
                <c:pt idx="44">
                  <c:v>44.818046209986449</c:v>
                </c:pt>
                <c:pt idx="45">
                  <c:v>56.878261991040077</c:v>
                </c:pt>
                <c:pt idx="46">
                  <c:v>62.756764900485543</c:v>
                </c:pt>
                <c:pt idx="47">
                  <c:v>42.549489876423209</c:v>
                </c:pt>
                <c:pt idx="48">
                  <c:v>44.538530641195344</c:v>
                </c:pt>
                <c:pt idx="49">
                  <c:v>38.651042892018033</c:v>
                </c:pt>
                <c:pt idx="50">
                  <c:v>46.119452076534458</c:v>
                </c:pt>
                <c:pt idx="51">
                  <c:v>54.598557076311849</c:v>
                </c:pt>
                <c:pt idx="52">
                  <c:v>41.769016699419844</c:v>
                </c:pt>
                <c:pt idx="53">
                  <c:v>39.865169810968425</c:v>
                </c:pt>
                <c:pt idx="54">
                  <c:v>30.461244086307186</c:v>
                </c:pt>
                <c:pt idx="55">
                  <c:v>29.219208482784985</c:v>
                </c:pt>
                <c:pt idx="56">
                  <c:v>28.387676825272816</c:v>
                </c:pt>
                <c:pt idx="57">
                  <c:v>40.506402551049824</c:v>
                </c:pt>
                <c:pt idx="58">
                  <c:v>47.372144237603273</c:v>
                </c:pt>
                <c:pt idx="59">
                  <c:v>55.133415685593491</c:v>
                </c:pt>
                <c:pt idx="60">
                  <c:v>60.743374115783745</c:v>
                </c:pt>
                <c:pt idx="61">
                  <c:v>73.702038270701095</c:v>
                </c:pt>
                <c:pt idx="62">
                  <c:v>100.49960695864385</c:v>
                </c:pt>
                <c:pt idx="63">
                  <c:v>97.600471666294084</c:v>
                </c:pt>
                <c:pt idx="64">
                  <c:v>71.928132382335789</c:v>
                </c:pt>
                <c:pt idx="65">
                  <c:v>45.892797619213411</c:v>
                </c:pt>
                <c:pt idx="66">
                  <c:v>43.229715606637448</c:v>
                </c:pt>
                <c:pt idx="67">
                  <c:v>42.778192847485158</c:v>
                </c:pt>
                <c:pt idx="68">
                  <c:v>49.870380843338054</c:v>
                </c:pt>
                <c:pt idx="69">
                  <c:v>69.337140786788353</c:v>
                </c:pt>
                <c:pt idx="70">
                  <c:v>95.784511541862997</c:v>
                </c:pt>
                <c:pt idx="71">
                  <c:v>108.70035675810836</c:v>
                </c:pt>
                <c:pt idx="72">
                  <c:v>97.07908136161933</c:v>
                </c:pt>
                <c:pt idx="73">
                  <c:v>122.43281441700699</c:v>
                </c:pt>
                <c:pt idx="74">
                  <c:v>201.50356845800428</c:v>
                </c:pt>
                <c:pt idx="75">
                  <c:v>122.84686652944139</c:v>
                </c:pt>
                <c:pt idx="76">
                  <c:v>72.548919463967707</c:v>
                </c:pt>
                <c:pt idx="77">
                  <c:v>43.954884342976591</c:v>
                </c:pt>
                <c:pt idx="78">
                  <c:v>40.284771247070402</c:v>
                </c:pt>
                <c:pt idx="79">
                  <c:v>39.672428657443575</c:v>
                </c:pt>
                <c:pt idx="80">
                  <c:v>38.938823857510243</c:v>
                </c:pt>
                <c:pt idx="81">
                  <c:v>44.126219623749819</c:v>
                </c:pt>
                <c:pt idx="82">
                  <c:v>65.365408631732578</c:v>
                </c:pt>
                <c:pt idx="83">
                  <c:v>49.700765032932743</c:v>
                </c:pt>
                <c:pt idx="84">
                  <c:v>53.387841998842006</c:v>
                </c:pt>
                <c:pt idx="85">
                  <c:v>72.101700815162687</c:v>
                </c:pt>
                <c:pt idx="86">
                  <c:v>81.542435273680425</c:v>
                </c:pt>
                <c:pt idx="87">
                  <c:v>67.164481877286718</c:v>
                </c:pt>
                <c:pt idx="88">
                  <c:v>61.038874925363302</c:v>
                </c:pt>
                <c:pt idx="89">
                  <c:v>48.570982978486093</c:v>
                </c:pt>
                <c:pt idx="90">
                  <c:v>42.383917346962228</c:v>
                </c:pt>
                <c:pt idx="91">
                  <c:v>40.475917061002029</c:v>
                </c:pt>
                <c:pt idx="92">
                  <c:v>37.775022058570201</c:v>
                </c:pt>
                <c:pt idx="93">
                  <c:v>43.24469459370161</c:v>
                </c:pt>
                <c:pt idx="94">
                  <c:v>44.202872780656698</c:v>
                </c:pt>
                <c:pt idx="95">
                  <c:v>39.162801871499873</c:v>
                </c:pt>
                <c:pt idx="96">
                  <c:v>38.918111316325607</c:v>
                </c:pt>
                <c:pt idx="97">
                  <c:v>51.133065451090673</c:v>
                </c:pt>
                <c:pt idx="98">
                  <c:v>76.216718015492575</c:v>
                </c:pt>
                <c:pt idx="99">
                  <c:v>60.09991163787776</c:v>
                </c:pt>
                <c:pt idx="100">
                  <c:v>48.327780735701474</c:v>
                </c:pt>
                <c:pt idx="101">
                  <c:v>36.317617658511153</c:v>
                </c:pt>
                <c:pt idx="102">
                  <c:v>31.079236533029686</c:v>
                </c:pt>
                <c:pt idx="103">
                  <c:v>27.804771350012555</c:v>
                </c:pt>
                <c:pt idx="104">
                  <c:v>28.105402688528379</c:v>
                </c:pt>
              </c:numCache>
            </c:numRef>
          </c:val>
          <c:smooth val="1"/>
          <c:extLst>
            <c:ext xmlns:c16="http://schemas.microsoft.com/office/drawing/2014/chart" uri="{C3380CC4-5D6E-409C-BE32-E72D297353CC}">
              <c16:uniqueId val="{00000000-37B2-49DB-9AA3-3C83D5EB3E51}"/>
            </c:ext>
          </c:extLst>
        </c:ser>
        <c:dLbls>
          <c:showLegendKey val="0"/>
          <c:showVal val="0"/>
          <c:showCatName val="0"/>
          <c:showSerName val="0"/>
          <c:showPercent val="0"/>
          <c:showBubbleSize val="0"/>
        </c:dLbls>
        <c:smooth val="0"/>
        <c:axId val="314996224"/>
        <c:axId val="317995424"/>
      </c:lineChart>
      <c:catAx>
        <c:axId val="31499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7995424"/>
        <c:crosses val="autoZero"/>
        <c:auto val="1"/>
        <c:lblAlgn val="ctr"/>
        <c:lblOffset val="100"/>
        <c:tickLblSkip val="5"/>
        <c:tickMarkSkip val="1"/>
        <c:noMultiLvlLbl val="1"/>
      </c:catAx>
      <c:valAx>
        <c:axId val="317995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Implied Utility Coal Stockpiles (DoB)</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4996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Midwest Reliability Organization</c:v>
                </c:pt>
              </c:strCache>
            </c:strRef>
          </c:tx>
          <c:spPr>
            <a:ln w="28575" cap="rnd">
              <a:solidFill>
                <a:schemeClr val="accent1"/>
              </a:solidFill>
              <a:round/>
            </a:ln>
            <a:effectLst/>
          </c:spPr>
          <c:marker>
            <c:symbol val="none"/>
          </c:marker>
          <c:cat>
            <c:strRef>
              <c:f>Sheet1!$A$2:$A$106</c:f>
              <c:strCache>
                <c:ptCount val="105"/>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strCache>
            </c:strRef>
          </c:cat>
          <c:val>
            <c:numRef>
              <c:f>Sheet1!$B$2:$B$106</c:f>
              <c:numCache>
                <c:formatCode>General</c:formatCode>
                <c:ptCount val="105"/>
                <c:pt idx="0">
                  <c:v>57.713622372062851</c:v>
                </c:pt>
                <c:pt idx="1">
                  <c:v>49.57320807057733</c:v>
                </c:pt>
                <c:pt idx="2">
                  <c:v>63.870840071418414</c:v>
                </c:pt>
                <c:pt idx="3">
                  <c:v>71.893654513412017</c:v>
                </c:pt>
                <c:pt idx="4">
                  <c:v>71.465559518737962</c:v>
                </c:pt>
                <c:pt idx="5">
                  <c:v>64.559305384328539</c:v>
                </c:pt>
                <c:pt idx="6">
                  <c:v>58.782654310295506</c:v>
                </c:pt>
                <c:pt idx="7">
                  <c:v>64.134677178798555</c:v>
                </c:pt>
                <c:pt idx="8">
                  <c:v>76.436561001025183</c:v>
                </c:pt>
                <c:pt idx="9">
                  <c:v>94.913504832645799</c:v>
                </c:pt>
                <c:pt idx="10">
                  <c:v>81.895694112140291</c:v>
                </c:pt>
                <c:pt idx="11">
                  <c:v>68.411696659762725</c:v>
                </c:pt>
                <c:pt idx="12">
                  <c:v>56.763220638076604</c:v>
                </c:pt>
                <c:pt idx="13">
                  <c:v>55.339019361290063</c:v>
                </c:pt>
                <c:pt idx="14">
                  <c:v>66.36514113263074</c:v>
                </c:pt>
                <c:pt idx="15">
                  <c:v>73.638413782748444</c:v>
                </c:pt>
                <c:pt idx="16">
                  <c:v>81.207724941123047</c:v>
                </c:pt>
                <c:pt idx="17">
                  <c:v>69.46735894104421</c:v>
                </c:pt>
                <c:pt idx="18">
                  <c:v>56.881303937115796</c:v>
                </c:pt>
                <c:pt idx="19">
                  <c:v>62.424733944442735</c:v>
                </c:pt>
                <c:pt idx="20">
                  <c:v>68.322991719359351</c:v>
                </c:pt>
                <c:pt idx="21">
                  <c:v>82.27201997552234</c:v>
                </c:pt>
                <c:pt idx="22">
                  <c:v>82.428431631490284</c:v>
                </c:pt>
                <c:pt idx="23">
                  <c:v>79.010430573467318</c:v>
                </c:pt>
                <c:pt idx="24">
                  <c:v>81.386324072773007</c:v>
                </c:pt>
                <c:pt idx="25">
                  <c:v>77.813003933488602</c:v>
                </c:pt>
                <c:pt idx="26">
                  <c:v>104.66606210646782</c:v>
                </c:pt>
                <c:pt idx="27">
                  <c:v>110.48630992997252</c:v>
                </c:pt>
                <c:pt idx="28">
                  <c:v>114.71062677094223</c:v>
                </c:pt>
                <c:pt idx="29">
                  <c:v>85.179432177460058</c:v>
                </c:pt>
                <c:pt idx="30">
                  <c:v>69.815496623787567</c:v>
                </c:pt>
                <c:pt idx="31">
                  <c:v>78.799286332547652</c:v>
                </c:pt>
                <c:pt idx="32">
                  <c:v>86.163586376487018</c:v>
                </c:pt>
                <c:pt idx="33">
                  <c:v>93.023998315648157</c:v>
                </c:pt>
                <c:pt idx="34">
                  <c:v>78.110976016067795</c:v>
                </c:pt>
                <c:pt idx="35">
                  <c:v>75.735572634335142</c:v>
                </c:pt>
                <c:pt idx="36">
                  <c:v>72.5110784349326</c:v>
                </c:pt>
                <c:pt idx="37">
                  <c:v>63.773671744286879</c:v>
                </c:pt>
                <c:pt idx="38">
                  <c:v>74.744448186590006</c:v>
                </c:pt>
                <c:pt idx="39">
                  <c:v>84.344925647801759</c:v>
                </c:pt>
                <c:pt idx="40">
                  <c:v>95.132358524149524</c:v>
                </c:pt>
                <c:pt idx="41">
                  <c:v>72.306447874426652</c:v>
                </c:pt>
                <c:pt idx="42">
                  <c:v>61.109502885530681</c:v>
                </c:pt>
                <c:pt idx="43">
                  <c:v>64.137639683833385</c:v>
                </c:pt>
                <c:pt idx="44">
                  <c:v>69.497560373418267</c:v>
                </c:pt>
                <c:pt idx="45">
                  <c:v>74.559288945619656</c:v>
                </c:pt>
                <c:pt idx="46">
                  <c:v>70.536075753637874</c:v>
                </c:pt>
                <c:pt idx="47">
                  <c:v>54.053857110808288</c:v>
                </c:pt>
                <c:pt idx="48">
                  <c:v>55.170532087681096</c:v>
                </c:pt>
                <c:pt idx="49">
                  <c:v>41.740037533914553</c:v>
                </c:pt>
                <c:pt idx="50">
                  <c:v>59.558900345743012</c:v>
                </c:pt>
                <c:pt idx="51">
                  <c:v>80.209035737354625</c:v>
                </c:pt>
                <c:pt idx="52">
                  <c:v>88.019694373100961</c:v>
                </c:pt>
                <c:pt idx="53">
                  <c:v>59.847350373599937</c:v>
                </c:pt>
                <c:pt idx="54">
                  <c:v>54.44874502688188</c:v>
                </c:pt>
                <c:pt idx="55">
                  <c:v>49.649880617727199</c:v>
                </c:pt>
                <c:pt idx="56">
                  <c:v>54.860207795340528</c:v>
                </c:pt>
                <c:pt idx="57">
                  <c:v>67.852241324396942</c:v>
                </c:pt>
                <c:pt idx="58">
                  <c:v>56.416640722207859</c:v>
                </c:pt>
                <c:pt idx="59">
                  <c:v>61.878782222395131</c:v>
                </c:pt>
                <c:pt idx="60">
                  <c:v>63.055582554001283</c:v>
                </c:pt>
                <c:pt idx="61">
                  <c:v>53.023190917282399</c:v>
                </c:pt>
                <c:pt idx="62">
                  <c:v>81.574401945467869</c:v>
                </c:pt>
                <c:pt idx="63">
                  <c:v>99.080961093867643</c:v>
                </c:pt>
                <c:pt idx="64">
                  <c:v>100.60933122891782</c:v>
                </c:pt>
                <c:pt idx="65">
                  <c:v>76.711261640452577</c:v>
                </c:pt>
                <c:pt idx="66">
                  <c:v>68.092085805790276</c:v>
                </c:pt>
                <c:pt idx="67">
                  <c:v>80.809483215869349</c:v>
                </c:pt>
                <c:pt idx="68">
                  <c:v>81.9777836014147</c:v>
                </c:pt>
                <c:pt idx="69">
                  <c:v>112.63516959963951</c:v>
                </c:pt>
                <c:pt idx="70">
                  <c:v>124.64580418256854</c:v>
                </c:pt>
                <c:pt idx="71">
                  <c:v>117.76137791134143</c:v>
                </c:pt>
                <c:pt idx="72">
                  <c:v>98.515268602815539</c:v>
                </c:pt>
                <c:pt idx="73">
                  <c:v>110.39186614940206</c:v>
                </c:pt>
                <c:pt idx="74">
                  <c:v>170.88528179561789</c:v>
                </c:pt>
                <c:pt idx="75">
                  <c:v>184.96762734770755</c:v>
                </c:pt>
                <c:pt idx="76">
                  <c:v>174.1108367117042</c:v>
                </c:pt>
                <c:pt idx="77">
                  <c:v>107.9346969358825</c:v>
                </c:pt>
                <c:pt idx="78">
                  <c:v>90.719477247099491</c:v>
                </c:pt>
                <c:pt idx="79">
                  <c:v>88.81534498341729</c:v>
                </c:pt>
                <c:pt idx="80">
                  <c:v>103.74323151320726</c:v>
                </c:pt>
                <c:pt idx="81">
                  <c:v>129.1808070583009</c:v>
                </c:pt>
                <c:pt idx="82">
                  <c:v>126.46796034997922</c:v>
                </c:pt>
                <c:pt idx="83">
                  <c:v>107.6172571052215</c:v>
                </c:pt>
                <c:pt idx="84">
                  <c:v>91.188060690530648</c:v>
                </c:pt>
                <c:pt idx="85">
                  <c:v>120.32627421922174</c:v>
                </c:pt>
                <c:pt idx="86">
                  <c:v>134.3726383005114</c:v>
                </c:pt>
                <c:pt idx="87">
                  <c:v>138.5272875390512</c:v>
                </c:pt>
                <c:pt idx="88">
                  <c:v>133.8432505092091</c:v>
                </c:pt>
                <c:pt idx="89">
                  <c:v>100.44748286495927</c:v>
                </c:pt>
                <c:pt idx="90">
                  <c:v>85.861041870564165</c:v>
                </c:pt>
                <c:pt idx="91">
                  <c:v>81.217480321559279</c:v>
                </c:pt>
                <c:pt idx="92">
                  <c:v>93.574084766302448</c:v>
                </c:pt>
                <c:pt idx="93">
                  <c:v>125.38990308919594</c:v>
                </c:pt>
                <c:pt idx="94">
                  <c:v>95.873305264416899</c:v>
                </c:pt>
                <c:pt idx="95">
                  <c:v>96.381143022360405</c:v>
                </c:pt>
                <c:pt idx="96">
                  <c:v>75.847171387465053</c:v>
                </c:pt>
                <c:pt idx="97">
                  <c:v>83.926426294264829</c:v>
                </c:pt>
                <c:pt idx="98">
                  <c:v>100.60339497139699</c:v>
                </c:pt>
                <c:pt idx="99">
                  <c:v>94.071145070576421</c:v>
                </c:pt>
                <c:pt idx="100">
                  <c:v>99.707283182265499</c:v>
                </c:pt>
                <c:pt idx="101">
                  <c:v>75.023632041102445</c:v>
                </c:pt>
                <c:pt idx="102">
                  <c:v>64.499178327240969</c:v>
                </c:pt>
                <c:pt idx="103">
                  <c:v>56.877047609750257</c:v>
                </c:pt>
                <c:pt idx="104">
                  <c:v>62.763839982862613</c:v>
                </c:pt>
              </c:numCache>
            </c:numRef>
          </c:val>
          <c:smooth val="1"/>
          <c:extLst>
            <c:ext xmlns:c16="http://schemas.microsoft.com/office/drawing/2014/chart" uri="{C3380CC4-5D6E-409C-BE32-E72D297353CC}">
              <c16:uniqueId val="{00000000-8DC1-4F7F-B5B3-4AD0C2B7E6D7}"/>
            </c:ext>
          </c:extLst>
        </c:ser>
        <c:dLbls>
          <c:showLegendKey val="0"/>
          <c:showVal val="0"/>
          <c:showCatName val="0"/>
          <c:showSerName val="0"/>
          <c:showPercent val="0"/>
          <c:showBubbleSize val="0"/>
        </c:dLbls>
        <c:smooth val="0"/>
        <c:axId val="317996208"/>
        <c:axId val="317996600"/>
      </c:lineChart>
      <c:catAx>
        <c:axId val="31799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7996600"/>
        <c:crosses val="autoZero"/>
        <c:auto val="1"/>
        <c:lblAlgn val="ctr"/>
        <c:lblOffset val="100"/>
        <c:tickLblSkip val="5"/>
        <c:noMultiLvlLbl val="1"/>
      </c:catAx>
      <c:valAx>
        <c:axId val="317996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Implied Utility Coal Stockpiles (DoB)</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7996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Sheet1!$B$1</c:f>
              <c:strCache>
                <c:ptCount val="1"/>
                <c:pt idx="0">
                  <c:v>Florida Reliability Coordinating Council</c:v>
                </c:pt>
              </c:strCache>
            </c:strRef>
          </c:tx>
          <c:spPr>
            <a:ln w="28575" cap="rnd">
              <a:solidFill>
                <a:schemeClr val="accent2"/>
              </a:solidFill>
              <a:round/>
            </a:ln>
            <a:effectLst/>
          </c:spPr>
          <c:marker>
            <c:symbol val="none"/>
          </c:marker>
          <c:cat>
            <c:strRef>
              <c:f>Sheet1!$A$2:$A$106</c:f>
              <c:strCache>
                <c:ptCount val="105"/>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strCache>
            </c:strRef>
          </c:cat>
          <c:val>
            <c:numRef>
              <c:f>Sheet1!$B$2:$B$106</c:f>
              <c:numCache>
                <c:formatCode>General</c:formatCode>
                <c:ptCount val="105"/>
                <c:pt idx="0">
                  <c:v>70.124765093491561</c:v>
                </c:pt>
                <c:pt idx="1">
                  <c:v>65.721148227477698</c:v>
                </c:pt>
                <c:pt idx="2">
                  <c:v>128.58524837015892</c:v>
                </c:pt>
                <c:pt idx="3">
                  <c:v>143.99801446510696</c:v>
                </c:pt>
                <c:pt idx="4">
                  <c:v>101.63932449833896</c:v>
                </c:pt>
                <c:pt idx="5">
                  <c:v>75.859945610432575</c:v>
                </c:pt>
                <c:pt idx="6">
                  <c:v>70.172183440898294</c:v>
                </c:pt>
                <c:pt idx="7">
                  <c:v>70.395629318117074</c:v>
                </c:pt>
                <c:pt idx="8">
                  <c:v>78.499982474453603</c:v>
                </c:pt>
                <c:pt idx="9">
                  <c:v>105.7150797423747</c:v>
                </c:pt>
                <c:pt idx="10">
                  <c:v>103.22573349277403</c:v>
                </c:pt>
                <c:pt idx="11">
                  <c:v>80.031063692814598</c:v>
                </c:pt>
                <c:pt idx="12">
                  <c:v>86.16954102761666</c:v>
                </c:pt>
                <c:pt idx="13">
                  <c:v>81.114602733552005</c:v>
                </c:pt>
                <c:pt idx="14">
                  <c:v>123.64321039461572</c:v>
                </c:pt>
                <c:pt idx="15">
                  <c:v>94.938177567572737</c:v>
                </c:pt>
                <c:pt idx="16">
                  <c:v>77.900800060051594</c:v>
                </c:pt>
                <c:pt idx="17">
                  <c:v>64.998372499775513</c:v>
                </c:pt>
                <c:pt idx="18">
                  <c:v>61.685513949645937</c:v>
                </c:pt>
                <c:pt idx="19">
                  <c:v>67.824337352151204</c:v>
                </c:pt>
                <c:pt idx="20">
                  <c:v>81.824924615976897</c:v>
                </c:pt>
                <c:pt idx="21">
                  <c:v>111.8855477501625</c:v>
                </c:pt>
                <c:pt idx="22">
                  <c:v>122.50539557152622</c:v>
                </c:pt>
                <c:pt idx="23">
                  <c:v>130.39764007125828</c:v>
                </c:pt>
                <c:pt idx="24">
                  <c:v>155.48188751805196</c:v>
                </c:pt>
                <c:pt idx="25">
                  <c:v>127.50638416472017</c:v>
                </c:pt>
                <c:pt idx="26">
                  <c:v>126.86487205509638</c:v>
                </c:pt>
                <c:pt idx="27">
                  <c:v>153.34331598991585</c:v>
                </c:pt>
                <c:pt idx="28">
                  <c:v>127.77305130523736</c:v>
                </c:pt>
                <c:pt idx="29">
                  <c:v>104.0909418240595</c:v>
                </c:pt>
                <c:pt idx="30">
                  <c:v>86.465844801068243</c:v>
                </c:pt>
                <c:pt idx="31">
                  <c:v>79.444389743820338</c:v>
                </c:pt>
                <c:pt idx="32">
                  <c:v>76.139371895548564</c:v>
                </c:pt>
                <c:pt idx="33">
                  <c:v>92.000779570175553</c:v>
                </c:pt>
                <c:pt idx="34">
                  <c:v>126.96695504497406</c:v>
                </c:pt>
                <c:pt idx="35">
                  <c:v>128.23753880618344</c:v>
                </c:pt>
                <c:pt idx="36">
                  <c:v>132.04393470830445</c:v>
                </c:pt>
                <c:pt idx="37">
                  <c:v>125.8356354630409</c:v>
                </c:pt>
                <c:pt idx="38">
                  <c:v>126.65288509432202</c:v>
                </c:pt>
                <c:pt idx="39">
                  <c:v>112.44522666900535</c:v>
                </c:pt>
                <c:pt idx="40">
                  <c:v>93.457396936247875</c:v>
                </c:pt>
                <c:pt idx="41">
                  <c:v>88.893540557887434</c:v>
                </c:pt>
                <c:pt idx="42">
                  <c:v>83.402256369866748</c:v>
                </c:pt>
                <c:pt idx="43">
                  <c:v>81.018893283867371</c:v>
                </c:pt>
                <c:pt idx="44">
                  <c:v>84.188202588753057</c:v>
                </c:pt>
                <c:pt idx="45">
                  <c:v>97.275385937757889</c:v>
                </c:pt>
                <c:pt idx="46">
                  <c:v>99.320241317296862</c:v>
                </c:pt>
                <c:pt idx="47">
                  <c:v>104.02179769045735</c:v>
                </c:pt>
                <c:pt idx="48">
                  <c:v>77.214411959380811</c:v>
                </c:pt>
                <c:pt idx="49">
                  <c:v>55.680891786861189</c:v>
                </c:pt>
                <c:pt idx="50">
                  <c:v>86.738080737031567</c:v>
                </c:pt>
                <c:pt idx="51">
                  <c:v>80.102254570172306</c:v>
                </c:pt>
                <c:pt idx="52">
                  <c:v>76.12479238008018</c:v>
                </c:pt>
                <c:pt idx="53">
                  <c:v>63.833878455313808</c:v>
                </c:pt>
                <c:pt idx="54">
                  <c:v>55.079450264822043</c:v>
                </c:pt>
                <c:pt idx="55">
                  <c:v>57.834043737866558</c:v>
                </c:pt>
                <c:pt idx="56">
                  <c:v>65.078528895848123</c:v>
                </c:pt>
                <c:pt idx="57">
                  <c:v>85.558258930430455</c:v>
                </c:pt>
                <c:pt idx="58">
                  <c:v>78.029469548346754</c:v>
                </c:pt>
                <c:pt idx="59">
                  <c:v>84.329246844406768</c:v>
                </c:pt>
                <c:pt idx="60">
                  <c:v>145.29091615970196</c:v>
                </c:pt>
                <c:pt idx="61">
                  <c:v>162.66255128815297</c:v>
                </c:pt>
                <c:pt idx="62">
                  <c:v>137.8889162644827</c:v>
                </c:pt>
                <c:pt idx="63">
                  <c:v>111.73885669500828</c:v>
                </c:pt>
                <c:pt idx="64">
                  <c:v>111.36758688436811</c:v>
                </c:pt>
                <c:pt idx="65">
                  <c:v>101.18563307504513</c:v>
                </c:pt>
                <c:pt idx="66">
                  <c:v>116.08777126794956</c:v>
                </c:pt>
                <c:pt idx="67">
                  <c:v>106.10997892606343</c:v>
                </c:pt>
                <c:pt idx="68">
                  <c:v>104.06785941587036</c:v>
                </c:pt>
                <c:pt idx="69">
                  <c:v>129.12606258191346</c:v>
                </c:pt>
                <c:pt idx="70">
                  <c:v>136.0944243124444</c:v>
                </c:pt>
                <c:pt idx="71">
                  <c:v>160.54458660152551</c:v>
                </c:pt>
                <c:pt idx="72">
                  <c:v>192.74961624884506</c:v>
                </c:pt>
                <c:pt idx="73">
                  <c:v>161.0265346128223</c:v>
                </c:pt>
                <c:pt idx="74">
                  <c:v>199.15545229157385</c:v>
                </c:pt>
                <c:pt idx="75">
                  <c:v>155.68656166001361</c:v>
                </c:pt>
                <c:pt idx="76">
                  <c:v>147.39668609561352</c:v>
                </c:pt>
                <c:pt idx="77">
                  <c:v>111.7755333739223</c:v>
                </c:pt>
                <c:pt idx="78">
                  <c:v>83.64253872923895</c:v>
                </c:pt>
                <c:pt idx="79">
                  <c:v>80.409333222020805</c:v>
                </c:pt>
                <c:pt idx="80">
                  <c:v>81.447374770751082</c:v>
                </c:pt>
                <c:pt idx="81">
                  <c:v>98.030924667400058</c:v>
                </c:pt>
                <c:pt idx="82">
                  <c:v>103.55866490623414</c:v>
                </c:pt>
                <c:pt idx="83">
                  <c:v>91.498477128702419</c:v>
                </c:pt>
                <c:pt idx="84">
                  <c:v>101.19082030222852</c:v>
                </c:pt>
                <c:pt idx="85">
                  <c:v>115.68909471646114</c:v>
                </c:pt>
                <c:pt idx="86">
                  <c:v>115.6026380937213</c:v>
                </c:pt>
                <c:pt idx="87">
                  <c:v>89.169715170295461</c:v>
                </c:pt>
                <c:pt idx="88">
                  <c:v>95.129403737564644</c:v>
                </c:pt>
                <c:pt idx="89">
                  <c:v>96.717199754945568</c:v>
                </c:pt>
                <c:pt idx="90">
                  <c:v>79.601838714518607</c:v>
                </c:pt>
                <c:pt idx="91">
                  <c:v>90.798406177934837</c:v>
                </c:pt>
                <c:pt idx="92">
                  <c:v>99.717205455456451</c:v>
                </c:pt>
                <c:pt idx="93">
                  <c:v>85.271093358631916</c:v>
                </c:pt>
                <c:pt idx="94">
                  <c:v>121.83981859383603</c:v>
                </c:pt>
                <c:pt idx="95">
                  <c:v>124.77156162354308</c:v>
                </c:pt>
                <c:pt idx="96">
                  <c:v>84.145503480855211</c:v>
                </c:pt>
                <c:pt idx="97">
                  <c:v>135.52106652292466</c:v>
                </c:pt>
                <c:pt idx="98">
                  <c:v>155.85071161624134</c:v>
                </c:pt>
                <c:pt idx="99">
                  <c:v>112.97039378603353</c:v>
                </c:pt>
                <c:pt idx="100">
                  <c:v>112.18404121922188</c:v>
                </c:pt>
                <c:pt idx="101">
                  <c:v>97.780031712713267</c:v>
                </c:pt>
                <c:pt idx="102">
                  <c:v>91.88751445350016</c:v>
                </c:pt>
                <c:pt idx="103">
                  <c:v>71.347755087119836</c:v>
                </c:pt>
                <c:pt idx="104">
                  <c:v>70.350751519615869</c:v>
                </c:pt>
              </c:numCache>
            </c:numRef>
          </c:val>
          <c:smooth val="1"/>
          <c:extLst>
            <c:ext xmlns:c16="http://schemas.microsoft.com/office/drawing/2014/chart" uri="{C3380CC4-5D6E-409C-BE32-E72D297353CC}">
              <c16:uniqueId val="{00000000-A7D0-4477-8A4D-7FB9480F44B8}"/>
            </c:ext>
          </c:extLst>
        </c:ser>
        <c:dLbls>
          <c:showLegendKey val="0"/>
          <c:showVal val="0"/>
          <c:showCatName val="0"/>
          <c:showSerName val="0"/>
          <c:showPercent val="0"/>
          <c:showBubbleSize val="0"/>
        </c:dLbls>
        <c:smooth val="0"/>
        <c:axId val="317997384"/>
        <c:axId val="317997776"/>
      </c:lineChart>
      <c:catAx>
        <c:axId val="317997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7997776"/>
        <c:crosses val="autoZero"/>
        <c:auto val="1"/>
        <c:lblAlgn val="ctr"/>
        <c:lblOffset val="100"/>
        <c:tickLblSkip val="5"/>
        <c:noMultiLvlLbl val="1"/>
      </c:catAx>
      <c:valAx>
        <c:axId val="317997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Implied Utility Coal Stockpiles (DoB)</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7997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4"/>
          <c:order val="0"/>
          <c:tx>
            <c:strRef>
              <c:f>Sheet1!$B$1</c:f>
              <c:strCache>
                <c:ptCount val="1"/>
                <c:pt idx="0">
                  <c:v>Northeast Power Coordinating Council</c:v>
                </c:pt>
              </c:strCache>
            </c:strRef>
          </c:tx>
          <c:spPr>
            <a:ln w="28575" cap="rnd">
              <a:solidFill>
                <a:schemeClr val="accent5"/>
              </a:solidFill>
              <a:round/>
            </a:ln>
            <a:effectLst/>
          </c:spPr>
          <c:marker>
            <c:symbol val="none"/>
          </c:marker>
          <c:cat>
            <c:strRef>
              <c:f>Sheet1!$A$2:$A$106</c:f>
              <c:strCache>
                <c:ptCount val="105"/>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strCache>
            </c:strRef>
          </c:cat>
          <c:val>
            <c:numRef>
              <c:f>Sheet1!$B$2:$B$106</c:f>
              <c:numCache>
                <c:formatCode>General</c:formatCode>
                <c:ptCount val="105"/>
                <c:pt idx="0">
                  <c:v>47.874547797579936</c:v>
                </c:pt>
                <c:pt idx="1">
                  <c:v>40.60979137565063</c:v>
                </c:pt>
                <c:pt idx="2">
                  <c:v>66.199707434303221</c:v>
                </c:pt>
                <c:pt idx="3">
                  <c:v>88.834320020603357</c:v>
                </c:pt>
                <c:pt idx="4">
                  <c:v>80.246098774848889</c:v>
                </c:pt>
                <c:pt idx="5">
                  <c:v>45.075471056215441</c:v>
                </c:pt>
                <c:pt idx="6">
                  <c:v>26.589742429247352</c:v>
                </c:pt>
                <c:pt idx="7">
                  <c:v>27.302923235419168</c:v>
                </c:pt>
                <c:pt idx="8">
                  <c:v>44.364410683671807</c:v>
                </c:pt>
                <c:pt idx="9">
                  <c:v>85.876673112709241</c:v>
                </c:pt>
                <c:pt idx="10">
                  <c:v>95.490794196840866</c:v>
                </c:pt>
                <c:pt idx="11">
                  <c:v>32.937125903433291</c:v>
                </c:pt>
                <c:pt idx="12">
                  <c:v>25.817939129038766</c:v>
                </c:pt>
                <c:pt idx="13">
                  <c:v>21.084184925915736</c:v>
                </c:pt>
                <c:pt idx="14">
                  <c:v>54.874928175617335</c:v>
                </c:pt>
                <c:pt idx="15">
                  <c:v>92.308026531257909</c:v>
                </c:pt>
                <c:pt idx="16">
                  <c:v>120.42322388401402</c:v>
                </c:pt>
                <c:pt idx="17">
                  <c:v>78.277798713447623</c:v>
                </c:pt>
                <c:pt idx="18">
                  <c:v>43.98913109555879</c:v>
                </c:pt>
                <c:pt idx="19">
                  <c:v>63.772342512314637</c:v>
                </c:pt>
                <c:pt idx="20">
                  <c:v>126.4666046142445</c:v>
                </c:pt>
                <c:pt idx="21">
                  <c:v>214.41922728698162</c:v>
                </c:pt>
                <c:pt idx="22">
                  <c:v>338.9338402734723</c:v>
                </c:pt>
                <c:pt idx="23">
                  <c:v>247.86806192113664</c:v>
                </c:pt>
                <c:pt idx="24">
                  <c:v>96.264268415712422</c:v>
                </c:pt>
                <c:pt idx="25">
                  <c:v>197.38854838727335</c:v>
                </c:pt>
                <c:pt idx="26">
                  <c:v>717.29036218530496</c:v>
                </c:pt>
                <c:pt idx="27">
                  <c:v>1047.0536873468891</c:v>
                </c:pt>
                <c:pt idx="28">
                  <c:v>800.39604589492455</c:v>
                </c:pt>
                <c:pt idx="29">
                  <c:v>257.72022004375486</c:v>
                </c:pt>
                <c:pt idx="30">
                  <c:v>70.233913811021864</c:v>
                </c:pt>
                <c:pt idx="31">
                  <c:v>81.027722533703439</c:v>
                </c:pt>
                <c:pt idx="32">
                  <c:v>287.38223485388227</c:v>
                </c:pt>
                <c:pt idx="33">
                  <c:v>293.37862060789081</c:v>
                </c:pt>
                <c:pt idx="34">
                  <c:v>134.00780790249152</c:v>
                </c:pt>
                <c:pt idx="35">
                  <c:v>108.88956903845802</c:v>
                </c:pt>
                <c:pt idx="36">
                  <c:v>58.580002839879214</c:v>
                </c:pt>
                <c:pt idx="37">
                  <c:v>41.474491502380687</c:v>
                </c:pt>
                <c:pt idx="38">
                  <c:v>51.545998445530891</c:v>
                </c:pt>
                <c:pt idx="39">
                  <c:v>152.78824831764214</c:v>
                </c:pt>
                <c:pt idx="40">
                  <c:v>228.81358232680941</c:v>
                </c:pt>
                <c:pt idx="41">
                  <c:v>204.72336632787</c:v>
                </c:pt>
                <c:pt idx="42">
                  <c:v>75.103289282544026</c:v>
                </c:pt>
                <c:pt idx="43">
                  <c:v>257.65491950240141</c:v>
                </c:pt>
                <c:pt idx="44">
                  <c:v>391.64924782050991</c:v>
                </c:pt>
                <c:pt idx="45">
                  <c:v>677.16637463185089</c:v>
                </c:pt>
                <c:pt idx="46">
                  <c:v>216.69162492043097</c:v>
                </c:pt>
                <c:pt idx="47">
                  <c:v>67.701638417423041</c:v>
                </c:pt>
                <c:pt idx="48">
                  <c:v>32.104508145529259</c:v>
                </c:pt>
                <c:pt idx="49">
                  <c:v>22.578790324166064</c:v>
                </c:pt>
                <c:pt idx="50">
                  <c:v>32.76637374420234</c:v>
                </c:pt>
                <c:pt idx="51">
                  <c:v>110.22903179818108</c:v>
                </c:pt>
                <c:pt idx="52">
                  <c:v>469.34787867424626</c:v>
                </c:pt>
                <c:pt idx="53">
                  <c:v>168.94168141601466</c:v>
                </c:pt>
                <c:pt idx="54">
                  <c:v>112.66196992048681</c:v>
                </c:pt>
                <c:pt idx="55">
                  <c:v>227.88697192386206</c:v>
                </c:pt>
                <c:pt idx="56">
                  <c:v>188.36758176029241</c:v>
                </c:pt>
                <c:pt idx="57">
                  <c:v>364.73321663975668</c:v>
                </c:pt>
                <c:pt idx="58">
                  <c:v>89.2240456312839</c:v>
                </c:pt>
                <c:pt idx="59">
                  <c:v>169.40550192991921</c:v>
                </c:pt>
                <c:pt idx="60">
                  <c:v>54.008800158247048</c:v>
                </c:pt>
                <c:pt idx="61">
                  <c:v>34.431761900186217</c:v>
                </c:pt>
                <c:pt idx="62">
                  <c:v>82.620202043325861</c:v>
                </c:pt>
                <c:pt idx="63">
                  <c:v>813.5116399320018</c:v>
                </c:pt>
                <c:pt idx="64">
                  <c:v>563.32605540060376</c:v>
                </c:pt>
                <c:pt idx="65">
                  <c:v>529.81492036230247</c:v>
                </c:pt>
                <c:pt idx="66">
                  <c:v>146.19383310991111</c:v>
                </c:pt>
                <c:pt idx="67">
                  <c:v>172.18718890286704</c:v>
                </c:pt>
                <c:pt idx="68">
                  <c:v>147.94282195413737</c:v>
                </c:pt>
                <c:pt idx="69">
                  <c:v>142.94896125118538</c:v>
                </c:pt>
                <c:pt idx="70">
                  <c:v>153.71443610384983</c:v>
                </c:pt>
                <c:pt idx="71">
                  <c:v>193.25175056935362</c:v>
                </c:pt>
                <c:pt idx="72">
                  <c:v>64.411304993076783</c:v>
                </c:pt>
                <c:pt idx="73">
                  <c:v>69.718891267796863</c:v>
                </c:pt>
                <c:pt idx="74">
                  <c:v>302.03148288662516</c:v>
                </c:pt>
                <c:pt idx="75">
                  <c:v>284.52109210522633</c:v>
                </c:pt>
                <c:pt idx="76">
                  <c:v>364.23876176545593</c:v>
                </c:pt>
                <c:pt idx="77">
                  <c:v>171.3731989939632</c:v>
                </c:pt>
                <c:pt idx="78">
                  <c:v>64.660452615544969</c:v>
                </c:pt>
                <c:pt idx="79">
                  <c:v>55.471677335101703</c:v>
                </c:pt>
                <c:pt idx="80">
                  <c:v>106.25990075547406</c:v>
                </c:pt>
                <c:pt idx="81">
                  <c:v>203.16013913158136</c:v>
                </c:pt>
                <c:pt idx="82">
                  <c:v>349.86152806053309</c:v>
                </c:pt>
                <c:pt idx="83">
                  <c:v>65.430158347031252</c:v>
                </c:pt>
                <c:pt idx="84">
                  <c:v>71.712355717374606</c:v>
                </c:pt>
                <c:pt idx="85">
                  <c:v>77.265698234707756</c:v>
                </c:pt>
                <c:pt idx="86">
                  <c:v>82.045615440086664</c:v>
                </c:pt>
                <c:pt idx="87">
                  <c:v>429.42991330970546</c:v>
                </c:pt>
                <c:pt idx="88">
                  <c:v>315.25445037295566</c:v>
                </c:pt>
                <c:pt idx="89">
                  <c:v>303.94738164974297</c:v>
                </c:pt>
                <c:pt idx="90">
                  <c:v>307.04779992837445</c:v>
                </c:pt>
                <c:pt idx="91">
                  <c:v>585.50354070765991</c:v>
                </c:pt>
                <c:pt idx="92">
                  <c:v>146.98034982017802</c:v>
                </c:pt>
                <c:pt idx="93">
                  <c:v>473.27538692671277</c:v>
                </c:pt>
                <c:pt idx="94">
                  <c:v>117.96722992139536</c:v>
                </c:pt>
                <c:pt idx="95">
                  <c:v>37.229232144534251</c:v>
                </c:pt>
                <c:pt idx="96">
                  <c:v>24.709390547180185</c:v>
                </c:pt>
                <c:pt idx="97">
                  <c:v>148.01445257325619</c:v>
                </c:pt>
                <c:pt idx="98">
                  <c:v>140.17650472010519</c:v>
                </c:pt>
                <c:pt idx="99">
                  <c:v>183.84815240849321</c:v>
                </c:pt>
                <c:pt idx="100">
                  <c:v>792.11537903329236</c:v>
                </c:pt>
                <c:pt idx="101">
                  <c:v>500.09380121309812</c:v>
                </c:pt>
                <c:pt idx="102">
                  <c:v>39.224781396255473</c:v>
                </c:pt>
                <c:pt idx="103">
                  <c:v>70.14150151596219</c:v>
                </c:pt>
                <c:pt idx="104">
                  <c:v>73.225186544233139</c:v>
                </c:pt>
              </c:numCache>
            </c:numRef>
          </c:val>
          <c:smooth val="1"/>
          <c:extLst>
            <c:ext xmlns:c16="http://schemas.microsoft.com/office/drawing/2014/chart" uri="{C3380CC4-5D6E-409C-BE32-E72D297353CC}">
              <c16:uniqueId val="{00000000-9F4C-4B6C-A344-423789ED3F0F}"/>
            </c:ext>
          </c:extLst>
        </c:ser>
        <c:dLbls>
          <c:showLegendKey val="0"/>
          <c:showVal val="0"/>
          <c:showCatName val="0"/>
          <c:showSerName val="0"/>
          <c:showPercent val="0"/>
          <c:showBubbleSize val="0"/>
        </c:dLbls>
        <c:smooth val="0"/>
        <c:axId val="317998560"/>
        <c:axId val="317998952"/>
      </c:lineChart>
      <c:catAx>
        <c:axId val="317998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7998952"/>
        <c:crosses val="autoZero"/>
        <c:auto val="1"/>
        <c:lblAlgn val="ctr"/>
        <c:lblOffset val="100"/>
        <c:tickLblSkip val="5"/>
        <c:noMultiLvlLbl val="1"/>
      </c:catAx>
      <c:valAx>
        <c:axId val="317998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Implied Utility Coal Stockpiles (DoB)</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7998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8201605847656"/>
          <c:y val="8.5027996500437464E-2"/>
          <c:w val="0.78452115006375389"/>
          <c:h val="0.46480227471566066"/>
        </c:manualLayout>
      </c:layout>
      <c:lineChart>
        <c:grouping val="standard"/>
        <c:varyColors val="0"/>
        <c:ser>
          <c:idx val="5"/>
          <c:order val="0"/>
          <c:tx>
            <c:strRef>
              <c:f>Sheet1!$B$1</c:f>
              <c:strCache>
                <c:ptCount val="1"/>
                <c:pt idx="0">
                  <c:v>ReliabilityFirst</c:v>
                </c:pt>
              </c:strCache>
            </c:strRef>
          </c:tx>
          <c:spPr>
            <a:ln w="28575" cap="rnd">
              <a:solidFill>
                <a:schemeClr val="accent6"/>
              </a:solidFill>
              <a:round/>
            </a:ln>
            <a:effectLst/>
          </c:spPr>
          <c:marker>
            <c:symbol val="none"/>
          </c:marker>
          <c:cat>
            <c:strRef>
              <c:f>Sheet1!$A$2:$A$106</c:f>
              <c:strCache>
                <c:ptCount val="105"/>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strCache>
            </c:strRef>
          </c:cat>
          <c:val>
            <c:numRef>
              <c:f>Sheet1!$B$2:$B$106</c:f>
              <c:numCache>
                <c:formatCode>General</c:formatCode>
                <c:ptCount val="105"/>
                <c:pt idx="0">
                  <c:v>55.093120731960568</c:v>
                </c:pt>
                <c:pt idx="1">
                  <c:v>48.793941895454267</c:v>
                </c:pt>
                <c:pt idx="2">
                  <c:v>65.717700591483222</c:v>
                </c:pt>
                <c:pt idx="3">
                  <c:v>79.493729334035962</c:v>
                </c:pt>
                <c:pt idx="4">
                  <c:v>78.638058655570177</c:v>
                </c:pt>
                <c:pt idx="5">
                  <c:v>55.986842349717044</c:v>
                </c:pt>
                <c:pt idx="6">
                  <c:v>51.78518770917929</c:v>
                </c:pt>
                <c:pt idx="7">
                  <c:v>48.761330306566165</c:v>
                </c:pt>
                <c:pt idx="8">
                  <c:v>61.416526763458535</c:v>
                </c:pt>
                <c:pt idx="9">
                  <c:v>75.006340251455029</c:v>
                </c:pt>
                <c:pt idx="10">
                  <c:v>71.639266608144709</c:v>
                </c:pt>
                <c:pt idx="11">
                  <c:v>62.400479628783508</c:v>
                </c:pt>
                <c:pt idx="12">
                  <c:v>53.122960958799673</c:v>
                </c:pt>
                <c:pt idx="13">
                  <c:v>54.788000640186027</c:v>
                </c:pt>
                <c:pt idx="14">
                  <c:v>61.638756196567861</c:v>
                </c:pt>
                <c:pt idx="15">
                  <c:v>68.226832101631459</c:v>
                </c:pt>
                <c:pt idx="16">
                  <c:v>68.286006937307548</c:v>
                </c:pt>
                <c:pt idx="17">
                  <c:v>50.893678696145308</c:v>
                </c:pt>
                <c:pt idx="18">
                  <c:v>39.342582199407339</c:v>
                </c:pt>
                <c:pt idx="19">
                  <c:v>40.416362442811902</c:v>
                </c:pt>
                <c:pt idx="20">
                  <c:v>49.54093434173322</c:v>
                </c:pt>
                <c:pt idx="21">
                  <c:v>62.227020344617138</c:v>
                </c:pt>
                <c:pt idx="22">
                  <c:v>68.27781395122841</c:v>
                </c:pt>
                <c:pt idx="23">
                  <c:v>67.588968210488048</c:v>
                </c:pt>
                <c:pt idx="24">
                  <c:v>71.451380624073906</c:v>
                </c:pt>
                <c:pt idx="25">
                  <c:v>85.83482803485785</c:v>
                </c:pt>
                <c:pt idx="26">
                  <c:v>101.41068651449179</c:v>
                </c:pt>
                <c:pt idx="27">
                  <c:v>104.74901914834976</c:v>
                </c:pt>
                <c:pt idx="28">
                  <c:v>91.861880504592321</c:v>
                </c:pt>
                <c:pt idx="29">
                  <c:v>76.73235042729965</c:v>
                </c:pt>
                <c:pt idx="30">
                  <c:v>54.90800606598394</c:v>
                </c:pt>
                <c:pt idx="31">
                  <c:v>55.098389944541566</c:v>
                </c:pt>
                <c:pt idx="32">
                  <c:v>73.430486221017176</c:v>
                </c:pt>
                <c:pt idx="33">
                  <c:v>82.803552212339966</c:v>
                </c:pt>
                <c:pt idx="34">
                  <c:v>72.690382032732785</c:v>
                </c:pt>
                <c:pt idx="35">
                  <c:v>68.209975355542255</c:v>
                </c:pt>
                <c:pt idx="36">
                  <c:v>60.446159269201857</c:v>
                </c:pt>
                <c:pt idx="37">
                  <c:v>56.225481715824763</c:v>
                </c:pt>
                <c:pt idx="38">
                  <c:v>61.793699047999297</c:v>
                </c:pt>
                <c:pt idx="39">
                  <c:v>69.332850689102671</c:v>
                </c:pt>
                <c:pt idx="40">
                  <c:v>71.021327370381243</c:v>
                </c:pt>
                <c:pt idx="41">
                  <c:v>60.162953062805322</c:v>
                </c:pt>
                <c:pt idx="42">
                  <c:v>49.345288313909741</c:v>
                </c:pt>
                <c:pt idx="43">
                  <c:v>53.098630305684317</c:v>
                </c:pt>
                <c:pt idx="44">
                  <c:v>56.083820674314993</c:v>
                </c:pt>
                <c:pt idx="45">
                  <c:v>65.801045110653021</c:v>
                </c:pt>
                <c:pt idx="46">
                  <c:v>63.621149328273965</c:v>
                </c:pt>
                <c:pt idx="47">
                  <c:v>51.457517194308487</c:v>
                </c:pt>
                <c:pt idx="48">
                  <c:v>38.857126320490998</c:v>
                </c:pt>
                <c:pt idx="49">
                  <c:v>34.130766796112809</c:v>
                </c:pt>
                <c:pt idx="50">
                  <c:v>37.186728171084489</c:v>
                </c:pt>
                <c:pt idx="51">
                  <c:v>53.289170039989003</c:v>
                </c:pt>
                <c:pt idx="52">
                  <c:v>62.442016417083941</c:v>
                </c:pt>
                <c:pt idx="53">
                  <c:v>50.225976824423626</c:v>
                </c:pt>
                <c:pt idx="54">
                  <c:v>47.357936971024024</c:v>
                </c:pt>
                <c:pt idx="55">
                  <c:v>48.210286702345243</c:v>
                </c:pt>
                <c:pt idx="56">
                  <c:v>58.291173389479447</c:v>
                </c:pt>
                <c:pt idx="57">
                  <c:v>75.584658233334309</c:v>
                </c:pt>
                <c:pt idx="58">
                  <c:v>67.622305641150717</c:v>
                </c:pt>
                <c:pt idx="59">
                  <c:v>72.597975116771508</c:v>
                </c:pt>
                <c:pt idx="60">
                  <c:v>65.280162216388263</c:v>
                </c:pt>
                <c:pt idx="61">
                  <c:v>54.625049764686786</c:v>
                </c:pt>
                <c:pt idx="62">
                  <c:v>70.882986397927311</c:v>
                </c:pt>
                <c:pt idx="63">
                  <c:v>93.147995280653959</c:v>
                </c:pt>
                <c:pt idx="64">
                  <c:v>87.483560901785907</c:v>
                </c:pt>
                <c:pt idx="65">
                  <c:v>79.420247857303536</c:v>
                </c:pt>
                <c:pt idx="66">
                  <c:v>67.894629703468496</c:v>
                </c:pt>
                <c:pt idx="67">
                  <c:v>69.16570854392144</c:v>
                </c:pt>
                <c:pt idx="68">
                  <c:v>75.759680553688071</c:v>
                </c:pt>
                <c:pt idx="69">
                  <c:v>109.58563075374313</c:v>
                </c:pt>
                <c:pt idx="70">
                  <c:v>115.52559944292919</c:v>
                </c:pt>
                <c:pt idx="71">
                  <c:v>132.00355368274222</c:v>
                </c:pt>
                <c:pt idx="72">
                  <c:v>87.712628533246018</c:v>
                </c:pt>
                <c:pt idx="73">
                  <c:v>104.24575995298952</c:v>
                </c:pt>
                <c:pt idx="74">
                  <c:v>141.85124197280541</c:v>
                </c:pt>
                <c:pt idx="75">
                  <c:v>125.47949084771028</c:v>
                </c:pt>
                <c:pt idx="76">
                  <c:v>138.89165489614629</c:v>
                </c:pt>
                <c:pt idx="77">
                  <c:v>95.201227768447765</c:v>
                </c:pt>
                <c:pt idx="78">
                  <c:v>75.838779218527762</c:v>
                </c:pt>
                <c:pt idx="79">
                  <c:v>65.319203475249211</c:v>
                </c:pt>
                <c:pt idx="80">
                  <c:v>85.668636781709267</c:v>
                </c:pt>
                <c:pt idx="81">
                  <c:v>109.4128337847105</c:v>
                </c:pt>
                <c:pt idx="82">
                  <c:v>112.14700298461598</c:v>
                </c:pt>
                <c:pt idx="83">
                  <c:v>80.505033029125258</c:v>
                </c:pt>
                <c:pt idx="84">
                  <c:v>78.630183713089835</c:v>
                </c:pt>
                <c:pt idx="85">
                  <c:v>92.805015591631317</c:v>
                </c:pt>
                <c:pt idx="86">
                  <c:v>89.696983989798838</c:v>
                </c:pt>
                <c:pt idx="87">
                  <c:v>108.16256920705378</c:v>
                </c:pt>
                <c:pt idx="88">
                  <c:v>98.049600906140782</c:v>
                </c:pt>
                <c:pt idx="89">
                  <c:v>80.516317182903606</c:v>
                </c:pt>
                <c:pt idx="90">
                  <c:v>66.134820559537914</c:v>
                </c:pt>
                <c:pt idx="91">
                  <c:v>70.323115404807126</c:v>
                </c:pt>
                <c:pt idx="92">
                  <c:v>80.141378968385254</c:v>
                </c:pt>
                <c:pt idx="93">
                  <c:v>91.271091554459105</c:v>
                </c:pt>
                <c:pt idx="94">
                  <c:v>83.992583741853323</c:v>
                </c:pt>
                <c:pt idx="95">
                  <c:v>67.94019387781708</c:v>
                </c:pt>
                <c:pt idx="96">
                  <c:v>54.575630984906191</c:v>
                </c:pt>
                <c:pt idx="97">
                  <c:v>64.950390292589873</c:v>
                </c:pt>
                <c:pt idx="98">
                  <c:v>72.854025029060466</c:v>
                </c:pt>
                <c:pt idx="99">
                  <c:v>85.045418684594893</c:v>
                </c:pt>
                <c:pt idx="100">
                  <c:v>80.765848421378038</c:v>
                </c:pt>
                <c:pt idx="101">
                  <c:v>64.059849559212424</c:v>
                </c:pt>
                <c:pt idx="102">
                  <c:v>49.829129167688549</c:v>
                </c:pt>
                <c:pt idx="103">
                  <c:v>46.139299543233101</c:v>
                </c:pt>
                <c:pt idx="104">
                  <c:v>55.06358939989282</c:v>
                </c:pt>
              </c:numCache>
            </c:numRef>
          </c:val>
          <c:smooth val="1"/>
          <c:extLst>
            <c:ext xmlns:c16="http://schemas.microsoft.com/office/drawing/2014/chart" uri="{C3380CC4-5D6E-409C-BE32-E72D297353CC}">
              <c16:uniqueId val="{00000000-2349-4D5E-8036-2F11454D9348}"/>
            </c:ext>
          </c:extLst>
        </c:ser>
        <c:dLbls>
          <c:showLegendKey val="0"/>
          <c:showVal val="0"/>
          <c:showCatName val="0"/>
          <c:showSerName val="0"/>
          <c:showPercent val="0"/>
          <c:showBubbleSize val="0"/>
        </c:dLbls>
        <c:smooth val="0"/>
        <c:axId val="318786824"/>
        <c:axId val="318787216"/>
      </c:lineChart>
      <c:catAx>
        <c:axId val="31878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8787216"/>
        <c:crosses val="autoZero"/>
        <c:auto val="1"/>
        <c:lblAlgn val="ctr"/>
        <c:lblOffset val="100"/>
        <c:tickLblSkip val="5"/>
        <c:noMultiLvlLbl val="1"/>
      </c:catAx>
      <c:valAx>
        <c:axId val="318787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Implied Utility Coal Stockpiles (DoB)</a:t>
                </a:r>
              </a:p>
            </c:rich>
          </c:tx>
          <c:layout>
            <c:manualLayout>
              <c:xMode val="edge"/>
              <c:yMode val="edge"/>
              <c:x val="2.3623904180903384E-2"/>
              <c:y val="9.1999745192273663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8786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t>Solar Capacity Credit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Capacity Credit (%)</c:v>
                </c:pt>
              </c:strCache>
            </c:strRef>
          </c:tx>
          <c:spPr>
            <a:ln w="28575" cap="rnd">
              <a:noFill/>
              <a:round/>
            </a:ln>
            <a:effectLst/>
          </c:spPr>
          <c:marker>
            <c:symbol val="circle"/>
            <c:size val="5"/>
            <c:spPr>
              <a:solidFill>
                <a:srgbClr val="FF0000"/>
              </a:solidFill>
              <a:ln w="9525">
                <a:noFill/>
              </a:ln>
              <a:effectLst/>
            </c:spPr>
          </c:marker>
          <c:cat>
            <c:strRef>
              <c:f>Sheet1!$A$2:$A$19</c:f>
              <c:strCache>
                <c:ptCount val="18"/>
                <c:pt idx="0">
                  <c:v>FRCC</c:v>
                </c:pt>
                <c:pt idx="1">
                  <c:v>MISO</c:v>
                </c:pt>
                <c:pt idx="2">
                  <c:v>MRO-US</c:v>
                </c:pt>
                <c:pt idx="3">
                  <c:v>NE</c:v>
                </c:pt>
                <c:pt idx="4">
                  <c:v>NY</c:v>
                </c:pt>
                <c:pt idx="5">
                  <c:v>PJM</c:v>
                </c:pt>
                <c:pt idx="6">
                  <c:v>SERC-E</c:v>
                </c:pt>
                <c:pt idx="7">
                  <c:v>SERC-N</c:v>
                </c:pt>
                <c:pt idx="8">
                  <c:v>SERC-SE</c:v>
                </c:pt>
                <c:pt idx="9">
                  <c:v>SPP</c:v>
                </c:pt>
                <c:pt idx="10">
                  <c:v>TRE</c:v>
                </c:pt>
                <c:pt idx="11">
                  <c:v>CAMX</c:v>
                </c:pt>
                <c:pt idx="12">
                  <c:v>NWPP</c:v>
                </c:pt>
                <c:pt idx="13">
                  <c:v>RMPA</c:v>
                </c:pt>
                <c:pt idx="14">
                  <c:v>AZNMSN</c:v>
                </c:pt>
                <c:pt idx="15">
                  <c:v>EASTERN IC</c:v>
                </c:pt>
                <c:pt idx="16">
                  <c:v>TEXAS IC</c:v>
                </c:pt>
                <c:pt idx="17">
                  <c:v>WESTERN IC</c:v>
                </c:pt>
              </c:strCache>
            </c:strRef>
          </c:cat>
          <c:val>
            <c:numRef>
              <c:f>Sheet1!$B$2:$B$19</c:f>
              <c:numCache>
                <c:formatCode>0.00%</c:formatCode>
                <c:ptCount val="18"/>
                <c:pt idx="0">
                  <c:v>0.4163</c:v>
                </c:pt>
                <c:pt idx="1">
                  <c:v>0.5</c:v>
                </c:pt>
                <c:pt idx="3">
                  <c:v>0.05</c:v>
                </c:pt>
                <c:pt idx="4">
                  <c:v>0.5</c:v>
                </c:pt>
                <c:pt idx="5">
                  <c:v>0.38</c:v>
                </c:pt>
                <c:pt idx="6">
                  <c:v>1</c:v>
                </c:pt>
                <c:pt idx="8">
                  <c:v>0.47</c:v>
                </c:pt>
                <c:pt idx="9">
                  <c:v>0.1</c:v>
                </c:pt>
                <c:pt idx="10">
                  <c:v>0.77</c:v>
                </c:pt>
                <c:pt idx="11">
                  <c:v>0.24</c:v>
                </c:pt>
                <c:pt idx="12">
                  <c:v>0.16500000000000001</c:v>
                </c:pt>
                <c:pt idx="13">
                  <c:v>0.27</c:v>
                </c:pt>
                <c:pt idx="14">
                  <c:v>0.23400000000000001</c:v>
                </c:pt>
                <c:pt idx="15">
                  <c:v>0.27251205889819752</c:v>
                </c:pt>
                <c:pt idx="16">
                  <c:v>0.77</c:v>
                </c:pt>
                <c:pt idx="17">
                  <c:v>0.20599999999999999</c:v>
                </c:pt>
              </c:numCache>
            </c:numRef>
          </c:val>
          <c:smooth val="0"/>
          <c:extLst>
            <c:ext xmlns:c16="http://schemas.microsoft.com/office/drawing/2014/chart" uri="{C3380CC4-5D6E-409C-BE32-E72D297353CC}">
              <c16:uniqueId val="{00000000-F665-4E68-80D6-2E975EDBE6DB}"/>
            </c:ext>
          </c:extLst>
        </c:ser>
        <c:ser>
          <c:idx val="1"/>
          <c:order val="1"/>
          <c:tx>
            <c:strRef>
              <c:f>Sheet1!$C$1</c:f>
              <c:strCache>
                <c:ptCount val="1"/>
                <c:pt idx="0">
                  <c:v>Capacity Credit (%)2</c:v>
                </c:pt>
              </c:strCache>
            </c:strRef>
          </c:tx>
          <c:spPr>
            <a:ln w="25400" cap="rnd">
              <a:noFill/>
              <a:round/>
            </a:ln>
            <a:effectLst/>
          </c:spPr>
          <c:marker>
            <c:symbol val="square"/>
            <c:size val="5"/>
            <c:spPr>
              <a:solidFill>
                <a:schemeClr val="accent2"/>
              </a:solidFill>
              <a:ln w="9525">
                <a:noFill/>
              </a:ln>
              <a:effectLst/>
            </c:spPr>
          </c:marker>
          <c:cat>
            <c:strRef>
              <c:f>Sheet1!$A$2:$A$19</c:f>
              <c:strCache>
                <c:ptCount val="18"/>
                <c:pt idx="0">
                  <c:v>FRCC</c:v>
                </c:pt>
                <c:pt idx="1">
                  <c:v>MISO</c:v>
                </c:pt>
                <c:pt idx="2">
                  <c:v>MRO-US</c:v>
                </c:pt>
                <c:pt idx="3">
                  <c:v>NE</c:v>
                </c:pt>
                <c:pt idx="4">
                  <c:v>NY</c:v>
                </c:pt>
                <c:pt idx="5">
                  <c:v>PJM</c:v>
                </c:pt>
                <c:pt idx="6">
                  <c:v>SERC-E</c:v>
                </c:pt>
                <c:pt idx="7">
                  <c:v>SERC-N</c:v>
                </c:pt>
                <c:pt idx="8">
                  <c:v>SERC-SE</c:v>
                </c:pt>
                <c:pt idx="9">
                  <c:v>SPP</c:v>
                </c:pt>
                <c:pt idx="10">
                  <c:v>TRE</c:v>
                </c:pt>
                <c:pt idx="11">
                  <c:v>CAMX</c:v>
                </c:pt>
                <c:pt idx="12">
                  <c:v>NWPP</c:v>
                </c:pt>
                <c:pt idx="13">
                  <c:v>RMPA</c:v>
                </c:pt>
                <c:pt idx="14">
                  <c:v>AZNMSN</c:v>
                </c:pt>
                <c:pt idx="15">
                  <c:v>EASTERN IC</c:v>
                </c:pt>
                <c:pt idx="16">
                  <c:v>TEXAS IC</c:v>
                </c:pt>
                <c:pt idx="17">
                  <c:v>WESTERN IC</c:v>
                </c:pt>
              </c:strCache>
            </c:strRef>
          </c:cat>
          <c:val>
            <c:numRef>
              <c:f>Sheet1!$C$2:$C$19</c:f>
              <c:numCache>
                <c:formatCode>General</c:formatCode>
                <c:ptCount val="18"/>
                <c:pt idx="2" formatCode="0.00%">
                  <c:v>0.27251205889819752</c:v>
                </c:pt>
                <c:pt idx="7" formatCode="0.00%">
                  <c:v>0.27251205889819752</c:v>
                </c:pt>
              </c:numCache>
            </c:numRef>
          </c:val>
          <c:smooth val="0"/>
          <c:extLst>
            <c:ext xmlns:c16="http://schemas.microsoft.com/office/drawing/2014/chart" uri="{C3380CC4-5D6E-409C-BE32-E72D297353CC}">
              <c16:uniqueId val="{00000001-F665-4E68-80D6-2E975EDBE6DB}"/>
            </c:ext>
          </c:extLst>
        </c:ser>
        <c:dLbls>
          <c:showLegendKey val="0"/>
          <c:showVal val="0"/>
          <c:showCatName val="0"/>
          <c:showSerName val="0"/>
          <c:showPercent val="0"/>
          <c:showBubbleSize val="0"/>
        </c:dLbls>
        <c:marker val="1"/>
        <c:smooth val="0"/>
        <c:axId val="283741024"/>
        <c:axId val="283741416"/>
      </c:lineChart>
      <c:catAx>
        <c:axId val="283741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83741416"/>
        <c:crosses val="autoZero"/>
        <c:auto val="1"/>
        <c:lblAlgn val="ctr"/>
        <c:lblOffset val="100"/>
        <c:noMultiLvlLbl val="0"/>
      </c:catAx>
      <c:valAx>
        <c:axId val="2837414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8374102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7"/>
          <c:order val="0"/>
          <c:tx>
            <c:strRef>
              <c:f>Sheet1!$B$1</c:f>
              <c:strCache>
                <c:ptCount val="1"/>
                <c:pt idx="0">
                  <c:v>Southwest Power Pool Inc</c:v>
                </c:pt>
              </c:strCache>
            </c:strRef>
          </c:tx>
          <c:spPr>
            <a:ln w="28575" cap="rnd">
              <a:solidFill>
                <a:schemeClr val="accent2">
                  <a:lumMod val="60000"/>
                </a:schemeClr>
              </a:solidFill>
              <a:round/>
            </a:ln>
            <a:effectLst/>
          </c:spPr>
          <c:marker>
            <c:symbol val="none"/>
          </c:marker>
          <c:cat>
            <c:strRef>
              <c:f>Sheet1!$A$2:$A$106</c:f>
              <c:strCache>
                <c:ptCount val="105"/>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strCache>
            </c:strRef>
          </c:cat>
          <c:val>
            <c:numRef>
              <c:f>Sheet1!$B$2:$B$106</c:f>
              <c:numCache>
                <c:formatCode>General</c:formatCode>
                <c:ptCount val="105"/>
                <c:pt idx="0">
                  <c:v>72.857296244864443</c:v>
                </c:pt>
                <c:pt idx="1">
                  <c:v>60.517596526136138</c:v>
                </c:pt>
                <c:pt idx="2">
                  <c:v>80.397393226643899</c:v>
                </c:pt>
                <c:pt idx="3">
                  <c:v>90.409304049598646</c:v>
                </c:pt>
                <c:pt idx="4">
                  <c:v>83.618977906766489</c:v>
                </c:pt>
                <c:pt idx="5">
                  <c:v>70.798697183719071</c:v>
                </c:pt>
                <c:pt idx="6">
                  <c:v>61.914288028928482</c:v>
                </c:pt>
                <c:pt idx="7">
                  <c:v>56.524942424256771</c:v>
                </c:pt>
                <c:pt idx="8">
                  <c:v>57.828822898433643</c:v>
                </c:pt>
                <c:pt idx="9">
                  <c:v>78.784890054156477</c:v>
                </c:pt>
                <c:pt idx="10">
                  <c:v>71.083487593882666</c:v>
                </c:pt>
                <c:pt idx="11">
                  <c:v>70.157863364373668</c:v>
                </c:pt>
                <c:pt idx="12">
                  <c:v>65.864917287361678</c:v>
                </c:pt>
                <c:pt idx="13">
                  <c:v>60.480328773019878</c:v>
                </c:pt>
                <c:pt idx="14">
                  <c:v>81.100545250678053</c:v>
                </c:pt>
                <c:pt idx="15">
                  <c:v>77.308408236671227</c:v>
                </c:pt>
                <c:pt idx="16">
                  <c:v>73.249639922143757</c:v>
                </c:pt>
                <c:pt idx="17">
                  <c:v>56.509024048493984</c:v>
                </c:pt>
                <c:pt idx="18">
                  <c:v>44.928588907734181</c:v>
                </c:pt>
                <c:pt idx="19">
                  <c:v>45.862689012655622</c:v>
                </c:pt>
                <c:pt idx="20">
                  <c:v>48.933320006837135</c:v>
                </c:pt>
                <c:pt idx="21">
                  <c:v>64.489976891124158</c:v>
                </c:pt>
                <c:pt idx="22">
                  <c:v>62.130084102633411</c:v>
                </c:pt>
                <c:pt idx="23">
                  <c:v>58.916001390494628</c:v>
                </c:pt>
                <c:pt idx="24">
                  <c:v>65.956952854689391</c:v>
                </c:pt>
                <c:pt idx="25">
                  <c:v>67.307652065892313</c:v>
                </c:pt>
                <c:pt idx="26">
                  <c:v>103.40976045741068</c:v>
                </c:pt>
                <c:pt idx="27">
                  <c:v>112.57851400977668</c:v>
                </c:pt>
                <c:pt idx="28">
                  <c:v>100.93093829081609</c:v>
                </c:pt>
                <c:pt idx="29">
                  <c:v>75.1449625418891</c:v>
                </c:pt>
                <c:pt idx="30">
                  <c:v>65.944231301020253</c:v>
                </c:pt>
                <c:pt idx="31">
                  <c:v>75.149558032203345</c:v>
                </c:pt>
                <c:pt idx="32">
                  <c:v>72.188729489700876</c:v>
                </c:pt>
                <c:pt idx="33">
                  <c:v>86.640549609345086</c:v>
                </c:pt>
                <c:pt idx="34">
                  <c:v>80.934133479224769</c:v>
                </c:pt>
                <c:pt idx="35">
                  <c:v>76.486948219285736</c:v>
                </c:pt>
                <c:pt idx="36">
                  <c:v>70.816024228301671</c:v>
                </c:pt>
                <c:pt idx="37">
                  <c:v>64.617371983697126</c:v>
                </c:pt>
                <c:pt idx="38">
                  <c:v>83.596321085996266</c:v>
                </c:pt>
                <c:pt idx="39">
                  <c:v>88.287856441260189</c:v>
                </c:pt>
                <c:pt idx="40">
                  <c:v>88.327577682288293</c:v>
                </c:pt>
                <c:pt idx="41">
                  <c:v>66.983464519573531</c:v>
                </c:pt>
                <c:pt idx="42">
                  <c:v>56.34990337126542</c:v>
                </c:pt>
                <c:pt idx="43">
                  <c:v>56.92184962970753</c:v>
                </c:pt>
                <c:pt idx="44">
                  <c:v>53.196319196296763</c:v>
                </c:pt>
                <c:pt idx="45">
                  <c:v>68.837645340055573</c:v>
                </c:pt>
                <c:pt idx="46">
                  <c:v>64.837937687683052</c:v>
                </c:pt>
                <c:pt idx="47">
                  <c:v>58.690924527453916</c:v>
                </c:pt>
                <c:pt idx="48">
                  <c:v>58.898162386067639</c:v>
                </c:pt>
                <c:pt idx="49">
                  <c:v>49.150329497715163</c:v>
                </c:pt>
                <c:pt idx="50">
                  <c:v>62.563565127360121</c:v>
                </c:pt>
                <c:pt idx="51">
                  <c:v>73.769037284813194</c:v>
                </c:pt>
                <c:pt idx="52">
                  <c:v>63.968264526215009</c:v>
                </c:pt>
                <c:pt idx="53">
                  <c:v>45.028244743996595</c:v>
                </c:pt>
                <c:pt idx="54">
                  <c:v>39.908602019096918</c:v>
                </c:pt>
                <c:pt idx="55">
                  <c:v>39.807744631695051</c:v>
                </c:pt>
                <c:pt idx="56">
                  <c:v>41.213451612648711</c:v>
                </c:pt>
                <c:pt idx="57">
                  <c:v>64.193361488922605</c:v>
                </c:pt>
                <c:pt idx="58">
                  <c:v>61.377993867402417</c:v>
                </c:pt>
                <c:pt idx="59">
                  <c:v>64.219538068130305</c:v>
                </c:pt>
                <c:pt idx="60">
                  <c:v>63.315461552548996</c:v>
                </c:pt>
                <c:pt idx="61">
                  <c:v>60.974417217057862</c:v>
                </c:pt>
                <c:pt idx="62">
                  <c:v>89.665322979494846</c:v>
                </c:pt>
                <c:pt idx="63">
                  <c:v>106.34956776632561</c:v>
                </c:pt>
                <c:pt idx="64">
                  <c:v>111.27930187208418</c:v>
                </c:pt>
                <c:pt idx="65">
                  <c:v>72.696900684930341</c:v>
                </c:pt>
                <c:pt idx="66">
                  <c:v>63.765688030611464</c:v>
                </c:pt>
                <c:pt idx="67">
                  <c:v>72.084028472813173</c:v>
                </c:pt>
                <c:pt idx="68">
                  <c:v>71.480146484645971</c:v>
                </c:pt>
                <c:pt idx="69">
                  <c:v>107.92403034090056</c:v>
                </c:pt>
                <c:pt idx="70">
                  <c:v>131.67690183985539</c:v>
                </c:pt>
                <c:pt idx="71">
                  <c:v>137.112335825722</c:v>
                </c:pt>
                <c:pt idx="72">
                  <c:v>116.93777903643257</c:v>
                </c:pt>
                <c:pt idx="73">
                  <c:v>133.17322259881615</c:v>
                </c:pt>
                <c:pt idx="74">
                  <c:v>176.7948880713426</c:v>
                </c:pt>
                <c:pt idx="75">
                  <c:v>183.93482325583389</c:v>
                </c:pt>
                <c:pt idx="76">
                  <c:v>178.51626137643572</c:v>
                </c:pt>
                <c:pt idx="77">
                  <c:v>100.33164405329482</c:v>
                </c:pt>
                <c:pt idx="78">
                  <c:v>86.036765668336727</c:v>
                </c:pt>
                <c:pt idx="79">
                  <c:v>84.876446809539786</c:v>
                </c:pt>
                <c:pt idx="80">
                  <c:v>92.037715916541117</c:v>
                </c:pt>
                <c:pt idx="81">
                  <c:v>115.33528793034475</c:v>
                </c:pt>
                <c:pt idx="82">
                  <c:v>132.59791134609407</c:v>
                </c:pt>
                <c:pt idx="83">
                  <c:v>93.325329958955663</c:v>
                </c:pt>
                <c:pt idx="84">
                  <c:v>83.795032497279124</c:v>
                </c:pt>
                <c:pt idx="85">
                  <c:v>109.89758081927097</c:v>
                </c:pt>
                <c:pt idx="86">
                  <c:v>134.60354094496935</c:v>
                </c:pt>
                <c:pt idx="87">
                  <c:v>150.76712958350137</c:v>
                </c:pt>
                <c:pt idx="88">
                  <c:v>128.83984651799983</c:v>
                </c:pt>
                <c:pt idx="89">
                  <c:v>81.452890953710281</c:v>
                </c:pt>
                <c:pt idx="90">
                  <c:v>67.924256882945897</c:v>
                </c:pt>
                <c:pt idx="91">
                  <c:v>70.938351821751397</c:v>
                </c:pt>
                <c:pt idx="92">
                  <c:v>79.0990925290658</c:v>
                </c:pt>
                <c:pt idx="93">
                  <c:v>128.52441790326861</c:v>
                </c:pt>
                <c:pt idx="94">
                  <c:v>99.932278428649013</c:v>
                </c:pt>
                <c:pt idx="95">
                  <c:v>96.570424178503956</c:v>
                </c:pt>
                <c:pt idx="96">
                  <c:v>77.189209049608536</c:v>
                </c:pt>
                <c:pt idx="97">
                  <c:v>85.304218789722682</c:v>
                </c:pt>
                <c:pt idx="98">
                  <c:v>125.63702210803825</c:v>
                </c:pt>
                <c:pt idx="99">
                  <c:v>120.52780327470332</c:v>
                </c:pt>
                <c:pt idx="100">
                  <c:v>99.775781235736559</c:v>
                </c:pt>
                <c:pt idx="101">
                  <c:v>74.763805594238733</c:v>
                </c:pt>
                <c:pt idx="102">
                  <c:v>56.829520308951992</c:v>
                </c:pt>
                <c:pt idx="103">
                  <c:v>52.821628104544672</c:v>
                </c:pt>
                <c:pt idx="104">
                  <c:v>71.273008770909613</c:v>
                </c:pt>
              </c:numCache>
            </c:numRef>
          </c:val>
          <c:smooth val="0"/>
          <c:extLst>
            <c:ext xmlns:c16="http://schemas.microsoft.com/office/drawing/2014/chart" uri="{C3380CC4-5D6E-409C-BE32-E72D297353CC}">
              <c16:uniqueId val="{00000000-C9F2-47A1-B7B3-C833790F5EF9}"/>
            </c:ext>
          </c:extLst>
        </c:ser>
        <c:dLbls>
          <c:showLegendKey val="0"/>
          <c:showVal val="0"/>
          <c:showCatName val="0"/>
          <c:showSerName val="0"/>
          <c:showPercent val="0"/>
          <c:showBubbleSize val="0"/>
        </c:dLbls>
        <c:smooth val="0"/>
        <c:axId val="318788000"/>
        <c:axId val="318788392"/>
      </c:lineChart>
      <c:catAx>
        <c:axId val="31878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8788392"/>
        <c:crosses val="autoZero"/>
        <c:auto val="1"/>
        <c:lblAlgn val="ctr"/>
        <c:lblOffset val="100"/>
        <c:tickLblSkip val="5"/>
        <c:noMultiLvlLbl val="1"/>
      </c:catAx>
      <c:valAx>
        <c:axId val="318788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Implied Utility Coal Stockpiles (DoB)</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878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6"/>
          <c:order val="0"/>
          <c:tx>
            <c:strRef>
              <c:f>Sheet1!$B$1</c:f>
              <c:strCache>
                <c:ptCount val="1"/>
                <c:pt idx="0">
                  <c:v>SERC Reliability Corp</c:v>
                </c:pt>
              </c:strCache>
            </c:strRef>
          </c:tx>
          <c:spPr>
            <a:ln w="28575" cap="rnd">
              <a:solidFill>
                <a:schemeClr val="accent1">
                  <a:lumMod val="60000"/>
                </a:schemeClr>
              </a:solidFill>
              <a:round/>
            </a:ln>
            <a:effectLst/>
          </c:spPr>
          <c:marker>
            <c:symbol val="none"/>
          </c:marker>
          <c:cat>
            <c:strRef>
              <c:f>Sheet1!$A$2:$A$106</c:f>
              <c:strCache>
                <c:ptCount val="105"/>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strCache>
            </c:strRef>
          </c:cat>
          <c:val>
            <c:numRef>
              <c:f>Sheet1!$B$2:$B$106</c:f>
              <c:numCache>
                <c:formatCode>General</c:formatCode>
                <c:ptCount val="105"/>
                <c:pt idx="0">
                  <c:v>66.590991845617083</c:v>
                </c:pt>
                <c:pt idx="1">
                  <c:v>57.682542642229556</c:v>
                </c:pt>
                <c:pt idx="2">
                  <c:v>79.719697810990027</c:v>
                </c:pt>
                <c:pt idx="3">
                  <c:v>96.312830481880468</c:v>
                </c:pt>
                <c:pt idx="4">
                  <c:v>80.836375814541356</c:v>
                </c:pt>
                <c:pt idx="5">
                  <c:v>61.326466785079241</c:v>
                </c:pt>
                <c:pt idx="6">
                  <c:v>55.023348924566413</c:v>
                </c:pt>
                <c:pt idx="7">
                  <c:v>54.40117433941699</c:v>
                </c:pt>
                <c:pt idx="8">
                  <c:v>60.826208277695329</c:v>
                </c:pt>
                <c:pt idx="9">
                  <c:v>86.129137084752443</c:v>
                </c:pt>
                <c:pt idx="10">
                  <c:v>85.813737969666846</c:v>
                </c:pt>
                <c:pt idx="11">
                  <c:v>61.87652270293853</c:v>
                </c:pt>
                <c:pt idx="12">
                  <c:v>59.331321512532739</c:v>
                </c:pt>
                <c:pt idx="13">
                  <c:v>60.838671263852632</c:v>
                </c:pt>
                <c:pt idx="14">
                  <c:v>79.8726396957384</c:v>
                </c:pt>
                <c:pt idx="15">
                  <c:v>93.550723409513083</c:v>
                </c:pt>
                <c:pt idx="16">
                  <c:v>73.993828094866871</c:v>
                </c:pt>
                <c:pt idx="17">
                  <c:v>59.456805426046138</c:v>
                </c:pt>
                <c:pt idx="18">
                  <c:v>49.748941179691833</c:v>
                </c:pt>
                <c:pt idx="19">
                  <c:v>48.851938763995292</c:v>
                </c:pt>
                <c:pt idx="20">
                  <c:v>61.649929884246745</c:v>
                </c:pt>
                <c:pt idx="21">
                  <c:v>85.453936790264365</c:v>
                </c:pt>
                <c:pt idx="22">
                  <c:v>90.621599256906478</c:v>
                </c:pt>
                <c:pt idx="23">
                  <c:v>93.709217926280132</c:v>
                </c:pt>
                <c:pt idx="24">
                  <c:v>101.15008795427337</c:v>
                </c:pt>
                <c:pt idx="25">
                  <c:v>101.87844367422062</c:v>
                </c:pt>
                <c:pt idx="26">
                  <c:v>123.07294844310229</c:v>
                </c:pt>
                <c:pt idx="27">
                  <c:v>143.55249024701993</c:v>
                </c:pt>
                <c:pt idx="28">
                  <c:v>106.88506979672809</c:v>
                </c:pt>
                <c:pt idx="29">
                  <c:v>92.605463920459272</c:v>
                </c:pt>
                <c:pt idx="30">
                  <c:v>73.19007431201841</c:v>
                </c:pt>
                <c:pt idx="31">
                  <c:v>83.870967682598675</c:v>
                </c:pt>
                <c:pt idx="32">
                  <c:v>94.699785339781059</c:v>
                </c:pt>
                <c:pt idx="33">
                  <c:v>116.14858146594813</c:v>
                </c:pt>
                <c:pt idx="34">
                  <c:v>98.646942320435983</c:v>
                </c:pt>
                <c:pt idx="35">
                  <c:v>101.37001431666221</c:v>
                </c:pt>
                <c:pt idx="36">
                  <c:v>97.803596106919628</c:v>
                </c:pt>
                <c:pt idx="37">
                  <c:v>84.356762671241029</c:v>
                </c:pt>
                <c:pt idx="38">
                  <c:v>89.350661739461472</c:v>
                </c:pt>
                <c:pt idx="39">
                  <c:v>112.70210174287342</c:v>
                </c:pt>
                <c:pt idx="40">
                  <c:v>105.78355105812224</c:v>
                </c:pt>
                <c:pt idx="41">
                  <c:v>78.512969923645514</c:v>
                </c:pt>
                <c:pt idx="42">
                  <c:v>71.723611337795134</c:v>
                </c:pt>
                <c:pt idx="43">
                  <c:v>70.717432132841736</c:v>
                </c:pt>
                <c:pt idx="44">
                  <c:v>72.676892964168175</c:v>
                </c:pt>
                <c:pt idx="45">
                  <c:v>90.889416245458946</c:v>
                </c:pt>
                <c:pt idx="46">
                  <c:v>87.282482082169423</c:v>
                </c:pt>
                <c:pt idx="47">
                  <c:v>78.232529493896607</c:v>
                </c:pt>
                <c:pt idx="48">
                  <c:v>56.957255982000405</c:v>
                </c:pt>
                <c:pt idx="49">
                  <c:v>45.491354721435037</c:v>
                </c:pt>
                <c:pt idx="50">
                  <c:v>60.031830218880891</c:v>
                </c:pt>
                <c:pt idx="51">
                  <c:v>79.854326274794303</c:v>
                </c:pt>
                <c:pt idx="52">
                  <c:v>71.859463298773207</c:v>
                </c:pt>
                <c:pt idx="53">
                  <c:v>62.384684312257065</c:v>
                </c:pt>
                <c:pt idx="54">
                  <c:v>54.041262429228965</c:v>
                </c:pt>
                <c:pt idx="55">
                  <c:v>54.412500684789137</c:v>
                </c:pt>
                <c:pt idx="56">
                  <c:v>62.429691505369838</c:v>
                </c:pt>
                <c:pt idx="57">
                  <c:v>89.584034319612243</c:v>
                </c:pt>
                <c:pt idx="58">
                  <c:v>75.111426532159797</c:v>
                </c:pt>
                <c:pt idx="59">
                  <c:v>84.59400549453423</c:v>
                </c:pt>
                <c:pt idx="60">
                  <c:v>84.19091862891176</c:v>
                </c:pt>
                <c:pt idx="61">
                  <c:v>62.001589956125407</c:v>
                </c:pt>
                <c:pt idx="62">
                  <c:v>103.19514236996541</c:v>
                </c:pt>
                <c:pt idx="63">
                  <c:v>128.43281899820718</c:v>
                </c:pt>
                <c:pt idx="64">
                  <c:v>106.21859886415963</c:v>
                </c:pt>
                <c:pt idx="65">
                  <c:v>83.567270412540125</c:v>
                </c:pt>
                <c:pt idx="66">
                  <c:v>66.661787804414644</c:v>
                </c:pt>
                <c:pt idx="67">
                  <c:v>72.603700646256968</c:v>
                </c:pt>
                <c:pt idx="68">
                  <c:v>84.296368641660337</c:v>
                </c:pt>
                <c:pt idx="69">
                  <c:v>131.02714673002001</c:v>
                </c:pt>
                <c:pt idx="70">
                  <c:v>135.54543141347747</c:v>
                </c:pt>
                <c:pt idx="71">
                  <c:v>156.51202901330609</c:v>
                </c:pt>
                <c:pt idx="72">
                  <c:v>109.25569868805506</c:v>
                </c:pt>
                <c:pt idx="73">
                  <c:v>108.94935601013363</c:v>
                </c:pt>
                <c:pt idx="74">
                  <c:v>173.88510838491953</c:v>
                </c:pt>
                <c:pt idx="75">
                  <c:v>146.43900896642629</c:v>
                </c:pt>
                <c:pt idx="76">
                  <c:v>143.75162293543349</c:v>
                </c:pt>
                <c:pt idx="77">
                  <c:v>94.291962580161695</c:v>
                </c:pt>
                <c:pt idx="78">
                  <c:v>72.061854239486138</c:v>
                </c:pt>
                <c:pt idx="79">
                  <c:v>63.64780906856592</c:v>
                </c:pt>
                <c:pt idx="80">
                  <c:v>77.688392090954935</c:v>
                </c:pt>
                <c:pt idx="81">
                  <c:v>104.52726682090328</c:v>
                </c:pt>
                <c:pt idx="82">
                  <c:v>121.88520526012454</c:v>
                </c:pt>
                <c:pt idx="83">
                  <c:v>87.549337447058761</c:v>
                </c:pt>
                <c:pt idx="84">
                  <c:v>86.877830041759125</c:v>
                </c:pt>
                <c:pt idx="85">
                  <c:v>111.47034920649052</c:v>
                </c:pt>
                <c:pt idx="86">
                  <c:v>124.07120204995815</c:v>
                </c:pt>
                <c:pt idx="87">
                  <c:v>109.55890435592254</c:v>
                </c:pt>
                <c:pt idx="88">
                  <c:v>101.74090614175481</c:v>
                </c:pt>
                <c:pt idx="89">
                  <c:v>90.472502424271724</c:v>
                </c:pt>
                <c:pt idx="90">
                  <c:v>68.938362997010628</c:v>
                </c:pt>
                <c:pt idx="91">
                  <c:v>72.355527160992551</c:v>
                </c:pt>
                <c:pt idx="92">
                  <c:v>88.083188812408665</c:v>
                </c:pt>
                <c:pt idx="93">
                  <c:v>101.32331345672095</c:v>
                </c:pt>
                <c:pt idx="94">
                  <c:v>103.19773809107662</c:v>
                </c:pt>
                <c:pt idx="95">
                  <c:v>81.151442643577653</c:v>
                </c:pt>
                <c:pt idx="96">
                  <c:v>56.029909176614254</c:v>
                </c:pt>
                <c:pt idx="97">
                  <c:v>90.846696701977876</c:v>
                </c:pt>
                <c:pt idx="98">
                  <c:v>107.61673911407641</c:v>
                </c:pt>
                <c:pt idx="99">
                  <c:v>110.03837265003617</c:v>
                </c:pt>
                <c:pt idx="100">
                  <c:v>87.212287065058973</c:v>
                </c:pt>
                <c:pt idx="101">
                  <c:v>67.274121355270282</c:v>
                </c:pt>
                <c:pt idx="102">
                  <c:v>57.843780095435022</c:v>
                </c:pt>
                <c:pt idx="103">
                  <c:v>55.046559273550244</c:v>
                </c:pt>
                <c:pt idx="104">
                  <c:v>61.243483556555297</c:v>
                </c:pt>
              </c:numCache>
            </c:numRef>
          </c:val>
          <c:smooth val="1"/>
          <c:extLst>
            <c:ext xmlns:c16="http://schemas.microsoft.com/office/drawing/2014/chart" uri="{C3380CC4-5D6E-409C-BE32-E72D297353CC}">
              <c16:uniqueId val="{00000000-B6B8-4AC0-A1DC-B7686EA12CC2}"/>
            </c:ext>
          </c:extLst>
        </c:ser>
        <c:dLbls>
          <c:showLegendKey val="0"/>
          <c:showVal val="0"/>
          <c:showCatName val="0"/>
          <c:showSerName val="0"/>
          <c:showPercent val="0"/>
          <c:showBubbleSize val="0"/>
        </c:dLbls>
        <c:smooth val="0"/>
        <c:axId val="318789176"/>
        <c:axId val="318789568"/>
      </c:lineChart>
      <c:catAx>
        <c:axId val="318789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8789568"/>
        <c:crosses val="autoZero"/>
        <c:auto val="1"/>
        <c:lblAlgn val="ctr"/>
        <c:lblOffset val="100"/>
        <c:tickLblSkip val="5"/>
        <c:noMultiLvlLbl val="1"/>
      </c:catAx>
      <c:valAx>
        <c:axId val="318789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Implied Utility Coal Stockpiles (DoB)</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8789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8"/>
          <c:order val="0"/>
          <c:tx>
            <c:strRef>
              <c:f>Sheet1!$B$1</c:f>
              <c:strCache>
                <c:ptCount val="1"/>
                <c:pt idx="0">
                  <c:v>Western Electricity Coordinating Council</c:v>
                </c:pt>
              </c:strCache>
            </c:strRef>
          </c:tx>
          <c:spPr>
            <a:ln w="28575" cap="rnd">
              <a:solidFill>
                <a:schemeClr val="accent3">
                  <a:lumMod val="60000"/>
                </a:schemeClr>
              </a:solidFill>
              <a:round/>
            </a:ln>
            <a:effectLst/>
          </c:spPr>
          <c:marker>
            <c:symbol val="none"/>
          </c:marker>
          <c:cat>
            <c:strRef>
              <c:f>Sheet1!$A$2:$A$106</c:f>
              <c:strCache>
                <c:ptCount val="105"/>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strCache>
            </c:strRef>
          </c:cat>
          <c:val>
            <c:numRef>
              <c:f>Sheet1!$B$2:$B$106</c:f>
              <c:numCache>
                <c:formatCode>General</c:formatCode>
                <c:ptCount val="105"/>
                <c:pt idx="0">
                  <c:v>60.1621927617689</c:v>
                </c:pt>
                <c:pt idx="1">
                  <c:v>59.483215264667507</c:v>
                </c:pt>
                <c:pt idx="2">
                  <c:v>68.082163383080555</c:v>
                </c:pt>
                <c:pt idx="3">
                  <c:v>68.513137711721384</c:v>
                </c:pt>
                <c:pt idx="4">
                  <c:v>71.850618363436695</c:v>
                </c:pt>
                <c:pt idx="5">
                  <c:v>69.384030300394784</c:v>
                </c:pt>
                <c:pt idx="6">
                  <c:v>57.513211212496699</c:v>
                </c:pt>
                <c:pt idx="7">
                  <c:v>52.245798448108964</c:v>
                </c:pt>
                <c:pt idx="8">
                  <c:v>51.155988088551503</c:v>
                </c:pt>
                <c:pt idx="9">
                  <c:v>62.300921025834555</c:v>
                </c:pt>
                <c:pt idx="10">
                  <c:v>52.864794217397474</c:v>
                </c:pt>
                <c:pt idx="11">
                  <c:v>53.484999128035064</c:v>
                </c:pt>
                <c:pt idx="12">
                  <c:v>48.347482425306318</c:v>
                </c:pt>
                <c:pt idx="13">
                  <c:v>49.859790573066469</c:v>
                </c:pt>
                <c:pt idx="14">
                  <c:v>62.749248591416986</c:v>
                </c:pt>
                <c:pt idx="15">
                  <c:v>76.704190866545957</c:v>
                </c:pt>
                <c:pt idx="16">
                  <c:v>85.069538427599653</c:v>
                </c:pt>
                <c:pt idx="17">
                  <c:v>76.085144370225834</c:v>
                </c:pt>
                <c:pt idx="18">
                  <c:v>69.249455082171096</c:v>
                </c:pt>
                <c:pt idx="19">
                  <c:v>56.572514766110665</c:v>
                </c:pt>
                <c:pt idx="20">
                  <c:v>54.252558312149468</c:v>
                </c:pt>
                <c:pt idx="21">
                  <c:v>68.375964090716678</c:v>
                </c:pt>
                <c:pt idx="22">
                  <c:v>59.172414945489145</c:v>
                </c:pt>
                <c:pt idx="23">
                  <c:v>56.566832727088666</c:v>
                </c:pt>
                <c:pt idx="24">
                  <c:v>60.389632864037232</c:v>
                </c:pt>
                <c:pt idx="25">
                  <c:v>61.678783837344533</c:v>
                </c:pt>
                <c:pt idx="26">
                  <c:v>82.036423450316121</c:v>
                </c:pt>
                <c:pt idx="27">
                  <c:v>94.93044877289546</c:v>
                </c:pt>
                <c:pt idx="28">
                  <c:v>101.10376020335164</c:v>
                </c:pt>
                <c:pt idx="29">
                  <c:v>77.920413740240335</c:v>
                </c:pt>
                <c:pt idx="30">
                  <c:v>74.299219864084478</c:v>
                </c:pt>
                <c:pt idx="31">
                  <c:v>65.397037655267553</c:v>
                </c:pt>
                <c:pt idx="32">
                  <c:v>63.350314947266327</c:v>
                </c:pt>
                <c:pt idx="33">
                  <c:v>73.839714045372062</c:v>
                </c:pt>
                <c:pt idx="34">
                  <c:v>65.527728180397801</c:v>
                </c:pt>
                <c:pt idx="35">
                  <c:v>66.05612866924028</c:v>
                </c:pt>
                <c:pt idx="36">
                  <c:v>61.584591597672677</c:v>
                </c:pt>
                <c:pt idx="37">
                  <c:v>60.396608649980365</c:v>
                </c:pt>
                <c:pt idx="38">
                  <c:v>64.989219483479431</c:v>
                </c:pt>
                <c:pt idx="39">
                  <c:v>72.560982027537094</c:v>
                </c:pt>
                <c:pt idx="40">
                  <c:v>74.130487007955224</c:v>
                </c:pt>
                <c:pt idx="41">
                  <c:v>59.115668735348279</c:v>
                </c:pt>
                <c:pt idx="42">
                  <c:v>57.619881141866585</c:v>
                </c:pt>
                <c:pt idx="43">
                  <c:v>52.018701847173041</c:v>
                </c:pt>
                <c:pt idx="44">
                  <c:v>51.850981086035134</c:v>
                </c:pt>
                <c:pt idx="45">
                  <c:v>60.045682015787584</c:v>
                </c:pt>
                <c:pt idx="46">
                  <c:v>50.794709091032423</c:v>
                </c:pt>
                <c:pt idx="47">
                  <c:v>50.059096075679889</c:v>
                </c:pt>
                <c:pt idx="48">
                  <c:v>52.631521802158588</c:v>
                </c:pt>
                <c:pt idx="49">
                  <c:v>45.549819075876727</c:v>
                </c:pt>
                <c:pt idx="50">
                  <c:v>59.333594807584213</c:v>
                </c:pt>
                <c:pt idx="51">
                  <c:v>68.099920408232265</c:v>
                </c:pt>
                <c:pt idx="52">
                  <c:v>70.621124027444978</c:v>
                </c:pt>
                <c:pt idx="53">
                  <c:v>57.075432447765174</c:v>
                </c:pt>
                <c:pt idx="54">
                  <c:v>48.886876829614337</c:v>
                </c:pt>
                <c:pt idx="55">
                  <c:v>45.500842005587273</c:v>
                </c:pt>
                <c:pt idx="56">
                  <c:v>46.557526315068522</c:v>
                </c:pt>
                <c:pt idx="57">
                  <c:v>61.678169308018497</c:v>
                </c:pt>
                <c:pt idx="58">
                  <c:v>59.439681218689493</c:v>
                </c:pt>
                <c:pt idx="59">
                  <c:v>70.129936203840373</c:v>
                </c:pt>
                <c:pt idx="60">
                  <c:v>65.545965114964034</c:v>
                </c:pt>
                <c:pt idx="61">
                  <c:v>71.600692089570316</c:v>
                </c:pt>
                <c:pt idx="62">
                  <c:v>80.899331320788633</c:v>
                </c:pt>
                <c:pt idx="63">
                  <c:v>92.17547459402185</c:v>
                </c:pt>
                <c:pt idx="64">
                  <c:v>87.199727399322725</c:v>
                </c:pt>
                <c:pt idx="65">
                  <c:v>69.647093925928701</c:v>
                </c:pt>
                <c:pt idx="66">
                  <c:v>69.311469682391788</c:v>
                </c:pt>
                <c:pt idx="67">
                  <c:v>67.155794293869832</c:v>
                </c:pt>
                <c:pt idx="68">
                  <c:v>76.342297352857315</c:v>
                </c:pt>
                <c:pt idx="69">
                  <c:v>87.62376563869887</c:v>
                </c:pt>
                <c:pt idx="70">
                  <c:v>94.022196023055699</c:v>
                </c:pt>
                <c:pt idx="71">
                  <c:v>100.44164361421066</c:v>
                </c:pt>
                <c:pt idx="72">
                  <c:v>89.198421163846277</c:v>
                </c:pt>
                <c:pt idx="73">
                  <c:v>108.1362327801877</c:v>
                </c:pt>
                <c:pt idx="74">
                  <c:v>142.63463360694524</c:v>
                </c:pt>
                <c:pt idx="75">
                  <c:v>149.93547590853214</c:v>
                </c:pt>
                <c:pt idx="76">
                  <c:v>137.73126959737445</c:v>
                </c:pt>
                <c:pt idx="77">
                  <c:v>89.17253520629535</c:v>
                </c:pt>
                <c:pt idx="78">
                  <c:v>75.035029089799821</c:v>
                </c:pt>
                <c:pt idx="79">
                  <c:v>71.642694538404726</c:v>
                </c:pt>
                <c:pt idx="80">
                  <c:v>84.77880935277004</c:v>
                </c:pt>
                <c:pt idx="81">
                  <c:v>87.077766967808131</c:v>
                </c:pt>
                <c:pt idx="82">
                  <c:v>95.03313057158941</c:v>
                </c:pt>
                <c:pt idx="83">
                  <c:v>83.066334030495284</c:v>
                </c:pt>
                <c:pt idx="84">
                  <c:v>73.891472043324256</c:v>
                </c:pt>
                <c:pt idx="85">
                  <c:v>91.300911972716037</c:v>
                </c:pt>
                <c:pt idx="86">
                  <c:v>112.7377000645363</c:v>
                </c:pt>
                <c:pt idx="87">
                  <c:v>129.76859201232091</c:v>
                </c:pt>
                <c:pt idx="88">
                  <c:v>121.86687312755069</c:v>
                </c:pt>
                <c:pt idx="89">
                  <c:v>93.732832981384135</c:v>
                </c:pt>
                <c:pt idx="90">
                  <c:v>73.437270088993785</c:v>
                </c:pt>
                <c:pt idx="91">
                  <c:v>66.534720749145706</c:v>
                </c:pt>
                <c:pt idx="92">
                  <c:v>78.777498935119638</c:v>
                </c:pt>
                <c:pt idx="93">
                  <c:v>85.696406760204269</c:v>
                </c:pt>
                <c:pt idx="94">
                  <c:v>79.585170705848398</c:v>
                </c:pt>
                <c:pt idx="95">
                  <c:v>90.03965246073389</c:v>
                </c:pt>
                <c:pt idx="96">
                  <c:v>78.551478024824618</c:v>
                </c:pt>
                <c:pt idx="97">
                  <c:v>92.285688782987535</c:v>
                </c:pt>
                <c:pt idx="98">
                  <c:v>97.742233797409398</c:v>
                </c:pt>
                <c:pt idx="99">
                  <c:v>118.91145834748001</c:v>
                </c:pt>
                <c:pt idx="100">
                  <c:v>117.66902636630282</c:v>
                </c:pt>
                <c:pt idx="101">
                  <c:v>88.376833109691887</c:v>
                </c:pt>
                <c:pt idx="102">
                  <c:v>68.764981991849197</c:v>
                </c:pt>
                <c:pt idx="103">
                  <c:v>61.937113821747822</c:v>
                </c:pt>
                <c:pt idx="104">
                  <c:v>68.31480669720456</c:v>
                </c:pt>
              </c:numCache>
            </c:numRef>
          </c:val>
          <c:smooth val="0"/>
          <c:extLst>
            <c:ext xmlns:c16="http://schemas.microsoft.com/office/drawing/2014/chart" uri="{C3380CC4-5D6E-409C-BE32-E72D297353CC}">
              <c16:uniqueId val="{00000000-84B8-4872-AEFD-9AAC3E0760C5}"/>
            </c:ext>
          </c:extLst>
        </c:ser>
        <c:dLbls>
          <c:showLegendKey val="0"/>
          <c:showVal val="0"/>
          <c:showCatName val="0"/>
          <c:showSerName val="0"/>
          <c:showPercent val="0"/>
          <c:showBubbleSize val="0"/>
        </c:dLbls>
        <c:smooth val="0"/>
        <c:axId val="318745192"/>
        <c:axId val="318745584"/>
      </c:lineChart>
      <c:catAx>
        <c:axId val="318745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8745584"/>
        <c:crosses val="autoZero"/>
        <c:auto val="1"/>
        <c:lblAlgn val="ctr"/>
        <c:lblOffset val="100"/>
        <c:tickLblSkip val="5"/>
        <c:noMultiLvlLbl val="1"/>
      </c:catAx>
      <c:valAx>
        <c:axId val="318745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Implied Utility Coal Stockpiles (DoB)</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8745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East Region</c:v>
                </c:pt>
              </c:strCache>
            </c:strRef>
          </c:tx>
          <c:spPr>
            <a:solidFill>
              <a:schemeClr val="accent1"/>
            </a:solidFill>
            <a:ln>
              <a:noFill/>
            </a:ln>
            <a:effectLst/>
          </c:spPr>
          <c:cat>
            <c:numRef>
              <c:f>Sheet1!$A$2:$A$193</c:f>
              <c:numCache>
                <c:formatCode>m/d/yyyy</c:formatCode>
                <c:ptCount val="192"/>
                <c:pt idx="0">
                  <c:v>40179</c:v>
                </c:pt>
                <c:pt idx="1">
                  <c:v>40214</c:v>
                </c:pt>
                <c:pt idx="2">
                  <c:v>40242</c:v>
                </c:pt>
                <c:pt idx="3">
                  <c:v>40270</c:v>
                </c:pt>
                <c:pt idx="4">
                  <c:v>40305</c:v>
                </c:pt>
                <c:pt idx="5">
                  <c:v>40333</c:v>
                </c:pt>
                <c:pt idx="6">
                  <c:v>40361</c:v>
                </c:pt>
                <c:pt idx="7">
                  <c:v>40396</c:v>
                </c:pt>
                <c:pt idx="8">
                  <c:v>40424</c:v>
                </c:pt>
                <c:pt idx="9">
                  <c:v>40452</c:v>
                </c:pt>
                <c:pt idx="10">
                  <c:v>40487</c:v>
                </c:pt>
                <c:pt idx="11">
                  <c:v>40515</c:v>
                </c:pt>
                <c:pt idx="12">
                  <c:v>40550</c:v>
                </c:pt>
                <c:pt idx="13">
                  <c:v>40578</c:v>
                </c:pt>
                <c:pt idx="14">
                  <c:v>40606</c:v>
                </c:pt>
                <c:pt idx="15">
                  <c:v>40634</c:v>
                </c:pt>
                <c:pt idx="16">
                  <c:v>40669</c:v>
                </c:pt>
                <c:pt idx="17">
                  <c:v>40697</c:v>
                </c:pt>
                <c:pt idx="18">
                  <c:v>40725</c:v>
                </c:pt>
                <c:pt idx="19">
                  <c:v>40760</c:v>
                </c:pt>
                <c:pt idx="20">
                  <c:v>40788</c:v>
                </c:pt>
                <c:pt idx="21">
                  <c:v>40823</c:v>
                </c:pt>
                <c:pt idx="22">
                  <c:v>40851</c:v>
                </c:pt>
                <c:pt idx="23">
                  <c:v>40879</c:v>
                </c:pt>
                <c:pt idx="24">
                  <c:v>40914</c:v>
                </c:pt>
                <c:pt idx="25">
                  <c:v>40942</c:v>
                </c:pt>
                <c:pt idx="26">
                  <c:v>40970</c:v>
                </c:pt>
                <c:pt idx="27">
                  <c:v>41005</c:v>
                </c:pt>
                <c:pt idx="28">
                  <c:v>41033</c:v>
                </c:pt>
                <c:pt idx="29">
                  <c:v>41061</c:v>
                </c:pt>
                <c:pt idx="30">
                  <c:v>41096</c:v>
                </c:pt>
                <c:pt idx="31">
                  <c:v>41124</c:v>
                </c:pt>
                <c:pt idx="32">
                  <c:v>41159</c:v>
                </c:pt>
                <c:pt idx="33">
                  <c:v>41187</c:v>
                </c:pt>
                <c:pt idx="34">
                  <c:v>41215</c:v>
                </c:pt>
                <c:pt idx="35">
                  <c:v>41250</c:v>
                </c:pt>
                <c:pt idx="36">
                  <c:v>41278</c:v>
                </c:pt>
                <c:pt idx="37">
                  <c:v>41306</c:v>
                </c:pt>
                <c:pt idx="38">
                  <c:v>41334</c:v>
                </c:pt>
                <c:pt idx="39">
                  <c:v>41369</c:v>
                </c:pt>
                <c:pt idx="40">
                  <c:v>41397</c:v>
                </c:pt>
                <c:pt idx="41">
                  <c:v>41432</c:v>
                </c:pt>
                <c:pt idx="42">
                  <c:v>41460</c:v>
                </c:pt>
                <c:pt idx="43">
                  <c:v>41488</c:v>
                </c:pt>
                <c:pt idx="44">
                  <c:v>41523</c:v>
                </c:pt>
                <c:pt idx="45">
                  <c:v>41551</c:v>
                </c:pt>
                <c:pt idx="46">
                  <c:v>41579</c:v>
                </c:pt>
                <c:pt idx="47">
                  <c:v>41614</c:v>
                </c:pt>
                <c:pt idx="48">
                  <c:v>41642</c:v>
                </c:pt>
                <c:pt idx="49">
                  <c:v>41677</c:v>
                </c:pt>
                <c:pt idx="50">
                  <c:v>41705</c:v>
                </c:pt>
                <c:pt idx="51">
                  <c:v>41733</c:v>
                </c:pt>
                <c:pt idx="52">
                  <c:v>41761</c:v>
                </c:pt>
                <c:pt idx="53">
                  <c:v>41796</c:v>
                </c:pt>
                <c:pt idx="54">
                  <c:v>41824</c:v>
                </c:pt>
                <c:pt idx="55">
                  <c:v>41852</c:v>
                </c:pt>
                <c:pt idx="56">
                  <c:v>41887</c:v>
                </c:pt>
                <c:pt idx="57">
                  <c:v>41915</c:v>
                </c:pt>
                <c:pt idx="58">
                  <c:v>41950</c:v>
                </c:pt>
                <c:pt idx="59">
                  <c:v>41978</c:v>
                </c:pt>
                <c:pt idx="60">
                  <c:v>42006</c:v>
                </c:pt>
                <c:pt idx="61">
                  <c:v>42041</c:v>
                </c:pt>
                <c:pt idx="62">
                  <c:v>42069</c:v>
                </c:pt>
                <c:pt idx="63">
                  <c:v>42097</c:v>
                </c:pt>
                <c:pt idx="64">
                  <c:v>42125</c:v>
                </c:pt>
                <c:pt idx="65">
                  <c:v>42160</c:v>
                </c:pt>
                <c:pt idx="66">
                  <c:v>42188</c:v>
                </c:pt>
                <c:pt idx="67">
                  <c:v>42223</c:v>
                </c:pt>
                <c:pt idx="68">
                  <c:v>42251</c:v>
                </c:pt>
                <c:pt idx="69">
                  <c:v>42279</c:v>
                </c:pt>
                <c:pt idx="70">
                  <c:v>42314</c:v>
                </c:pt>
                <c:pt idx="71">
                  <c:v>42342</c:v>
                </c:pt>
                <c:pt idx="72">
                  <c:v>42370</c:v>
                </c:pt>
                <c:pt idx="73">
                  <c:v>42405</c:v>
                </c:pt>
                <c:pt idx="74">
                  <c:v>42433</c:v>
                </c:pt>
                <c:pt idx="75">
                  <c:v>42461</c:v>
                </c:pt>
                <c:pt idx="76">
                  <c:v>42496</c:v>
                </c:pt>
                <c:pt idx="77">
                  <c:v>42524</c:v>
                </c:pt>
                <c:pt idx="78">
                  <c:v>42552</c:v>
                </c:pt>
                <c:pt idx="79">
                  <c:v>42587</c:v>
                </c:pt>
                <c:pt idx="80">
                  <c:v>42615</c:v>
                </c:pt>
                <c:pt idx="81">
                  <c:v>42650</c:v>
                </c:pt>
                <c:pt idx="82">
                  <c:v>42678</c:v>
                </c:pt>
                <c:pt idx="83">
                  <c:v>42706</c:v>
                </c:pt>
                <c:pt idx="84">
                  <c:v>42713</c:v>
                </c:pt>
                <c:pt idx="85">
                  <c:v>42720</c:v>
                </c:pt>
                <c:pt idx="86">
                  <c:v>42727</c:v>
                </c:pt>
                <c:pt idx="87">
                  <c:v>42734</c:v>
                </c:pt>
                <c:pt idx="88">
                  <c:v>42741</c:v>
                </c:pt>
                <c:pt idx="89">
                  <c:v>42748</c:v>
                </c:pt>
                <c:pt idx="90">
                  <c:v>42755</c:v>
                </c:pt>
                <c:pt idx="91">
                  <c:v>42762</c:v>
                </c:pt>
                <c:pt idx="92">
                  <c:v>42769</c:v>
                </c:pt>
                <c:pt idx="93">
                  <c:v>42776</c:v>
                </c:pt>
                <c:pt idx="94">
                  <c:v>42783</c:v>
                </c:pt>
                <c:pt idx="95">
                  <c:v>42790</c:v>
                </c:pt>
                <c:pt idx="96">
                  <c:v>42797</c:v>
                </c:pt>
                <c:pt idx="97">
                  <c:v>42804</c:v>
                </c:pt>
                <c:pt idx="98">
                  <c:v>42811</c:v>
                </c:pt>
                <c:pt idx="99">
                  <c:v>42818</c:v>
                </c:pt>
                <c:pt idx="100">
                  <c:v>42825</c:v>
                </c:pt>
                <c:pt idx="101">
                  <c:v>42832</c:v>
                </c:pt>
                <c:pt idx="102">
                  <c:v>42839</c:v>
                </c:pt>
                <c:pt idx="103">
                  <c:v>42846</c:v>
                </c:pt>
                <c:pt idx="104">
                  <c:v>42853</c:v>
                </c:pt>
                <c:pt idx="105">
                  <c:v>42860</c:v>
                </c:pt>
                <c:pt idx="106">
                  <c:v>42867</c:v>
                </c:pt>
                <c:pt idx="107">
                  <c:v>42874</c:v>
                </c:pt>
                <c:pt idx="108">
                  <c:v>42881</c:v>
                </c:pt>
                <c:pt idx="109">
                  <c:v>42888</c:v>
                </c:pt>
                <c:pt idx="110">
                  <c:v>42895</c:v>
                </c:pt>
                <c:pt idx="111">
                  <c:v>42902</c:v>
                </c:pt>
                <c:pt idx="112">
                  <c:v>42909</c:v>
                </c:pt>
                <c:pt idx="113">
                  <c:v>42916</c:v>
                </c:pt>
                <c:pt idx="114">
                  <c:v>42923</c:v>
                </c:pt>
                <c:pt idx="115">
                  <c:v>42930</c:v>
                </c:pt>
                <c:pt idx="116">
                  <c:v>42937</c:v>
                </c:pt>
                <c:pt idx="117">
                  <c:v>42944</c:v>
                </c:pt>
                <c:pt idx="118">
                  <c:v>42951</c:v>
                </c:pt>
                <c:pt idx="119">
                  <c:v>42958</c:v>
                </c:pt>
                <c:pt idx="120">
                  <c:v>42965</c:v>
                </c:pt>
                <c:pt idx="121">
                  <c:v>42972</c:v>
                </c:pt>
                <c:pt idx="122">
                  <c:v>42979</c:v>
                </c:pt>
                <c:pt idx="123">
                  <c:v>42986</c:v>
                </c:pt>
                <c:pt idx="124">
                  <c:v>42993</c:v>
                </c:pt>
                <c:pt idx="125">
                  <c:v>43000</c:v>
                </c:pt>
                <c:pt idx="126">
                  <c:v>43007</c:v>
                </c:pt>
                <c:pt idx="127">
                  <c:v>43014</c:v>
                </c:pt>
                <c:pt idx="128">
                  <c:v>43021</c:v>
                </c:pt>
                <c:pt idx="129">
                  <c:v>43028</c:v>
                </c:pt>
                <c:pt idx="130">
                  <c:v>43035</c:v>
                </c:pt>
                <c:pt idx="131">
                  <c:v>43042</c:v>
                </c:pt>
                <c:pt idx="132">
                  <c:v>43049</c:v>
                </c:pt>
                <c:pt idx="133">
                  <c:v>43056</c:v>
                </c:pt>
                <c:pt idx="134">
                  <c:v>43063</c:v>
                </c:pt>
                <c:pt idx="135">
                  <c:v>43070</c:v>
                </c:pt>
                <c:pt idx="136">
                  <c:v>43077</c:v>
                </c:pt>
                <c:pt idx="137">
                  <c:v>43084</c:v>
                </c:pt>
                <c:pt idx="138">
                  <c:v>43091</c:v>
                </c:pt>
                <c:pt idx="139" formatCode="m/d/yyyy\ h:mm">
                  <c:v>43098</c:v>
                </c:pt>
                <c:pt idx="140">
                  <c:v>43105</c:v>
                </c:pt>
                <c:pt idx="141">
                  <c:v>43112</c:v>
                </c:pt>
                <c:pt idx="142">
                  <c:v>43119</c:v>
                </c:pt>
                <c:pt idx="143">
                  <c:v>43126</c:v>
                </c:pt>
                <c:pt idx="144">
                  <c:v>43133</c:v>
                </c:pt>
                <c:pt idx="145">
                  <c:v>43140</c:v>
                </c:pt>
                <c:pt idx="146">
                  <c:v>43147</c:v>
                </c:pt>
                <c:pt idx="147">
                  <c:v>43154</c:v>
                </c:pt>
                <c:pt idx="148">
                  <c:v>43161</c:v>
                </c:pt>
                <c:pt idx="149">
                  <c:v>43168</c:v>
                </c:pt>
                <c:pt idx="150">
                  <c:v>43175</c:v>
                </c:pt>
                <c:pt idx="151">
                  <c:v>43182</c:v>
                </c:pt>
                <c:pt idx="152">
                  <c:v>43189</c:v>
                </c:pt>
                <c:pt idx="153">
                  <c:v>43196</c:v>
                </c:pt>
                <c:pt idx="154">
                  <c:v>43203</c:v>
                </c:pt>
                <c:pt idx="155">
                  <c:v>43210</c:v>
                </c:pt>
                <c:pt idx="156">
                  <c:v>43217</c:v>
                </c:pt>
                <c:pt idx="157">
                  <c:v>43224</c:v>
                </c:pt>
                <c:pt idx="158">
                  <c:v>43231</c:v>
                </c:pt>
                <c:pt idx="159">
                  <c:v>43238</c:v>
                </c:pt>
                <c:pt idx="160">
                  <c:v>43245</c:v>
                </c:pt>
                <c:pt idx="161">
                  <c:v>43252</c:v>
                </c:pt>
                <c:pt idx="162">
                  <c:v>43259</c:v>
                </c:pt>
                <c:pt idx="163">
                  <c:v>43266</c:v>
                </c:pt>
                <c:pt idx="164">
                  <c:v>43273</c:v>
                </c:pt>
                <c:pt idx="165">
                  <c:v>43280</c:v>
                </c:pt>
                <c:pt idx="166">
                  <c:v>43287</c:v>
                </c:pt>
                <c:pt idx="167">
                  <c:v>43294</c:v>
                </c:pt>
                <c:pt idx="168">
                  <c:v>43301</c:v>
                </c:pt>
                <c:pt idx="169">
                  <c:v>43308</c:v>
                </c:pt>
                <c:pt idx="170">
                  <c:v>43315</c:v>
                </c:pt>
                <c:pt idx="171">
                  <c:v>43322</c:v>
                </c:pt>
                <c:pt idx="172">
                  <c:v>43329</c:v>
                </c:pt>
                <c:pt idx="173">
                  <c:v>43336</c:v>
                </c:pt>
                <c:pt idx="174">
                  <c:v>43343</c:v>
                </c:pt>
                <c:pt idx="175">
                  <c:v>43350</c:v>
                </c:pt>
                <c:pt idx="176">
                  <c:v>43357</c:v>
                </c:pt>
                <c:pt idx="177">
                  <c:v>43364</c:v>
                </c:pt>
                <c:pt idx="178">
                  <c:v>43371</c:v>
                </c:pt>
                <c:pt idx="179">
                  <c:v>43378</c:v>
                </c:pt>
                <c:pt idx="180">
                  <c:v>43385</c:v>
                </c:pt>
                <c:pt idx="181">
                  <c:v>43392</c:v>
                </c:pt>
                <c:pt idx="182">
                  <c:v>43399</c:v>
                </c:pt>
                <c:pt idx="183">
                  <c:v>43406</c:v>
                </c:pt>
                <c:pt idx="184">
                  <c:v>43413</c:v>
                </c:pt>
                <c:pt idx="185">
                  <c:v>43420</c:v>
                </c:pt>
                <c:pt idx="186">
                  <c:v>43427</c:v>
                </c:pt>
                <c:pt idx="187">
                  <c:v>43434</c:v>
                </c:pt>
                <c:pt idx="188">
                  <c:v>43441</c:v>
                </c:pt>
                <c:pt idx="189">
                  <c:v>43448</c:v>
                </c:pt>
                <c:pt idx="190">
                  <c:v>43455</c:v>
                </c:pt>
                <c:pt idx="191">
                  <c:v>43462</c:v>
                </c:pt>
              </c:numCache>
            </c:numRef>
          </c:cat>
          <c:val>
            <c:numRef>
              <c:f>Sheet1!$B$2:$B$193</c:f>
              <c:numCache>
                <c:formatCode>General</c:formatCode>
                <c:ptCount val="192"/>
                <c:pt idx="0">
                  <c:v>769</c:v>
                </c:pt>
                <c:pt idx="1">
                  <c:v>523</c:v>
                </c:pt>
                <c:pt idx="2">
                  <c:v>349</c:v>
                </c:pt>
                <c:pt idx="3">
                  <c:v>333</c:v>
                </c:pt>
                <c:pt idx="4">
                  <c:v>444</c:v>
                </c:pt>
                <c:pt idx="5">
                  <c:v>545</c:v>
                </c:pt>
                <c:pt idx="6">
                  <c:v>638</c:v>
                </c:pt>
                <c:pt idx="7">
                  <c:v>737</c:v>
                </c:pt>
                <c:pt idx="8">
                  <c:v>814</c:v>
                </c:pt>
                <c:pt idx="9">
                  <c:v>896</c:v>
                </c:pt>
                <c:pt idx="10">
                  <c:v>950</c:v>
                </c:pt>
                <c:pt idx="11">
                  <c:v>918</c:v>
                </c:pt>
                <c:pt idx="12">
                  <c:v>684</c:v>
                </c:pt>
                <c:pt idx="13">
                  <c:v>470</c:v>
                </c:pt>
                <c:pt idx="14">
                  <c:v>330</c:v>
                </c:pt>
                <c:pt idx="15">
                  <c:v>265</c:v>
                </c:pt>
                <c:pt idx="16">
                  <c:v>344</c:v>
                </c:pt>
                <c:pt idx="17">
                  <c:v>458</c:v>
                </c:pt>
                <c:pt idx="18">
                  <c:v>574</c:v>
                </c:pt>
                <c:pt idx="19">
                  <c:v>683</c:v>
                </c:pt>
                <c:pt idx="20">
                  <c:v>776</c:v>
                </c:pt>
                <c:pt idx="21">
                  <c:v>900</c:v>
                </c:pt>
                <c:pt idx="22">
                  <c:v>950</c:v>
                </c:pt>
                <c:pt idx="23">
                  <c:v>951</c:v>
                </c:pt>
                <c:pt idx="24">
                  <c:v>819</c:v>
                </c:pt>
                <c:pt idx="25">
                  <c:v>656</c:v>
                </c:pt>
                <c:pt idx="26">
                  <c:v>515</c:v>
                </c:pt>
                <c:pt idx="27">
                  <c:v>515</c:v>
                </c:pt>
                <c:pt idx="28">
                  <c:v>571</c:v>
                </c:pt>
                <c:pt idx="29">
                  <c:v>663</c:v>
                </c:pt>
                <c:pt idx="30">
                  <c:v>747</c:v>
                </c:pt>
                <c:pt idx="31">
                  <c:v>786</c:v>
                </c:pt>
                <c:pt idx="32">
                  <c:v>857</c:v>
                </c:pt>
                <c:pt idx="33">
                  <c:v>926</c:v>
                </c:pt>
                <c:pt idx="34">
                  <c:v>960</c:v>
                </c:pt>
                <c:pt idx="35">
                  <c:v>900</c:v>
                </c:pt>
                <c:pt idx="36">
                  <c:v>776</c:v>
                </c:pt>
                <c:pt idx="37">
                  <c:v>608</c:v>
                </c:pt>
                <c:pt idx="38">
                  <c:v>424</c:v>
                </c:pt>
                <c:pt idx="39">
                  <c:v>295</c:v>
                </c:pt>
                <c:pt idx="40">
                  <c:v>376</c:v>
                </c:pt>
                <c:pt idx="41">
                  <c:v>520</c:v>
                </c:pt>
                <c:pt idx="42">
                  <c:v>622</c:v>
                </c:pt>
                <c:pt idx="43">
                  <c:v>687</c:v>
                </c:pt>
                <c:pt idx="44">
                  <c:v>778</c:v>
                </c:pt>
                <c:pt idx="45">
                  <c:v>861</c:v>
                </c:pt>
                <c:pt idx="46">
                  <c:v>910</c:v>
                </c:pt>
                <c:pt idx="47">
                  <c:v>843</c:v>
                </c:pt>
                <c:pt idx="48">
                  <c:v>672</c:v>
                </c:pt>
                <c:pt idx="49">
                  <c:v>417</c:v>
                </c:pt>
                <c:pt idx="50">
                  <c:v>231</c:v>
                </c:pt>
                <c:pt idx="51">
                  <c:v>167</c:v>
                </c:pt>
                <c:pt idx="52">
                  <c:v>215</c:v>
                </c:pt>
                <c:pt idx="53">
                  <c:v>370</c:v>
                </c:pt>
                <c:pt idx="54">
                  <c:v>482</c:v>
                </c:pt>
                <c:pt idx="55">
                  <c:v>584</c:v>
                </c:pt>
                <c:pt idx="56">
                  <c:v>704</c:v>
                </c:pt>
                <c:pt idx="57">
                  <c:v>817</c:v>
                </c:pt>
                <c:pt idx="58">
                  <c:v>895</c:v>
                </c:pt>
                <c:pt idx="59">
                  <c:v>819</c:v>
                </c:pt>
                <c:pt idx="60">
                  <c:v>737</c:v>
                </c:pt>
                <c:pt idx="61">
                  <c:v>501</c:v>
                </c:pt>
                <c:pt idx="62">
                  <c:v>309</c:v>
                </c:pt>
                <c:pt idx="63">
                  <c:v>242</c:v>
                </c:pt>
                <c:pt idx="64">
                  <c:v>310</c:v>
                </c:pt>
                <c:pt idx="65">
                  <c:v>470</c:v>
                </c:pt>
                <c:pt idx="66">
                  <c:v>584</c:v>
                </c:pt>
                <c:pt idx="67">
                  <c:v>681</c:v>
                </c:pt>
                <c:pt idx="68">
                  <c:v>769</c:v>
                </c:pt>
                <c:pt idx="69">
                  <c:v>863</c:v>
                </c:pt>
                <c:pt idx="70">
                  <c:v>929</c:v>
                </c:pt>
                <c:pt idx="71">
                  <c:v>910</c:v>
                </c:pt>
                <c:pt idx="72">
                  <c:v>857</c:v>
                </c:pt>
                <c:pt idx="73">
                  <c:v>620</c:v>
                </c:pt>
                <c:pt idx="74">
                  <c:v>464</c:v>
                </c:pt>
                <c:pt idx="75">
                  <c:v>434</c:v>
                </c:pt>
                <c:pt idx="76">
                  <c:v>468</c:v>
                </c:pt>
                <c:pt idx="77">
                  <c:v>559</c:v>
                </c:pt>
                <c:pt idx="78">
                  <c:v>654</c:v>
                </c:pt>
                <c:pt idx="79">
                  <c:v>746</c:v>
                </c:pt>
                <c:pt idx="80">
                  <c:v>812</c:v>
                </c:pt>
                <c:pt idx="81">
                  <c:v>913</c:v>
                </c:pt>
                <c:pt idx="82">
                  <c:v>946</c:v>
                </c:pt>
                <c:pt idx="83">
                  <c:v>899</c:v>
                </c:pt>
                <c:pt idx="84">
                  <c:v>865</c:v>
                </c:pt>
                <c:pt idx="85">
                  <c:v>810</c:v>
                </c:pt>
                <c:pt idx="86">
                  <c:v>757</c:v>
                </c:pt>
                <c:pt idx="87">
                  <c:v>737</c:v>
                </c:pt>
                <c:pt idx="88">
                  <c:v>698</c:v>
                </c:pt>
                <c:pt idx="89">
                  <c:v>639</c:v>
                </c:pt>
                <c:pt idx="90">
                  <c:v>596</c:v>
                </c:pt>
                <c:pt idx="91">
                  <c:v>569</c:v>
                </c:pt>
                <c:pt idx="92">
                  <c:v>520</c:v>
                </c:pt>
                <c:pt idx="93">
                  <c:v>479</c:v>
                </c:pt>
                <c:pt idx="94">
                  <c:v>431</c:v>
                </c:pt>
                <c:pt idx="95">
                  <c:v>422</c:v>
                </c:pt>
                <c:pt idx="96">
                  <c:v>404</c:v>
                </c:pt>
                <c:pt idx="97">
                  <c:v>368</c:v>
                </c:pt>
                <c:pt idx="98">
                  <c:v>309</c:v>
                </c:pt>
                <c:pt idx="99">
                  <c:v>278</c:v>
                </c:pt>
                <c:pt idx="100">
                  <c:v>268</c:v>
                </c:pt>
                <c:pt idx="101">
                  <c:v>266</c:v>
                </c:pt>
                <c:pt idx="102">
                  <c:v>278</c:v>
                </c:pt>
                <c:pt idx="103">
                  <c:v>303</c:v>
                </c:pt>
                <c:pt idx="104">
                  <c:v>325</c:v>
                </c:pt>
                <c:pt idx="105">
                  <c:v>350</c:v>
                </c:pt>
                <c:pt idx="106">
                  <c:v>367</c:v>
                </c:pt>
                <c:pt idx="107">
                  <c:v>390</c:v>
                </c:pt>
                <c:pt idx="108">
                  <c:v>419</c:v>
                </c:pt>
                <c:pt idx="109">
                  <c:v>457</c:v>
                </c:pt>
                <c:pt idx="110">
                  <c:v>491</c:v>
                </c:pt>
                <c:pt idx="111">
                  <c:v>513</c:v>
                </c:pt>
                <c:pt idx="112">
                  <c:v>536</c:v>
                </c:pt>
                <c:pt idx="113">
                  <c:v>564</c:v>
                </c:pt>
                <c:pt idx="114">
                  <c:v>588</c:v>
                </c:pt>
                <c:pt idx="115">
                  <c:v>609</c:v>
                </c:pt>
                <c:pt idx="116">
                  <c:v>626</c:v>
                </c:pt>
                <c:pt idx="117">
                  <c:v>651</c:v>
                </c:pt>
                <c:pt idx="118">
                  <c:v>673</c:v>
                </c:pt>
                <c:pt idx="119">
                  <c:v>701</c:v>
                </c:pt>
                <c:pt idx="120">
                  <c:v>728</c:v>
                </c:pt>
                <c:pt idx="121">
                  <c:v>749</c:v>
                </c:pt>
                <c:pt idx="122">
                  <c:v>781</c:v>
                </c:pt>
                <c:pt idx="123">
                  <c:v>809</c:v>
                </c:pt>
                <c:pt idx="124">
                  <c:v>833</c:v>
                </c:pt>
                <c:pt idx="125">
                  <c:v>848</c:v>
                </c:pt>
                <c:pt idx="126">
                  <c:v>861</c:v>
                </c:pt>
                <c:pt idx="127">
                  <c:v>884</c:v>
                </c:pt>
                <c:pt idx="128">
                  <c:v>901</c:v>
                </c:pt>
                <c:pt idx="129">
                  <c:v>915</c:v>
                </c:pt>
                <c:pt idx="130">
                  <c:v>926</c:v>
                </c:pt>
                <c:pt idx="131">
                  <c:v>925</c:v>
                </c:pt>
                <c:pt idx="132">
                  <c:v>915</c:v>
                </c:pt>
                <c:pt idx="133">
                  <c:v>891</c:v>
                </c:pt>
                <c:pt idx="134">
                  <c:v>876</c:v>
                </c:pt>
                <c:pt idx="135">
                  <c:v>868</c:v>
                </c:pt>
                <c:pt idx="136">
                  <c:v>855</c:v>
                </c:pt>
                <c:pt idx="137">
                  <c:v>811</c:v>
                </c:pt>
                <c:pt idx="138">
                  <c:v>782</c:v>
                </c:pt>
                <c:pt idx="139">
                  <c:v>740</c:v>
                </c:pt>
                <c:pt idx="140">
                  <c:v>664</c:v>
                </c:pt>
                <c:pt idx="141">
                  <c:v>614</c:v>
                </c:pt>
                <c:pt idx="142">
                  <c:v>555</c:v>
                </c:pt>
                <c:pt idx="143">
                  <c:v>525</c:v>
                </c:pt>
                <c:pt idx="144">
                  <c:v>488</c:v>
                </c:pt>
                <c:pt idx="145">
                  <c:v>432</c:v>
                </c:pt>
                <c:pt idx="146">
                  <c:v>403</c:v>
                </c:pt>
                <c:pt idx="147">
                  <c:v>382</c:v>
                </c:pt>
                <c:pt idx="148">
                  <c:v>359</c:v>
                </c:pt>
                <c:pt idx="149">
                  <c:v>314</c:v>
                </c:pt>
                <c:pt idx="150">
                  <c:v>270</c:v>
                </c:pt>
                <c:pt idx="151">
                  <c:v>242</c:v>
                </c:pt>
                <c:pt idx="152">
                  <c:v>229</c:v>
                </c:pt>
                <c:pt idx="153">
                  <c:v>217</c:v>
                </c:pt>
                <c:pt idx="154">
                  <c:v>207</c:v>
                </c:pt>
                <c:pt idx="155">
                  <c:v>205</c:v>
                </c:pt>
                <c:pt idx="156">
                  <c:v>223</c:v>
                </c:pt>
                <c:pt idx="157">
                  <c:v>243</c:v>
                </c:pt>
                <c:pt idx="158">
                  <c:v>275</c:v>
                </c:pt>
                <c:pt idx="159">
                  <c:v>299</c:v>
                </c:pt>
                <c:pt idx="160">
                  <c:v>328</c:v>
                </c:pt>
                <c:pt idx="161">
                  <c:v>351</c:v>
                </c:pt>
                <c:pt idx="162">
                  <c:v>377</c:v>
                </c:pt>
                <c:pt idx="163">
                  <c:v>406</c:v>
                </c:pt>
                <c:pt idx="164">
                  <c:v>430</c:v>
                </c:pt>
                <c:pt idx="165">
                  <c:v>460</c:v>
                </c:pt>
                <c:pt idx="166">
                  <c:v>480</c:v>
                </c:pt>
                <c:pt idx="167">
                  <c:v>507</c:v>
                </c:pt>
                <c:pt idx="168">
                  <c:v>527</c:v>
                </c:pt>
                <c:pt idx="169">
                  <c:v>552</c:v>
                </c:pt>
                <c:pt idx="170">
                  <c:v>574</c:v>
                </c:pt>
                <c:pt idx="171">
                  <c:v>590</c:v>
                </c:pt>
                <c:pt idx="172">
                  <c:v>611</c:v>
                </c:pt>
                <c:pt idx="173">
                  <c:v>637</c:v>
                </c:pt>
                <c:pt idx="174">
                  <c:v>659</c:v>
                </c:pt>
                <c:pt idx="175">
                  <c:v>679</c:v>
                </c:pt>
                <c:pt idx="176">
                  <c:v>709</c:v>
                </c:pt>
                <c:pt idx="177">
                  <c:v>729</c:v>
                </c:pt>
                <c:pt idx="178">
                  <c:v>763</c:v>
                </c:pt>
                <c:pt idx="179">
                  <c:v>790</c:v>
                </c:pt>
                <c:pt idx="180">
                  <c:v>812</c:v>
                </c:pt>
                <c:pt idx="181">
                  <c:v>825</c:v>
                </c:pt>
                <c:pt idx="182">
                  <c:v>826</c:v>
                </c:pt>
                <c:pt idx="183">
                  <c:v>831</c:v>
                </c:pt>
                <c:pt idx="184">
                  <c:v>835</c:v>
                </c:pt>
                <c:pt idx="185">
                  <c:v>803</c:v>
                </c:pt>
                <c:pt idx="186">
                  <c:v>778</c:v>
                </c:pt>
                <c:pt idx="187">
                  <c:v>752</c:v>
                </c:pt>
                <c:pt idx="188">
                  <c:v>732</c:v>
                </c:pt>
                <c:pt idx="189">
                  <c:v>692</c:v>
                </c:pt>
                <c:pt idx="190">
                  <c:v>676</c:v>
                </c:pt>
                <c:pt idx="191">
                  <c:v>661</c:v>
                </c:pt>
              </c:numCache>
            </c:numRef>
          </c:val>
          <c:extLst>
            <c:ext xmlns:c16="http://schemas.microsoft.com/office/drawing/2014/chart" uri="{C3380CC4-5D6E-409C-BE32-E72D297353CC}">
              <c16:uniqueId val="{00000000-D3FD-4AF9-A02B-82DC6AE840C7}"/>
            </c:ext>
          </c:extLst>
        </c:ser>
        <c:ser>
          <c:idx val="1"/>
          <c:order val="1"/>
          <c:tx>
            <c:strRef>
              <c:f>Sheet1!$C$1</c:f>
              <c:strCache>
                <c:ptCount val="1"/>
                <c:pt idx="0">
                  <c:v>Midwest Region</c:v>
                </c:pt>
              </c:strCache>
            </c:strRef>
          </c:tx>
          <c:spPr>
            <a:solidFill>
              <a:schemeClr val="accent2"/>
            </a:solidFill>
            <a:ln>
              <a:noFill/>
            </a:ln>
            <a:effectLst/>
          </c:spPr>
          <c:cat>
            <c:numRef>
              <c:f>Sheet1!$A$2:$A$193</c:f>
              <c:numCache>
                <c:formatCode>m/d/yyyy</c:formatCode>
                <c:ptCount val="192"/>
                <c:pt idx="0">
                  <c:v>40179</c:v>
                </c:pt>
                <c:pt idx="1">
                  <c:v>40214</c:v>
                </c:pt>
                <c:pt idx="2">
                  <c:v>40242</c:v>
                </c:pt>
                <c:pt idx="3">
                  <c:v>40270</c:v>
                </c:pt>
                <c:pt idx="4">
                  <c:v>40305</c:v>
                </c:pt>
                <c:pt idx="5">
                  <c:v>40333</c:v>
                </c:pt>
                <c:pt idx="6">
                  <c:v>40361</c:v>
                </c:pt>
                <c:pt idx="7">
                  <c:v>40396</c:v>
                </c:pt>
                <c:pt idx="8">
                  <c:v>40424</c:v>
                </c:pt>
                <c:pt idx="9">
                  <c:v>40452</c:v>
                </c:pt>
                <c:pt idx="10">
                  <c:v>40487</c:v>
                </c:pt>
                <c:pt idx="11">
                  <c:v>40515</c:v>
                </c:pt>
                <c:pt idx="12">
                  <c:v>40550</c:v>
                </c:pt>
                <c:pt idx="13">
                  <c:v>40578</c:v>
                </c:pt>
                <c:pt idx="14">
                  <c:v>40606</c:v>
                </c:pt>
                <c:pt idx="15">
                  <c:v>40634</c:v>
                </c:pt>
                <c:pt idx="16">
                  <c:v>40669</c:v>
                </c:pt>
                <c:pt idx="17">
                  <c:v>40697</c:v>
                </c:pt>
                <c:pt idx="18">
                  <c:v>40725</c:v>
                </c:pt>
                <c:pt idx="19">
                  <c:v>40760</c:v>
                </c:pt>
                <c:pt idx="20">
                  <c:v>40788</c:v>
                </c:pt>
                <c:pt idx="21">
                  <c:v>40823</c:v>
                </c:pt>
                <c:pt idx="22">
                  <c:v>40851</c:v>
                </c:pt>
                <c:pt idx="23">
                  <c:v>40879</c:v>
                </c:pt>
                <c:pt idx="24">
                  <c:v>40914</c:v>
                </c:pt>
                <c:pt idx="25">
                  <c:v>40942</c:v>
                </c:pt>
                <c:pt idx="26">
                  <c:v>40970</c:v>
                </c:pt>
                <c:pt idx="27">
                  <c:v>41005</c:v>
                </c:pt>
                <c:pt idx="28">
                  <c:v>41033</c:v>
                </c:pt>
                <c:pt idx="29">
                  <c:v>41061</c:v>
                </c:pt>
                <c:pt idx="30">
                  <c:v>41096</c:v>
                </c:pt>
                <c:pt idx="31">
                  <c:v>41124</c:v>
                </c:pt>
                <c:pt idx="32">
                  <c:v>41159</c:v>
                </c:pt>
                <c:pt idx="33">
                  <c:v>41187</c:v>
                </c:pt>
                <c:pt idx="34">
                  <c:v>41215</c:v>
                </c:pt>
                <c:pt idx="35">
                  <c:v>41250</c:v>
                </c:pt>
                <c:pt idx="36">
                  <c:v>41278</c:v>
                </c:pt>
                <c:pt idx="37">
                  <c:v>41306</c:v>
                </c:pt>
                <c:pt idx="38">
                  <c:v>41334</c:v>
                </c:pt>
                <c:pt idx="39">
                  <c:v>41369</c:v>
                </c:pt>
                <c:pt idx="40">
                  <c:v>41397</c:v>
                </c:pt>
                <c:pt idx="41">
                  <c:v>41432</c:v>
                </c:pt>
                <c:pt idx="42">
                  <c:v>41460</c:v>
                </c:pt>
                <c:pt idx="43">
                  <c:v>41488</c:v>
                </c:pt>
                <c:pt idx="44">
                  <c:v>41523</c:v>
                </c:pt>
                <c:pt idx="45">
                  <c:v>41551</c:v>
                </c:pt>
                <c:pt idx="46">
                  <c:v>41579</c:v>
                </c:pt>
                <c:pt idx="47">
                  <c:v>41614</c:v>
                </c:pt>
                <c:pt idx="48">
                  <c:v>41642</c:v>
                </c:pt>
                <c:pt idx="49">
                  <c:v>41677</c:v>
                </c:pt>
                <c:pt idx="50">
                  <c:v>41705</c:v>
                </c:pt>
                <c:pt idx="51">
                  <c:v>41733</c:v>
                </c:pt>
                <c:pt idx="52">
                  <c:v>41761</c:v>
                </c:pt>
                <c:pt idx="53">
                  <c:v>41796</c:v>
                </c:pt>
                <c:pt idx="54">
                  <c:v>41824</c:v>
                </c:pt>
                <c:pt idx="55">
                  <c:v>41852</c:v>
                </c:pt>
                <c:pt idx="56">
                  <c:v>41887</c:v>
                </c:pt>
                <c:pt idx="57">
                  <c:v>41915</c:v>
                </c:pt>
                <c:pt idx="58">
                  <c:v>41950</c:v>
                </c:pt>
                <c:pt idx="59">
                  <c:v>41978</c:v>
                </c:pt>
                <c:pt idx="60">
                  <c:v>42006</c:v>
                </c:pt>
                <c:pt idx="61">
                  <c:v>42041</c:v>
                </c:pt>
                <c:pt idx="62">
                  <c:v>42069</c:v>
                </c:pt>
                <c:pt idx="63">
                  <c:v>42097</c:v>
                </c:pt>
                <c:pt idx="64">
                  <c:v>42125</c:v>
                </c:pt>
                <c:pt idx="65">
                  <c:v>42160</c:v>
                </c:pt>
                <c:pt idx="66">
                  <c:v>42188</c:v>
                </c:pt>
                <c:pt idx="67">
                  <c:v>42223</c:v>
                </c:pt>
                <c:pt idx="68">
                  <c:v>42251</c:v>
                </c:pt>
                <c:pt idx="69">
                  <c:v>42279</c:v>
                </c:pt>
                <c:pt idx="70">
                  <c:v>42314</c:v>
                </c:pt>
                <c:pt idx="71">
                  <c:v>42342</c:v>
                </c:pt>
                <c:pt idx="72">
                  <c:v>42370</c:v>
                </c:pt>
                <c:pt idx="73">
                  <c:v>42405</c:v>
                </c:pt>
                <c:pt idx="74">
                  <c:v>42433</c:v>
                </c:pt>
                <c:pt idx="75">
                  <c:v>42461</c:v>
                </c:pt>
                <c:pt idx="76">
                  <c:v>42496</c:v>
                </c:pt>
                <c:pt idx="77">
                  <c:v>42524</c:v>
                </c:pt>
                <c:pt idx="78">
                  <c:v>42552</c:v>
                </c:pt>
                <c:pt idx="79">
                  <c:v>42587</c:v>
                </c:pt>
                <c:pt idx="80">
                  <c:v>42615</c:v>
                </c:pt>
                <c:pt idx="81">
                  <c:v>42650</c:v>
                </c:pt>
                <c:pt idx="82">
                  <c:v>42678</c:v>
                </c:pt>
                <c:pt idx="83">
                  <c:v>42706</c:v>
                </c:pt>
                <c:pt idx="84">
                  <c:v>42713</c:v>
                </c:pt>
                <c:pt idx="85">
                  <c:v>42720</c:v>
                </c:pt>
                <c:pt idx="86">
                  <c:v>42727</c:v>
                </c:pt>
                <c:pt idx="87">
                  <c:v>42734</c:v>
                </c:pt>
                <c:pt idx="88">
                  <c:v>42741</c:v>
                </c:pt>
                <c:pt idx="89">
                  <c:v>42748</c:v>
                </c:pt>
                <c:pt idx="90">
                  <c:v>42755</c:v>
                </c:pt>
                <c:pt idx="91">
                  <c:v>42762</c:v>
                </c:pt>
                <c:pt idx="92">
                  <c:v>42769</c:v>
                </c:pt>
                <c:pt idx="93">
                  <c:v>42776</c:v>
                </c:pt>
                <c:pt idx="94">
                  <c:v>42783</c:v>
                </c:pt>
                <c:pt idx="95">
                  <c:v>42790</c:v>
                </c:pt>
                <c:pt idx="96">
                  <c:v>42797</c:v>
                </c:pt>
                <c:pt idx="97">
                  <c:v>42804</c:v>
                </c:pt>
                <c:pt idx="98">
                  <c:v>42811</c:v>
                </c:pt>
                <c:pt idx="99">
                  <c:v>42818</c:v>
                </c:pt>
                <c:pt idx="100">
                  <c:v>42825</c:v>
                </c:pt>
                <c:pt idx="101">
                  <c:v>42832</c:v>
                </c:pt>
                <c:pt idx="102">
                  <c:v>42839</c:v>
                </c:pt>
                <c:pt idx="103">
                  <c:v>42846</c:v>
                </c:pt>
                <c:pt idx="104">
                  <c:v>42853</c:v>
                </c:pt>
                <c:pt idx="105">
                  <c:v>42860</c:v>
                </c:pt>
                <c:pt idx="106">
                  <c:v>42867</c:v>
                </c:pt>
                <c:pt idx="107">
                  <c:v>42874</c:v>
                </c:pt>
                <c:pt idx="108">
                  <c:v>42881</c:v>
                </c:pt>
                <c:pt idx="109">
                  <c:v>42888</c:v>
                </c:pt>
                <c:pt idx="110">
                  <c:v>42895</c:v>
                </c:pt>
                <c:pt idx="111">
                  <c:v>42902</c:v>
                </c:pt>
                <c:pt idx="112">
                  <c:v>42909</c:v>
                </c:pt>
                <c:pt idx="113">
                  <c:v>42916</c:v>
                </c:pt>
                <c:pt idx="114">
                  <c:v>42923</c:v>
                </c:pt>
                <c:pt idx="115">
                  <c:v>42930</c:v>
                </c:pt>
                <c:pt idx="116">
                  <c:v>42937</c:v>
                </c:pt>
                <c:pt idx="117">
                  <c:v>42944</c:v>
                </c:pt>
                <c:pt idx="118">
                  <c:v>42951</c:v>
                </c:pt>
                <c:pt idx="119">
                  <c:v>42958</c:v>
                </c:pt>
                <c:pt idx="120">
                  <c:v>42965</c:v>
                </c:pt>
                <c:pt idx="121">
                  <c:v>42972</c:v>
                </c:pt>
                <c:pt idx="122">
                  <c:v>42979</c:v>
                </c:pt>
                <c:pt idx="123">
                  <c:v>42986</c:v>
                </c:pt>
                <c:pt idx="124">
                  <c:v>42993</c:v>
                </c:pt>
                <c:pt idx="125">
                  <c:v>43000</c:v>
                </c:pt>
                <c:pt idx="126">
                  <c:v>43007</c:v>
                </c:pt>
                <c:pt idx="127">
                  <c:v>43014</c:v>
                </c:pt>
                <c:pt idx="128">
                  <c:v>43021</c:v>
                </c:pt>
                <c:pt idx="129">
                  <c:v>43028</c:v>
                </c:pt>
                <c:pt idx="130">
                  <c:v>43035</c:v>
                </c:pt>
                <c:pt idx="131">
                  <c:v>43042</c:v>
                </c:pt>
                <c:pt idx="132">
                  <c:v>43049</c:v>
                </c:pt>
                <c:pt idx="133">
                  <c:v>43056</c:v>
                </c:pt>
                <c:pt idx="134">
                  <c:v>43063</c:v>
                </c:pt>
                <c:pt idx="135">
                  <c:v>43070</c:v>
                </c:pt>
                <c:pt idx="136">
                  <c:v>43077</c:v>
                </c:pt>
                <c:pt idx="137">
                  <c:v>43084</c:v>
                </c:pt>
                <c:pt idx="138">
                  <c:v>43091</c:v>
                </c:pt>
                <c:pt idx="139" formatCode="m/d/yyyy\ h:mm">
                  <c:v>43098</c:v>
                </c:pt>
                <c:pt idx="140">
                  <c:v>43105</c:v>
                </c:pt>
                <c:pt idx="141">
                  <c:v>43112</c:v>
                </c:pt>
                <c:pt idx="142">
                  <c:v>43119</c:v>
                </c:pt>
                <c:pt idx="143">
                  <c:v>43126</c:v>
                </c:pt>
                <c:pt idx="144">
                  <c:v>43133</c:v>
                </c:pt>
                <c:pt idx="145">
                  <c:v>43140</c:v>
                </c:pt>
                <c:pt idx="146">
                  <c:v>43147</c:v>
                </c:pt>
                <c:pt idx="147">
                  <c:v>43154</c:v>
                </c:pt>
                <c:pt idx="148">
                  <c:v>43161</c:v>
                </c:pt>
                <c:pt idx="149">
                  <c:v>43168</c:v>
                </c:pt>
                <c:pt idx="150">
                  <c:v>43175</c:v>
                </c:pt>
                <c:pt idx="151">
                  <c:v>43182</c:v>
                </c:pt>
                <c:pt idx="152">
                  <c:v>43189</c:v>
                </c:pt>
                <c:pt idx="153">
                  <c:v>43196</c:v>
                </c:pt>
                <c:pt idx="154">
                  <c:v>43203</c:v>
                </c:pt>
                <c:pt idx="155">
                  <c:v>43210</c:v>
                </c:pt>
                <c:pt idx="156">
                  <c:v>43217</c:v>
                </c:pt>
                <c:pt idx="157">
                  <c:v>43224</c:v>
                </c:pt>
                <c:pt idx="158">
                  <c:v>43231</c:v>
                </c:pt>
                <c:pt idx="159">
                  <c:v>43238</c:v>
                </c:pt>
                <c:pt idx="160">
                  <c:v>43245</c:v>
                </c:pt>
                <c:pt idx="161">
                  <c:v>43252</c:v>
                </c:pt>
                <c:pt idx="162">
                  <c:v>43259</c:v>
                </c:pt>
                <c:pt idx="163">
                  <c:v>43266</c:v>
                </c:pt>
                <c:pt idx="164">
                  <c:v>43273</c:v>
                </c:pt>
                <c:pt idx="165">
                  <c:v>43280</c:v>
                </c:pt>
                <c:pt idx="166">
                  <c:v>43287</c:v>
                </c:pt>
                <c:pt idx="167">
                  <c:v>43294</c:v>
                </c:pt>
                <c:pt idx="168">
                  <c:v>43301</c:v>
                </c:pt>
                <c:pt idx="169">
                  <c:v>43308</c:v>
                </c:pt>
                <c:pt idx="170">
                  <c:v>43315</c:v>
                </c:pt>
                <c:pt idx="171">
                  <c:v>43322</c:v>
                </c:pt>
                <c:pt idx="172">
                  <c:v>43329</c:v>
                </c:pt>
                <c:pt idx="173">
                  <c:v>43336</c:v>
                </c:pt>
                <c:pt idx="174">
                  <c:v>43343</c:v>
                </c:pt>
                <c:pt idx="175">
                  <c:v>43350</c:v>
                </c:pt>
                <c:pt idx="176">
                  <c:v>43357</c:v>
                </c:pt>
                <c:pt idx="177">
                  <c:v>43364</c:v>
                </c:pt>
                <c:pt idx="178">
                  <c:v>43371</c:v>
                </c:pt>
                <c:pt idx="179">
                  <c:v>43378</c:v>
                </c:pt>
                <c:pt idx="180">
                  <c:v>43385</c:v>
                </c:pt>
                <c:pt idx="181">
                  <c:v>43392</c:v>
                </c:pt>
                <c:pt idx="182">
                  <c:v>43399</c:v>
                </c:pt>
                <c:pt idx="183">
                  <c:v>43406</c:v>
                </c:pt>
                <c:pt idx="184">
                  <c:v>43413</c:v>
                </c:pt>
                <c:pt idx="185">
                  <c:v>43420</c:v>
                </c:pt>
                <c:pt idx="186">
                  <c:v>43427</c:v>
                </c:pt>
                <c:pt idx="187">
                  <c:v>43434</c:v>
                </c:pt>
                <c:pt idx="188">
                  <c:v>43441</c:v>
                </c:pt>
                <c:pt idx="189">
                  <c:v>43448</c:v>
                </c:pt>
                <c:pt idx="190">
                  <c:v>43455</c:v>
                </c:pt>
                <c:pt idx="191">
                  <c:v>43462</c:v>
                </c:pt>
              </c:numCache>
            </c:numRef>
          </c:cat>
          <c:val>
            <c:numRef>
              <c:f>Sheet1!$C$2:$C$193</c:f>
              <c:numCache>
                <c:formatCode>General</c:formatCode>
                <c:ptCount val="192"/>
                <c:pt idx="0">
                  <c:v>900</c:v>
                </c:pt>
                <c:pt idx="1">
                  <c:v>604</c:v>
                </c:pt>
                <c:pt idx="2">
                  <c:v>433</c:v>
                </c:pt>
                <c:pt idx="3">
                  <c:v>410</c:v>
                </c:pt>
                <c:pt idx="4">
                  <c:v>506</c:v>
                </c:pt>
                <c:pt idx="5">
                  <c:v>593</c:v>
                </c:pt>
                <c:pt idx="6">
                  <c:v>691</c:v>
                </c:pt>
                <c:pt idx="7">
                  <c:v>788</c:v>
                </c:pt>
                <c:pt idx="8">
                  <c:v>886</c:v>
                </c:pt>
                <c:pt idx="9" formatCode="#,##0">
                  <c:v>1011</c:v>
                </c:pt>
                <c:pt idx="10" formatCode="#,##0">
                  <c:v>1124</c:v>
                </c:pt>
                <c:pt idx="11" formatCode="#,##0">
                  <c:v>1071</c:v>
                </c:pt>
                <c:pt idx="12">
                  <c:v>817</c:v>
                </c:pt>
                <c:pt idx="13">
                  <c:v>578</c:v>
                </c:pt>
                <c:pt idx="14">
                  <c:v>412</c:v>
                </c:pt>
                <c:pt idx="15">
                  <c:v>346</c:v>
                </c:pt>
                <c:pt idx="16">
                  <c:v>398</c:v>
                </c:pt>
                <c:pt idx="17">
                  <c:v>494</c:v>
                </c:pt>
                <c:pt idx="18">
                  <c:v>605</c:v>
                </c:pt>
                <c:pt idx="19">
                  <c:v>724</c:v>
                </c:pt>
                <c:pt idx="20">
                  <c:v>848</c:v>
                </c:pt>
                <c:pt idx="21" formatCode="#,##0">
                  <c:v>1023</c:v>
                </c:pt>
                <c:pt idx="22" formatCode="#,##0">
                  <c:v>1122</c:v>
                </c:pt>
                <c:pt idx="23" formatCode="#,##0">
                  <c:v>1093</c:v>
                </c:pt>
                <c:pt idx="24">
                  <c:v>923</c:v>
                </c:pt>
                <c:pt idx="25">
                  <c:v>745</c:v>
                </c:pt>
                <c:pt idx="26">
                  <c:v>589</c:v>
                </c:pt>
                <c:pt idx="27">
                  <c:v>564</c:v>
                </c:pt>
                <c:pt idx="28">
                  <c:v>607</c:v>
                </c:pt>
                <c:pt idx="29">
                  <c:v>689</c:v>
                </c:pt>
                <c:pt idx="30">
                  <c:v>775</c:v>
                </c:pt>
                <c:pt idx="31">
                  <c:v>839</c:v>
                </c:pt>
                <c:pt idx="32">
                  <c:v>964</c:v>
                </c:pt>
                <c:pt idx="33" formatCode="#,##0">
                  <c:v>1067</c:v>
                </c:pt>
                <c:pt idx="34" formatCode="#,##0">
                  <c:v>1124</c:v>
                </c:pt>
                <c:pt idx="35" formatCode="#,##0">
                  <c:v>1062</c:v>
                </c:pt>
                <c:pt idx="36">
                  <c:v>901</c:v>
                </c:pt>
                <c:pt idx="37">
                  <c:v>688</c:v>
                </c:pt>
                <c:pt idx="38">
                  <c:v>493</c:v>
                </c:pt>
                <c:pt idx="39">
                  <c:v>347</c:v>
                </c:pt>
                <c:pt idx="40">
                  <c:v>376</c:v>
                </c:pt>
                <c:pt idx="41">
                  <c:v>500</c:v>
                </c:pt>
                <c:pt idx="42">
                  <c:v>616</c:v>
                </c:pt>
                <c:pt idx="43">
                  <c:v>715</c:v>
                </c:pt>
                <c:pt idx="44">
                  <c:v>861</c:v>
                </c:pt>
                <c:pt idx="45">
                  <c:v>980</c:v>
                </c:pt>
                <c:pt idx="46" formatCode="#,##0">
                  <c:v>1054</c:v>
                </c:pt>
                <c:pt idx="47">
                  <c:v>961</c:v>
                </c:pt>
                <c:pt idx="48">
                  <c:v>721</c:v>
                </c:pt>
                <c:pt idx="49">
                  <c:v>390</c:v>
                </c:pt>
                <c:pt idx="50">
                  <c:v>194</c:v>
                </c:pt>
                <c:pt idx="51">
                  <c:v>133</c:v>
                </c:pt>
                <c:pt idx="52">
                  <c:v>177</c:v>
                </c:pt>
                <c:pt idx="53">
                  <c:v>345</c:v>
                </c:pt>
                <c:pt idx="54">
                  <c:v>490</c:v>
                </c:pt>
                <c:pt idx="55">
                  <c:v>627</c:v>
                </c:pt>
                <c:pt idx="56">
                  <c:v>809</c:v>
                </c:pt>
                <c:pt idx="57">
                  <c:v>948</c:v>
                </c:pt>
                <c:pt idx="58" formatCode="#,##0">
                  <c:v>1057</c:v>
                </c:pt>
                <c:pt idx="59">
                  <c:v>951</c:v>
                </c:pt>
                <c:pt idx="60">
                  <c:v>849</c:v>
                </c:pt>
                <c:pt idx="61">
                  <c:v>572</c:v>
                </c:pt>
                <c:pt idx="62">
                  <c:v>303</c:v>
                </c:pt>
                <c:pt idx="63">
                  <c:v>256</c:v>
                </c:pt>
                <c:pt idx="64">
                  <c:v>311</c:v>
                </c:pt>
                <c:pt idx="65">
                  <c:v>464</c:v>
                </c:pt>
                <c:pt idx="66">
                  <c:v>582</c:v>
                </c:pt>
                <c:pt idx="67">
                  <c:v>713</c:v>
                </c:pt>
                <c:pt idx="68">
                  <c:v>848</c:v>
                </c:pt>
                <c:pt idx="69">
                  <c:v>984</c:v>
                </c:pt>
                <c:pt idx="70" formatCode="#,##0">
                  <c:v>1117</c:v>
                </c:pt>
                <c:pt idx="71" formatCode="#,##0">
                  <c:v>1083</c:v>
                </c:pt>
                <c:pt idx="72">
                  <c:v>983</c:v>
                </c:pt>
                <c:pt idx="73">
                  <c:v>739</c:v>
                </c:pt>
                <c:pt idx="74">
                  <c:v>587</c:v>
                </c:pt>
                <c:pt idx="75">
                  <c:v>548</c:v>
                </c:pt>
                <c:pt idx="76">
                  <c:v>582</c:v>
                </c:pt>
                <c:pt idx="77">
                  <c:v>679</c:v>
                </c:pt>
                <c:pt idx="78">
                  <c:v>764</c:v>
                </c:pt>
                <c:pt idx="79">
                  <c:v>845</c:v>
                </c:pt>
                <c:pt idx="80">
                  <c:v>928</c:v>
                </c:pt>
                <c:pt idx="81" formatCode="#,##0">
                  <c:v>1071</c:v>
                </c:pt>
                <c:pt idx="82" formatCode="#,##0">
                  <c:v>1148</c:v>
                </c:pt>
                <c:pt idx="83" formatCode="#,##0">
                  <c:v>1112</c:v>
                </c:pt>
                <c:pt idx="84" formatCode="#,##0">
                  <c:v>1071</c:v>
                </c:pt>
                <c:pt idx="85" formatCode="#,##0">
                  <c:v>1007</c:v>
                </c:pt>
                <c:pt idx="86">
                  <c:v>946</c:v>
                </c:pt>
                <c:pt idx="87">
                  <c:v>921</c:v>
                </c:pt>
                <c:pt idx="88">
                  <c:v>865</c:v>
                </c:pt>
                <c:pt idx="89">
                  <c:v>795</c:v>
                </c:pt>
                <c:pt idx="90">
                  <c:v>757</c:v>
                </c:pt>
                <c:pt idx="91">
                  <c:v>730</c:v>
                </c:pt>
                <c:pt idx="92">
                  <c:v>685</c:v>
                </c:pt>
                <c:pt idx="93">
                  <c:v>642</c:v>
                </c:pt>
                <c:pt idx="94">
                  <c:v>612</c:v>
                </c:pt>
                <c:pt idx="95">
                  <c:v>608</c:v>
                </c:pt>
                <c:pt idx="96">
                  <c:v>579</c:v>
                </c:pt>
                <c:pt idx="97">
                  <c:v>557</c:v>
                </c:pt>
                <c:pt idx="98">
                  <c:v>506</c:v>
                </c:pt>
                <c:pt idx="99">
                  <c:v>486</c:v>
                </c:pt>
                <c:pt idx="100">
                  <c:v>479</c:v>
                </c:pt>
                <c:pt idx="101">
                  <c:v>476</c:v>
                </c:pt>
                <c:pt idx="102">
                  <c:v>487</c:v>
                </c:pt>
                <c:pt idx="103">
                  <c:v>504</c:v>
                </c:pt>
                <c:pt idx="104">
                  <c:v>519</c:v>
                </c:pt>
                <c:pt idx="105">
                  <c:v>524</c:v>
                </c:pt>
                <c:pt idx="106">
                  <c:v>540</c:v>
                </c:pt>
                <c:pt idx="107">
                  <c:v>562</c:v>
                </c:pt>
                <c:pt idx="108">
                  <c:v>585</c:v>
                </c:pt>
                <c:pt idx="109">
                  <c:v>614</c:v>
                </c:pt>
                <c:pt idx="110">
                  <c:v>634</c:v>
                </c:pt>
                <c:pt idx="111">
                  <c:v>656</c:v>
                </c:pt>
                <c:pt idx="112">
                  <c:v>676</c:v>
                </c:pt>
                <c:pt idx="113">
                  <c:v>699</c:v>
                </c:pt>
                <c:pt idx="114">
                  <c:v>719</c:v>
                </c:pt>
                <c:pt idx="115">
                  <c:v>733</c:v>
                </c:pt>
                <c:pt idx="116">
                  <c:v>743</c:v>
                </c:pt>
                <c:pt idx="117">
                  <c:v>754</c:v>
                </c:pt>
                <c:pt idx="118">
                  <c:v>771</c:v>
                </c:pt>
                <c:pt idx="119">
                  <c:v>798</c:v>
                </c:pt>
                <c:pt idx="120">
                  <c:v>821</c:v>
                </c:pt>
                <c:pt idx="121">
                  <c:v>840</c:v>
                </c:pt>
                <c:pt idx="122">
                  <c:v>872</c:v>
                </c:pt>
                <c:pt idx="123">
                  <c:v>906</c:v>
                </c:pt>
                <c:pt idx="124">
                  <c:v>938</c:v>
                </c:pt>
                <c:pt idx="125">
                  <c:v>964</c:v>
                </c:pt>
                <c:pt idx="126">
                  <c:v>989</c:v>
                </c:pt>
                <c:pt idx="127" formatCode="#,##0">
                  <c:v>1024</c:v>
                </c:pt>
                <c:pt idx="128" formatCode="#,##0">
                  <c:v>1054</c:v>
                </c:pt>
                <c:pt idx="129" formatCode="#,##0">
                  <c:v>1082</c:v>
                </c:pt>
                <c:pt idx="130" formatCode="#,##0">
                  <c:v>1107</c:v>
                </c:pt>
                <c:pt idx="131" formatCode="#,##0">
                  <c:v>1112</c:v>
                </c:pt>
                <c:pt idx="132" formatCode="#,##0">
                  <c:v>1108</c:v>
                </c:pt>
                <c:pt idx="133" formatCode="#,##0">
                  <c:v>1090</c:v>
                </c:pt>
                <c:pt idx="134" formatCode="#,##0">
                  <c:v>1068</c:v>
                </c:pt>
                <c:pt idx="135" formatCode="#,##0">
                  <c:v>1058</c:v>
                </c:pt>
                <c:pt idx="136" formatCode="#,##0">
                  <c:v>1033</c:v>
                </c:pt>
                <c:pt idx="137">
                  <c:v>980</c:v>
                </c:pt>
                <c:pt idx="138">
                  <c:v>941</c:v>
                </c:pt>
                <c:pt idx="139">
                  <c:v>875</c:v>
                </c:pt>
                <c:pt idx="140">
                  <c:v>778</c:v>
                </c:pt>
                <c:pt idx="141">
                  <c:v>717</c:v>
                </c:pt>
                <c:pt idx="142">
                  <c:v>634</c:v>
                </c:pt>
                <c:pt idx="143">
                  <c:v>596</c:v>
                </c:pt>
                <c:pt idx="144">
                  <c:v>543</c:v>
                </c:pt>
                <c:pt idx="145">
                  <c:v>468</c:v>
                </c:pt>
                <c:pt idx="146">
                  <c:v>428</c:v>
                </c:pt>
                <c:pt idx="147">
                  <c:v>398</c:v>
                </c:pt>
                <c:pt idx="148">
                  <c:v>380</c:v>
                </c:pt>
                <c:pt idx="149">
                  <c:v>350</c:v>
                </c:pt>
                <c:pt idx="150">
                  <c:v>315</c:v>
                </c:pt>
                <c:pt idx="151">
                  <c:v>284</c:v>
                </c:pt>
                <c:pt idx="152">
                  <c:v>266</c:v>
                </c:pt>
                <c:pt idx="153">
                  <c:v>246</c:v>
                </c:pt>
                <c:pt idx="154">
                  <c:v>228</c:v>
                </c:pt>
                <c:pt idx="155">
                  <c:v>211</c:v>
                </c:pt>
                <c:pt idx="156">
                  <c:v>221</c:v>
                </c:pt>
                <c:pt idx="157">
                  <c:v>240</c:v>
                </c:pt>
                <c:pt idx="158">
                  <c:v>267</c:v>
                </c:pt>
                <c:pt idx="159">
                  <c:v>288</c:v>
                </c:pt>
                <c:pt idx="160">
                  <c:v>315</c:v>
                </c:pt>
                <c:pt idx="161">
                  <c:v>341</c:v>
                </c:pt>
                <c:pt idx="162">
                  <c:v>372</c:v>
                </c:pt>
                <c:pt idx="163">
                  <c:v>401</c:v>
                </c:pt>
                <c:pt idx="164">
                  <c:v>425</c:v>
                </c:pt>
                <c:pt idx="165">
                  <c:v>455</c:v>
                </c:pt>
                <c:pt idx="166">
                  <c:v>477</c:v>
                </c:pt>
                <c:pt idx="167">
                  <c:v>501</c:v>
                </c:pt>
                <c:pt idx="168">
                  <c:v>525</c:v>
                </c:pt>
                <c:pt idx="169">
                  <c:v>552</c:v>
                </c:pt>
                <c:pt idx="170">
                  <c:v>580</c:v>
                </c:pt>
                <c:pt idx="171">
                  <c:v>604</c:v>
                </c:pt>
                <c:pt idx="172">
                  <c:v>633</c:v>
                </c:pt>
                <c:pt idx="173">
                  <c:v>669</c:v>
                </c:pt>
                <c:pt idx="174">
                  <c:v>702</c:v>
                </c:pt>
                <c:pt idx="175">
                  <c:v>734</c:v>
                </c:pt>
                <c:pt idx="176">
                  <c:v>770</c:v>
                </c:pt>
                <c:pt idx="177">
                  <c:v>800</c:v>
                </c:pt>
                <c:pt idx="178">
                  <c:v>836</c:v>
                </c:pt>
                <c:pt idx="179">
                  <c:v>871</c:v>
                </c:pt>
                <c:pt idx="180">
                  <c:v>908</c:v>
                </c:pt>
                <c:pt idx="181">
                  <c:v>934</c:v>
                </c:pt>
                <c:pt idx="182">
                  <c:v>956</c:v>
                </c:pt>
                <c:pt idx="183">
                  <c:v>980</c:v>
                </c:pt>
                <c:pt idx="184">
                  <c:v>991</c:v>
                </c:pt>
                <c:pt idx="185">
                  <c:v>959</c:v>
                </c:pt>
                <c:pt idx="186">
                  <c:v>938</c:v>
                </c:pt>
                <c:pt idx="187">
                  <c:v>914</c:v>
                </c:pt>
                <c:pt idx="188">
                  <c:v>885</c:v>
                </c:pt>
                <c:pt idx="189">
                  <c:v>841</c:v>
                </c:pt>
                <c:pt idx="190">
                  <c:v>818</c:v>
                </c:pt>
                <c:pt idx="191">
                  <c:v>798</c:v>
                </c:pt>
              </c:numCache>
            </c:numRef>
          </c:val>
          <c:extLst>
            <c:ext xmlns:c16="http://schemas.microsoft.com/office/drawing/2014/chart" uri="{C3380CC4-5D6E-409C-BE32-E72D297353CC}">
              <c16:uniqueId val="{00000001-D3FD-4AF9-A02B-82DC6AE840C7}"/>
            </c:ext>
          </c:extLst>
        </c:ser>
        <c:ser>
          <c:idx val="2"/>
          <c:order val="2"/>
          <c:tx>
            <c:strRef>
              <c:f>Sheet1!$D$1</c:f>
              <c:strCache>
                <c:ptCount val="1"/>
                <c:pt idx="0">
                  <c:v>Mountain Region</c:v>
                </c:pt>
              </c:strCache>
            </c:strRef>
          </c:tx>
          <c:spPr>
            <a:solidFill>
              <a:schemeClr val="accent3"/>
            </a:solidFill>
            <a:ln w="25400">
              <a:noFill/>
            </a:ln>
            <a:effectLst/>
          </c:spPr>
          <c:cat>
            <c:numRef>
              <c:f>Sheet1!$A$2:$A$193</c:f>
              <c:numCache>
                <c:formatCode>m/d/yyyy</c:formatCode>
                <c:ptCount val="192"/>
                <c:pt idx="0">
                  <c:v>40179</c:v>
                </c:pt>
                <c:pt idx="1">
                  <c:v>40214</c:v>
                </c:pt>
                <c:pt idx="2">
                  <c:v>40242</c:v>
                </c:pt>
                <c:pt idx="3">
                  <c:v>40270</c:v>
                </c:pt>
                <c:pt idx="4">
                  <c:v>40305</c:v>
                </c:pt>
                <c:pt idx="5">
                  <c:v>40333</c:v>
                </c:pt>
                <c:pt idx="6">
                  <c:v>40361</c:v>
                </c:pt>
                <c:pt idx="7">
                  <c:v>40396</c:v>
                </c:pt>
                <c:pt idx="8">
                  <c:v>40424</c:v>
                </c:pt>
                <c:pt idx="9">
                  <c:v>40452</c:v>
                </c:pt>
                <c:pt idx="10">
                  <c:v>40487</c:v>
                </c:pt>
                <c:pt idx="11">
                  <c:v>40515</c:v>
                </c:pt>
                <c:pt idx="12">
                  <c:v>40550</c:v>
                </c:pt>
                <c:pt idx="13">
                  <c:v>40578</c:v>
                </c:pt>
                <c:pt idx="14">
                  <c:v>40606</c:v>
                </c:pt>
                <c:pt idx="15">
                  <c:v>40634</c:v>
                </c:pt>
                <c:pt idx="16">
                  <c:v>40669</c:v>
                </c:pt>
                <c:pt idx="17">
                  <c:v>40697</c:v>
                </c:pt>
                <c:pt idx="18">
                  <c:v>40725</c:v>
                </c:pt>
                <c:pt idx="19">
                  <c:v>40760</c:v>
                </c:pt>
                <c:pt idx="20">
                  <c:v>40788</c:v>
                </c:pt>
                <c:pt idx="21">
                  <c:v>40823</c:v>
                </c:pt>
                <c:pt idx="22">
                  <c:v>40851</c:v>
                </c:pt>
                <c:pt idx="23">
                  <c:v>40879</c:v>
                </c:pt>
                <c:pt idx="24">
                  <c:v>40914</c:v>
                </c:pt>
                <c:pt idx="25">
                  <c:v>40942</c:v>
                </c:pt>
                <c:pt idx="26">
                  <c:v>40970</c:v>
                </c:pt>
                <c:pt idx="27">
                  <c:v>41005</c:v>
                </c:pt>
                <c:pt idx="28">
                  <c:v>41033</c:v>
                </c:pt>
                <c:pt idx="29">
                  <c:v>41061</c:v>
                </c:pt>
                <c:pt idx="30">
                  <c:v>41096</c:v>
                </c:pt>
                <c:pt idx="31">
                  <c:v>41124</c:v>
                </c:pt>
                <c:pt idx="32">
                  <c:v>41159</c:v>
                </c:pt>
                <c:pt idx="33">
                  <c:v>41187</c:v>
                </c:pt>
                <c:pt idx="34">
                  <c:v>41215</c:v>
                </c:pt>
                <c:pt idx="35">
                  <c:v>41250</c:v>
                </c:pt>
                <c:pt idx="36">
                  <c:v>41278</c:v>
                </c:pt>
                <c:pt idx="37">
                  <c:v>41306</c:v>
                </c:pt>
                <c:pt idx="38">
                  <c:v>41334</c:v>
                </c:pt>
                <c:pt idx="39">
                  <c:v>41369</c:v>
                </c:pt>
                <c:pt idx="40">
                  <c:v>41397</c:v>
                </c:pt>
                <c:pt idx="41">
                  <c:v>41432</c:v>
                </c:pt>
                <c:pt idx="42">
                  <c:v>41460</c:v>
                </c:pt>
                <c:pt idx="43">
                  <c:v>41488</c:v>
                </c:pt>
                <c:pt idx="44">
                  <c:v>41523</c:v>
                </c:pt>
                <c:pt idx="45">
                  <c:v>41551</c:v>
                </c:pt>
                <c:pt idx="46">
                  <c:v>41579</c:v>
                </c:pt>
                <c:pt idx="47">
                  <c:v>41614</c:v>
                </c:pt>
                <c:pt idx="48">
                  <c:v>41642</c:v>
                </c:pt>
                <c:pt idx="49">
                  <c:v>41677</c:v>
                </c:pt>
                <c:pt idx="50">
                  <c:v>41705</c:v>
                </c:pt>
                <c:pt idx="51">
                  <c:v>41733</c:v>
                </c:pt>
                <c:pt idx="52">
                  <c:v>41761</c:v>
                </c:pt>
                <c:pt idx="53">
                  <c:v>41796</c:v>
                </c:pt>
                <c:pt idx="54">
                  <c:v>41824</c:v>
                </c:pt>
                <c:pt idx="55">
                  <c:v>41852</c:v>
                </c:pt>
                <c:pt idx="56">
                  <c:v>41887</c:v>
                </c:pt>
                <c:pt idx="57">
                  <c:v>41915</c:v>
                </c:pt>
                <c:pt idx="58">
                  <c:v>41950</c:v>
                </c:pt>
                <c:pt idx="59">
                  <c:v>41978</c:v>
                </c:pt>
                <c:pt idx="60">
                  <c:v>42006</c:v>
                </c:pt>
                <c:pt idx="61">
                  <c:v>42041</c:v>
                </c:pt>
                <c:pt idx="62">
                  <c:v>42069</c:v>
                </c:pt>
                <c:pt idx="63">
                  <c:v>42097</c:v>
                </c:pt>
                <c:pt idx="64">
                  <c:v>42125</c:v>
                </c:pt>
                <c:pt idx="65">
                  <c:v>42160</c:v>
                </c:pt>
                <c:pt idx="66">
                  <c:v>42188</c:v>
                </c:pt>
                <c:pt idx="67">
                  <c:v>42223</c:v>
                </c:pt>
                <c:pt idx="68">
                  <c:v>42251</c:v>
                </c:pt>
                <c:pt idx="69">
                  <c:v>42279</c:v>
                </c:pt>
                <c:pt idx="70">
                  <c:v>42314</c:v>
                </c:pt>
                <c:pt idx="71">
                  <c:v>42342</c:v>
                </c:pt>
                <c:pt idx="72">
                  <c:v>42370</c:v>
                </c:pt>
                <c:pt idx="73">
                  <c:v>42405</c:v>
                </c:pt>
                <c:pt idx="74">
                  <c:v>42433</c:v>
                </c:pt>
                <c:pt idx="75">
                  <c:v>42461</c:v>
                </c:pt>
                <c:pt idx="76">
                  <c:v>42496</c:v>
                </c:pt>
                <c:pt idx="77">
                  <c:v>42524</c:v>
                </c:pt>
                <c:pt idx="78">
                  <c:v>42552</c:v>
                </c:pt>
                <c:pt idx="79">
                  <c:v>42587</c:v>
                </c:pt>
                <c:pt idx="80">
                  <c:v>42615</c:v>
                </c:pt>
                <c:pt idx="81">
                  <c:v>42650</c:v>
                </c:pt>
                <c:pt idx="82">
                  <c:v>42678</c:v>
                </c:pt>
                <c:pt idx="83">
                  <c:v>42706</c:v>
                </c:pt>
                <c:pt idx="84">
                  <c:v>42713</c:v>
                </c:pt>
                <c:pt idx="85">
                  <c:v>42720</c:v>
                </c:pt>
                <c:pt idx="86">
                  <c:v>42727</c:v>
                </c:pt>
                <c:pt idx="87">
                  <c:v>42734</c:v>
                </c:pt>
                <c:pt idx="88">
                  <c:v>42741</c:v>
                </c:pt>
                <c:pt idx="89">
                  <c:v>42748</c:v>
                </c:pt>
                <c:pt idx="90">
                  <c:v>42755</c:v>
                </c:pt>
                <c:pt idx="91">
                  <c:v>42762</c:v>
                </c:pt>
                <c:pt idx="92">
                  <c:v>42769</c:v>
                </c:pt>
                <c:pt idx="93">
                  <c:v>42776</c:v>
                </c:pt>
                <c:pt idx="94">
                  <c:v>42783</c:v>
                </c:pt>
                <c:pt idx="95">
                  <c:v>42790</c:v>
                </c:pt>
                <c:pt idx="96">
                  <c:v>42797</c:v>
                </c:pt>
                <c:pt idx="97">
                  <c:v>42804</c:v>
                </c:pt>
                <c:pt idx="98">
                  <c:v>42811</c:v>
                </c:pt>
                <c:pt idx="99">
                  <c:v>42818</c:v>
                </c:pt>
                <c:pt idx="100">
                  <c:v>42825</c:v>
                </c:pt>
                <c:pt idx="101">
                  <c:v>42832</c:v>
                </c:pt>
                <c:pt idx="102">
                  <c:v>42839</c:v>
                </c:pt>
                <c:pt idx="103">
                  <c:v>42846</c:v>
                </c:pt>
                <c:pt idx="104">
                  <c:v>42853</c:v>
                </c:pt>
                <c:pt idx="105">
                  <c:v>42860</c:v>
                </c:pt>
                <c:pt idx="106">
                  <c:v>42867</c:v>
                </c:pt>
                <c:pt idx="107">
                  <c:v>42874</c:v>
                </c:pt>
                <c:pt idx="108">
                  <c:v>42881</c:v>
                </c:pt>
                <c:pt idx="109">
                  <c:v>42888</c:v>
                </c:pt>
                <c:pt idx="110">
                  <c:v>42895</c:v>
                </c:pt>
                <c:pt idx="111">
                  <c:v>42902</c:v>
                </c:pt>
                <c:pt idx="112">
                  <c:v>42909</c:v>
                </c:pt>
                <c:pt idx="113">
                  <c:v>42916</c:v>
                </c:pt>
                <c:pt idx="114">
                  <c:v>42923</c:v>
                </c:pt>
                <c:pt idx="115">
                  <c:v>42930</c:v>
                </c:pt>
                <c:pt idx="116">
                  <c:v>42937</c:v>
                </c:pt>
                <c:pt idx="117">
                  <c:v>42944</c:v>
                </c:pt>
                <c:pt idx="118">
                  <c:v>42951</c:v>
                </c:pt>
                <c:pt idx="119">
                  <c:v>42958</c:v>
                </c:pt>
                <c:pt idx="120">
                  <c:v>42965</c:v>
                </c:pt>
                <c:pt idx="121">
                  <c:v>42972</c:v>
                </c:pt>
                <c:pt idx="122">
                  <c:v>42979</c:v>
                </c:pt>
                <c:pt idx="123">
                  <c:v>42986</c:v>
                </c:pt>
                <c:pt idx="124">
                  <c:v>42993</c:v>
                </c:pt>
                <c:pt idx="125">
                  <c:v>43000</c:v>
                </c:pt>
                <c:pt idx="126">
                  <c:v>43007</c:v>
                </c:pt>
                <c:pt idx="127">
                  <c:v>43014</c:v>
                </c:pt>
                <c:pt idx="128">
                  <c:v>43021</c:v>
                </c:pt>
                <c:pt idx="129">
                  <c:v>43028</c:v>
                </c:pt>
                <c:pt idx="130">
                  <c:v>43035</c:v>
                </c:pt>
                <c:pt idx="131">
                  <c:v>43042</c:v>
                </c:pt>
                <c:pt idx="132">
                  <c:v>43049</c:v>
                </c:pt>
                <c:pt idx="133">
                  <c:v>43056</c:v>
                </c:pt>
                <c:pt idx="134">
                  <c:v>43063</c:v>
                </c:pt>
                <c:pt idx="135">
                  <c:v>43070</c:v>
                </c:pt>
                <c:pt idx="136">
                  <c:v>43077</c:v>
                </c:pt>
                <c:pt idx="137">
                  <c:v>43084</c:v>
                </c:pt>
                <c:pt idx="138">
                  <c:v>43091</c:v>
                </c:pt>
                <c:pt idx="139" formatCode="m/d/yyyy\ h:mm">
                  <c:v>43098</c:v>
                </c:pt>
                <c:pt idx="140">
                  <c:v>43105</c:v>
                </c:pt>
                <c:pt idx="141">
                  <c:v>43112</c:v>
                </c:pt>
                <c:pt idx="142">
                  <c:v>43119</c:v>
                </c:pt>
                <c:pt idx="143">
                  <c:v>43126</c:v>
                </c:pt>
                <c:pt idx="144">
                  <c:v>43133</c:v>
                </c:pt>
                <c:pt idx="145">
                  <c:v>43140</c:v>
                </c:pt>
                <c:pt idx="146">
                  <c:v>43147</c:v>
                </c:pt>
                <c:pt idx="147">
                  <c:v>43154</c:v>
                </c:pt>
                <c:pt idx="148">
                  <c:v>43161</c:v>
                </c:pt>
                <c:pt idx="149">
                  <c:v>43168</c:v>
                </c:pt>
                <c:pt idx="150">
                  <c:v>43175</c:v>
                </c:pt>
                <c:pt idx="151">
                  <c:v>43182</c:v>
                </c:pt>
                <c:pt idx="152">
                  <c:v>43189</c:v>
                </c:pt>
                <c:pt idx="153">
                  <c:v>43196</c:v>
                </c:pt>
                <c:pt idx="154">
                  <c:v>43203</c:v>
                </c:pt>
                <c:pt idx="155">
                  <c:v>43210</c:v>
                </c:pt>
                <c:pt idx="156">
                  <c:v>43217</c:v>
                </c:pt>
                <c:pt idx="157">
                  <c:v>43224</c:v>
                </c:pt>
                <c:pt idx="158">
                  <c:v>43231</c:v>
                </c:pt>
                <c:pt idx="159">
                  <c:v>43238</c:v>
                </c:pt>
                <c:pt idx="160">
                  <c:v>43245</c:v>
                </c:pt>
                <c:pt idx="161">
                  <c:v>43252</c:v>
                </c:pt>
                <c:pt idx="162">
                  <c:v>43259</c:v>
                </c:pt>
                <c:pt idx="163">
                  <c:v>43266</c:v>
                </c:pt>
                <c:pt idx="164">
                  <c:v>43273</c:v>
                </c:pt>
                <c:pt idx="165">
                  <c:v>43280</c:v>
                </c:pt>
                <c:pt idx="166">
                  <c:v>43287</c:v>
                </c:pt>
                <c:pt idx="167">
                  <c:v>43294</c:v>
                </c:pt>
                <c:pt idx="168">
                  <c:v>43301</c:v>
                </c:pt>
                <c:pt idx="169">
                  <c:v>43308</c:v>
                </c:pt>
                <c:pt idx="170">
                  <c:v>43315</c:v>
                </c:pt>
                <c:pt idx="171">
                  <c:v>43322</c:v>
                </c:pt>
                <c:pt idx="172">
                  <c:v>43329</c:v>
                </c:pt>
                <c:pt idx="173">
                  <c:v>43336</c:v>
                </c:pt>
                <c:pt idx="174">
                  <c:v>43343</c:v>
                </c:pt>
                <c:pt idx="175">
                  <c:v>43350</c:v>
                </c:pt>
                <c:pt idx="176">
                  <c:v>43357</c:v>
                </c:pt>
                <c:pt idx="177">
                  <c:v>43364</c:v>
                </c:pt>
                <c:pt idx="178">
                  <c:v>43371</c:v>
                </c:pt>
                <c:pt idx="179">
                  <c:v>43378</c:v>
                </c:pt>
                <c:pt idx="180">
                  <c:v>43385</c:v>
                </c:pt>
                <c:pt idx="181">
                  <c:v>43392</c:v>
                </c:pt>
                <c:pt idx="182">
                  <c:v>43399</c:v>
                </c:pt>
                <c:pt idx="183">
                  <c:v>43406</c:v>
                </c:pt>
                <c:pt idx="184">
                  <c:v>43413</c:v>
                </c:pt>
                <c:pt idx="185">
                  <c:v>43420</c:v>
                </c:pt>
                <c:pt idx="186">
                  <c:v>43427</c:v>
                </c:pt>
                <c:pt idx="187">
                  <c:v>43434</c:v>
                </c:pt>
                <c:pt idx="188">
                  <c:v>43441</c:v>
                </c:pt>
                <c:pt idx="189">
                  <c:v>43448</c:v>
                </c:pt>
                <c:pt idx="190">
                  <c:v>43455</c:v>
                </c:pt>
                <c:pt idx="191">
                  <c:v>43462</c:v>
                </c:pt>
              </c:numCache>
            </c:numRef>
          </c:cat>
          <c:val>
            <c:numRef>
              <c:f>Sheet1!$D$2:$D$193</c:f>
              <c:numCache>
                <c:formatCode>General</c:formatCode>
                <c:ptCount val="192"/>
                <c:pt idx="0">
                  <c:v>195</c:v>
                </c:pt>
                <c:pt idx="1">
                  <c:v>157</c:v>
                </c:pt>
                <c:pt idx="2">
                  <c:v>129</c:v>
                </c:pt>
                <c:pt idx="3">
                  <c:v>126</c:v>
                </c:pt>
                <c:pt idx="4">
                  <c:v>142</c:v>
                </c:pt>
                <c:pt idx="5">
                  <c:v>165</c:v>
                </c:pt>
                <c:pt idx="6">
                  <c:v>182</c:v>
                </c:pt>
                <c:pt idx="7">
                  <c:v>199</c:v>
                </c:pt>
                <c:pt idx="8">
                  <c:v>212</c:v>
                </c:pt>
                <c:pt idx="9">
                  <c:v>230</c:v>
                </c:pt>
                <c:pt idx="10">
                  <c:v>236</c:v>
                </c:pt>
                <c:pt idx="11">
                  <c:v>222</c:v>
                </c:pt>
                <c:pt idx="12">
                  <c:v>181</c:v>
                </c:pt>
                <c:pt idx="13">
                  <c:v>145</c:v>
                </c:pt>
                <c:pt idx="14">
                  <c:v>118</c:v>
                </c:pt>
                <c:pt idx="15">
                  <c:v>110</c:v>
                </c:pt>
                <c:pt idx="16">
                  <c:v>106</c:v>
                </c:pt>
                <c:pt idx="17">
                  <c:v>120</c:v>
                </c:pt>
                <c:pt idx="18">
                  <c:v>142</c:v>
                </c:pt>
                <c:pt idx="19">
                  <c:v>155</c:v>
                </c:pt>
                <c:pt idx="20">
                  <c:v>171</c:v>
                </c:pt>
                <c:pt idx="21">
                  <c:v>194</c:v>
                </c:pt>
                <c:pt idx="22">
                  <c:v>201</c:v>
                </c:pt>
                <c:pt idx="23">
                  <c:v>203</c:v>
                </c:pt>
                <c:pt idx="24">
                  <c:v>180</c:v>
                </c:pt>
                <c:pt idx="25">
                  <c:v>157</c:v>
                </c:pt>
                <c:pt idx="26">
                  <c:v>137</c:v>
                </c:pt>
                <c:pt idx="27">
                  <c:v>137</c:v>
                </c:pt>
                <c:pt idx="28">
                  <c:v>144</c:v>
                </c:pt>
                <c:pt idx="29">
                  <c:v>155</c:v>
                </c:pt>
                <c:pt idx="30">
                  <c:v>174</c:v>
                </c:pt>
                <c:pt idx="31">
                  <c:v>187</c:v>
                </c:pt>
                <c:pt idx="32">
                  <c:v>204</c:v>
                </c:pt>
                <c:pt idx="33">
                  <c:v>220</c:v>
                </c:pt>
                <c:pt idx="34">
                  <c:v>230</c:v>
                </c:pt>
                <c:pt idx="35">
                  <c:v>228</c:v>
                </c:pt>
                <c:pt idx="36">
                  <c:v>197</c:v>
                </c:pt>
                <c:pt idx="37">
                  <c:v>165</c:v>
                </c:pt>
                <c:pt idx="38">
                  <c:v>139</c:v>
                </c:pt>
                <c:pt idx="39">
                  <c:v>123</c:v>
                </c:pt>
                <c:pt idx="40">
                  <c:v>118</c:v>
                </c:pt>
                <c:pt idx="41">
                  <c:v>137</c:v>
                </c:pt>
                <c:pt idx="42">
                  <c:v>152</c:v>
                </c:pt>
                <c:pt idx="43">
                  <c:v>164</c:v>
                </c:pt>
                <c:pt idx="44">
                  <c:v>184</c:v>
                </c:pt>
                <c:pt idx="45">
                  <c:v>202</c:v>
                </c:pt>
                <c:pt idx="46">
                  <c:v>213</c:v>
                </c:pt>
                <c:pt idx="47">
                  <c:v>200</c:v>
                </c:pt>
                <c:pt idx="48">
                  <c:v>169</c:v>
                </c:pt>
                <c:pt idx="49">
                  <c:v>124</c:v>
                </c:pt>
                <c:pt idx="50">
                  <c:v>94</c:v>
                </c:pt>
                <c:pt idx="51">
                  <c:v>82</c:v>
                </c:pt>
                <c:pt idx="52">
                  <c:v>83</c:v>
                </c:pt>
                <c:pt idx="53">
                  <c:v>104</c:v>
                </c:pt>
                <c:pt idx="54">
                  <c:v>127</c:v>
                </c:pt>
                <c:pt idx="55">
                  <c:v>145</c:v>
                </c:pt>
                <c:pt idx="56">
                  <c:v>164</c:v>
                </c:pt>
                <c:pt idx="57">
                  <c:v>176</c:v>
                </c:pt>
                <c:pt idx="58">
                  <c:v>191</c:v>
                </c:pt>
                <c:pt idx="59">
                  <c:v>173</c:v>
                </c:pt>
                <c:pt idx="60">
                  <c:v>152</c:v>
                </c:pt>
                <c:pt idx="61">
                  <c:v>130</c:v>
                </c:pt>
                <c:pt idx="62">
                  <c:v>111</c:v>
                </c:pt>
                <c:pt idx="63">
                  <c:v>117</c:v>
                </c:pt>
                <c:pt idx="64">
                  <c:v>119</c:v>
                </c:pt>
                <c:pt idx="65">
                  <c:v>142</c:v>
                </c:pt>
                <c:pt idx="66">
                  <c:v>158</c:v>
                </c:pt>
                <c:pt idx="67">
                  <c:v>176</c:v>
                </c:pt>
                <c:pt idx="68">
                  <c:v>191</c:v>
                </c:pt>
                <c:pt idx="69">
                  <c:v>206</c:v>
                </c:pt>
                <c:pt idx="70">
                  <c:v>217</c:v>
                </c:pt>
                <c:pt idx="71">
                  <c:v>203</c:v>
                </c:pt>
                <c:pt idx="72">
                  <c:v>185</c:v>
                </c:pt>
                <c:pt idx="73">
                  <c:v>151</c:v>
                </c:pt>
                <c:pt idx="74">
                  <c:v>146</c:v>
                </c:pt>
                <c:pt idx="75">
                  <c:v>149</c:v>
                </c:pt>
                <c:pt idx="76">
                  <c:v>161</c:v>
                </c:pt>
                <c:pt idx="77">
                  <c:v>183</c:v>
                </c:pt>
                <c:pt idx="78">
                  <c:v>202</c:v>
                </c:pt>
                <c:pt idx="79">
                  <c:v>215</c:v>
                </c:pt>
                <c:pt idx="80">
                  <c:v>224</c:v>
                </c:pt>
                <c:pt idx="81">
                  <c:v>240</c:v>
                </c:pt>
                <c:pt idx="82">
                  <c:v>253</c:v>
                </c:pt>
                <c:pt idx="83">
                  <c:v>256</c:v>
                </c:pt>
                <c:pt idx="84">
                  <c:v>244</c:v>
                </c:pt>
                <c:pt idx="85">
                  <c:v>230</c:v>
                </c:pt>
                <c:pt idx="86">
                  <c:v>217</c:v>
                </c:pt>
                <c:pt idx="87">
                  <c:v>207</c:v>
                </c:pt>
                <c:pt idx="88">
                  <c:v>197</c:v>
                </c:pt>
                <c:pt idx="89">
                  <c:v>183</c:v>
                </c:pt>
                <c:pt idx="90">
                  <c:v>173</c:v>
                </c:pt>
                <c:pt idx="91">
                  <c:v>164</c:v>
                </c:pt>
                <c:pt idx="92">
                  <c:v>155</c:v>
                </c:pt>
                <c:pt idx="93">
                  <c:v>150</c:v>
                </c:pt>
                <c:pt idx="94">
                  <c:v>146</c:v>
                </c:pt>
                <c:pt idx="95">
                  <c:v>146</c:v>
                </c:pt>
                <c:pt idx="96">
                  <c:v>139</c:v>
                </c:pt>
                <c:pt idx="97">
                  <c:v>137</c:v>
                </c:pt>
                <c:pt idx="98">
                  <c:v>137</c:v>
                </c:pt>
                <c:pt idx="99">
                  <c:v>141</c:v>
                </c:pt>
                <c:pt idx="100">
                  <c:v>142</c:v>
                </c:pt>
                <c:pt idx="101">
                  <c:v>141</c:v>
                </c:pt>
                <c:pt idx="102">
                  <c:v>144</c:v>
                </c:pt>
                <c:pt idx="103">
                  <c:v>149</c:v>
                </c:pt>
                <c:pt idx="104">
                  <c:v>153</c:v>
                </c:pt>
                <c:pt idx="105">
                  <c:v>155</c:v>
                </c:pt>
                <c:pt idx="106">
                  <c:v>161</c:v>
                </c:pt>
                <c:pt idx="107">
                  <c:v>166</c:v>
                </c:pt>
                <c:pt idx="108">
                  <c:v>166</c:v>
                </c:pt>
                <c:pt idx="109">
                  <c:v>172</c:v>
                </c:pt>
                <c:pt idx="110">
                  <c:v>177</c:v>
                </c:pt>
                <c:pt idx="111">
                  <c:v>182</c:v>
                </c:pt>
                <c:pt idx="112">
                  <c:v>184</c:v>
                </c:pt>
                <c:pt idx="113">
                  <c:v>187</c:v>
                </c:pt>
                <c:pt idx="114">
                  <c:v>193</c:v>
                </c:pt>
                <c:pt idx="115">
                  <c:v>194</c:v>
                </c:pt>
                <c:pt idx="116">
                  <c:v>197</c:v>
                </c:pt>
                <c:pt idx="117">
                  <c:v>200</c:v>
                </c:pt>
                <c:pt idx="118">
                  <c:v>202</c:v>
                </c:pt>
                <c:pt idx="119">
                  <c:v>204</c:v>
                </c:pt>
                <c:pt idx="120">
                  <c:v>206</c:v>
                </c:pt>
                <c:pt idx="121">
                  <c:v>205</c:v>
                </c:pt>
                <c:pt idx="122">
                  <c:v>205</c:v>
                </c:pt>
                <c:pt idx="123">
                  <c:v>208</c:v>
                </c:pt>
                <c:pt idx="124">
                  <c:v>212</c:v>
                </c:pt>
                <c:pt idx="125">
                  <c:v>217</c:v>
                </c:pt>
                <c:pt idx="126">
                  <c:v>220</c:v>
                </c:pt>
                <c:pt idx="127">
                  <c:v>223</c:v>
                </c:pt>
                <c:pt idx="128">
                  <c:v>224</c:v>
                </c:pt>
                <c:pt idx="129">
                  <c:v>224</c:v>
                </c:pt>
                <c:pt idx="130">
                  <c:v>226</c:v>
                </c:pt>
                <c:pt idx="131">
                  <c:v>224</c:v>
                </c:pt>
                <c:pt idx="132">
                  <c:v>220</c:v>
                </c:pt>
                <c:pt idx="133">
                  <c:v>220</c:v>
                </c:pt>
                <c:pt idx="134">
                  <c:v>221</c:v>
                </c:pt>
                <c:pt idx="135">
                  <c:v>221</c:v>
                </c:pt>
                <c:pt idx="136">
                  <c:v>213</c:v>
                </c:pt>
                <c:pt idx="137">
                  <c:v>204</c:v>
                </c:pt>
                <c:pt idx="138">
                  <c:v>195</c:v>
                </c:pt>
                <c:pt idx="139">
                  <c:v>183</c:v>
                </c:pt>
                <c:pt idx="140">
                  <c:v>167</c:v>
                </c:pt>
                <c:pt idx="141">
                  <c:v>158</c:v>
                </c:pt>
                <c:pt idx="142">
                  <c:v>145</c:v>
                </c:pt>
                <c:pt idx="143">
                  <c:v>137</c:v>
                </c:pt>
                <c:pt idx="144">
                  <c:v>131</c:v>
                </c:pt>
                <c:pt idx="145">
                  <c:v>122</c:v>
                </c:pt>
                <c:pt idx="146">
                  <c:v>111</c:v>
                </c:pt>
                <c:pt idx="147">
                  <c:v>102</c:v>
                </c:pt>
                <c:pt idx="148">
                  <c:v>97</c:v>
                </c:pt>
                <c:pt idx="149">
                  <c:v>93</c:v>
                </c:pt>
                <c:pt idx="150">
                  <c:v>90</c:v>
                </c:pt>
                <c:pt idx="151">
                  <c:v>88</c:v>
                </c:pt>
                <c:pt idx="152">
                  <c:v>87</c:v>
                </c:pt>
                <c:pt idx="153">
                  <c:v>83</c:v>
                </c:pt>
                <c:pt idx="154">
                  <c:v>83</c:v>
                </c:pt>
                <c:pt idx="155">
                  <c:v>84</c:v>
                </c:pt>
                <c:pt idx="156">
                  <c:v>86</c:v>
                </c:pt>
                <c:pt idx="157">
                  <c:v>92</c:v>
                </c:pt>
                <c:pt idx="158">
                  <c:v>98</c:v>
                </c:pt>
                <c:pt idx="159">
                  <c:v>107</c:v>
                </c:pt>
                <c:pt idx="160">
                  <c:v>113</c:v>
                </c:pt>
                <c:pt idx="161">
                  <c:v>121</c:v>
                </c:pt>
                <c:pt idx="162">
                  <c:v>125</c:v>
                </c:pt>
                <c:pt idx="163">
                  <c:v>127</c:v>
                </c:pt>
                <c:pt idx="164">
                  <c:v>133</c:v>
                </c:pt>
                <c:pt idx="165">
                  <c:v>139</c:v>
                </c:pt>
                <c:pt idx="166">
                  <c:v>143</c:v>
                </c:pt>
                <c:pt idx="167">
                  <c:v>144</c:v>
                </c:pt>
                <c:pt idx="168">
                  <c:v>145</c:v>
                </c:pt>
                <c:pt idx="169">
                  <c:v>146</c:v>
                </c:pt>
                <c:pt idx="170">
                  <c:v>148</c:v>
                </c:pt>
                <c:pt idx="171">
                  <c:v>151</c:v>
                </c:pt>
                <c:pt idx="172">
                  <c:v>153</c:v>
                </c:pt>
                <c:pt idx="173">
                  <c:v>157</c:v>
                </c:pt>
                <c:pt idx="174">
                  <c:v>162</c:v>
                </c:pt>
                <c:pt idx="175">
                  <c:v>166</c:v>
                </c:pt>
                <c:pt idx="176">
                  <c:v>170</c:v>
                </c:pt>
                <c:pt idx="177">
                  <c:v>173</c:v>
                </c:pt>
                <c:pt idx="178">
                  <c:v>177</c:v>
                </c:pt>
                <c:pt idx="179">
                  <c:v>180</c:v>
                </c:pt>
                <c:pt idx="180">
                  <c:v>177</c:v>
                </c:pt>
                <c:pt idx="181">
                  <c:v>177</c:v>
                </c:pt>
                <c:pt idx="182">
                  <c:v>180</c:v>
                </c:pt>
                <c:pt idx="183">
                  <c:v>182</c:v>
                </c:pt>
                <c:pt idx="184">
                  <c:v>181</c:v>
                </c:pt>
                <c:pt idx="185">
                  <c:v>174</c:v>
                </c:pt>
                <c:pt idx="186">
                  <c:v>171</c:v>
                </c:pt>
                <c:pt idx="187">
                  <c:v>168</c:v>
                </c:pt>
                <c:pt idx="188">
                  <c:v>160</c:v>
                </c:pt>
                <c:pt idx="189">
                  <c:v>153</c:v>
                </c:pt>
                <c:pt idx="190">
                  <c:v>150</c:v>
                </c:pt>
                <c:pt idx="191">
                  <c:v>147</c:v>
                </c:pt>
              </c:numCache>
            </c:numRef>
          </c:val>
          <c:extLst>
            <c:ext xmlns:c16="http://schemas.microsoft.com/office/drawing/2014/chart" uri="{C3380CC4-5D6E-409C-BE32-E72D297353CC}">
              <c16:uniqueId val="{00000002-D3FD-4AF9-A02B-82DC6AE840C7}"/>
            </c:ext>
          </c:extLst>
        </c:ser>
        <c:ser>
          <c:idx val="3"/>
          <c:order val="3"/>
          <c:tx>
            <c:strRef>
              <c:f>Sheet1!$E$1</c:f>
              <c:strCache>
                <c:ptCount val="1"/>
                <c:pt idx="0">
                  <c:v>Pacific Region</c:v>
                </c:pt>
              </c:strCache>
            </c:strRef>
          </c:tx>
          <c:spPr>
            <a:solidFill>
              <a:schemeClr val="accent4"/>
            </a:solidFill>
            <a:ln w="25400">
              <a:noFill/>
            </a:ln>
            <a:effectLst/>
          </c:spPr>
          <c:cat>
            <c:numRef>
              <c:f>Sheet1!$A$2:$A$193</c:f>
              <c:numCache>
                <c:formatCode>m/d/yyyy</c:formatCode>
                <c:ptCount val="192"/>
                <c:pt idx="0">
                  <c:v>40179</c:v>
                </c:pt>
                <c:pt idx="1">
                  <c:v>40214</c:v>
                </c:pt>
                <c:pt idx="2">
                  <c:v>40242</c:v>
                </c:pt>
                <c:pt idx="3">
                  <c:v>40270</c:v>
                </c:pt>
                <c:pt idx="4">
                  <c:v>40305</c:v>
                </c:pt>
                <c:pt idx="5">
                  <c:v>40333</c:v>
                </c:pt>
                <c:pt idx="6">
                  <c:v>40361</c:v>
                </c:pt>
                <c:pt idx="7">
                  <c:v>40396</c:v>
                </c:pt>
                <c:pt idx="8">
                  <c:v>40424</c:v>
                </c:pt>
                <c:pt idx="9">
                  <c:v>40452</c:v>
                </c:pt>
                <c:pt idx="10">
                  <c:v>40487</c:v>
                </c:pt>
                <c:pt idx="11">
                  <c:v>40515</c:v>
                </c:pt>
                <c:pt idx="12">
                  <c:v>40550</c:v>
                </c:pt>
                <c:pt idx="13">
                  <c:v>40578</c:v>
                </c:pt>
                <c:pt idx="14">
                  <c:v>40606</c:v>
                </c:pt>
                <c:pt idx="15">
                  <c:v>40634</c:v>
                </c:pt>
                <c:pt idx="16">
                  <c:v>40669</c:v>
                </c:pt>
                <c:pt idx="17">
                  <c:v>40697</c:v>
                </c:pt>
                <c:pt idx="18">
                  <c:v>40725</c:v>
                </c:pt>
                <c:pt idx="19">
                  <c:v>40760</c:v>
                </c:pt>
                <c:pt idx="20">
                  <c:v>40788</c:v>
                </c:pt>
                <c:pt idx="21">
                  <c:v>40823</c:v>
                </c:pt>
                <c:pt idx="22">
                  <c:v>40851</c:v>
                </c:pt>
                <c:pt idx="23">
                  <c:v>40879</c:v>
                </c:pt>
                <c:pt idx="24">
                  <c:v>40914</c:v>
                </c:pt>
                <c:pt idx="25">
                  <c:v>40942</c:v>
                </c:pt>
                <c:pt idx="26">
                  <c:v>40970</c:v>
                </c:pt>
                <c:pt idx="27">
                  <c:v>41005</c:v>
                </c:pt>
                <c:pt idx="28">
                  <c:v>41033</c:v>
                </c:pt>
                <c:pt idx="29">
                  <c:v>41061</c:v>
                </c:pt>
                <c:pt idx="30">
                  <c:v>41096</c:v>
                </c:pt>
                <c:pt idx="31">
                  <c:v>41124</c:v>
                </c:pt>
                <c:pt idx="32">
                  <c:v>41159</c:v>
                </c:pt>
                <c:pt idx="33">
                  <c:v>41187</c:v>
                </c:pt>
                <c:pt idx="34">
                  <c:v>41215</c:v>
                </c:pt>
                <c:pt idx="35">
                  <c:v>41250</c:v>
                </c:pt>
                <c:pt idx="36">
                  <c:v>41278</c:v>
                </c:pt>
                <c:pt idx="37">
                  <c:v>41306</c:v>
                </c:pt>
                <c:pt idx="38">
                  <c:v>41334</c:v>
                </c:pt>
                <c:pt idx="39">
                  <c:v>41369</c:v>
                </c:pt>
                <c:pt idx="40">
                  <c:v>41397</c:v>
                </c:pt>
                <c:pt idx="41">
                  <c:v>41432</c:v>
                </c:pt>
                <c:pt idx="42">
                  <c:v>41460</c:v>
                </c:pt>
                <c:pt idx="43">
                  <c:v>41488</c:v>
                </c:pt>
                <c:pt idx="44">
                  <c:v>41523</c:v>
                </c:pt>
                <c:pt idx="45">
                  <c:v>41551</c:v>
                </c:pt>
                <c:pt idx="46">
                  <c:v>41579</c:v>
                </c:pt>
                <c:pt idx="47">
                  <c:v>41614</c:v>
                </c:pt>
                <c:pt idx="48">
                  <c:v>41642</c:v>
                </c:pt>
                <c:pt idx="49">
                  <c:v>41677</c:v>
                </c:pt>
                <c:pt idx="50">
                  <c:v>41705</c:v>
                </c:pt>
                <c:pt idx="51">
                  <c:v>41733</c:v>
                </c:pt>
                <c:pt idx="52">
                  <c:v>41761</c:v>
                </c:pt>
                <c:pt idx="53">
                  <c:v>41796</c:v>
                </c:pt>
                <c:pt idx="54">
                  <c:v>41824</c:v>
                </c:pt>
                <c:pt idx="55">
                  <c:v>41852</c:v>
                </c:pt>
                <c:pt idx="56">
                  <c:v>41887</c:v>
                </c:pt>
                <c:pt idx="57">
                  <c:v>41915</c:v>
                </c:pt>
                <c:pt idx="58">
                  <c:v>41950</c:v>
                </c:pt>
                <c:pt idx="59">
                  <c:v>41978</c:v>
                </c:pt>
                <c:pt idx="60">
                  <c:v>42006</c:v>
                </c:pt>
                <c:pt idx="61">
                  <c:v>42041</c:v>
                </c:pt>
                <c:pt idx="62">
                  <c:v>42069</c:v>
                </c:pt>
                <c:pt idx="63">
                  <c:v>42097</c:v>
                </c:pt>
                <c:pt idx="64">
                  <c:v>42125</c:v>
                </c:pt>
                <c:pt idx="65">
                  <c:v>42160</c:v>
                </c:pt>
                <c:pt idx="66">
                  <c:v>42188</c:v>
                </c:pt>
                <c:pt idx="67">
                  <c:v>42223</c:v>
                </c:pt>
                <c:pt idx="68">
                  <c:v>42251</c:v>
                </c:pt>
                <c:pt idx="69">
                  <c:v>42279</c:v>
                </c:pt>
                <c:pt idx="70">
                  <c:v>42314</c:v>
                </c:pt>
                <c:pt idx="71">
                  <c:v>42342</c:v>
                </c:pt>
                <c:pt idx="72">
                  <c:v>42370</c:v>
                </c:pt>
                <c:pt idx="73">
                  <c:v>42405</c:v>
                </c:pt>
                <c:pt idx="74">
                  <c:v>42433</c:v>
                </c:pt>
                <c:pt idx="75">
                  <c:v>42461</c:v>
                </c:pt>
                <c:pt idx="76">
                  <c:v>42496</c:v>
                </c:pt>
                <c:pt idx="77">
                  <c:v>42524</c:v>
                </c:pt>
                <c:pt idx="78">
                  <c:v>42552</c:v>
                </c:pt>
                <c:pt idx="79">
                  <c:v>42587</c:v>
                </c:pt>
                <c:pt idx="80">
                  <c:v>42615</c:v>
                </c:pt>
                <c:pt idx="81">
                  <c:v>42650</c:v>
                </c:pt>
                <c:pt idx="82">
                  <c:v>42678</c:v>
                </c:pt>
                <c:pt idx="83">
                  <c:v>42706</c:v>
                </c:pt>
                <c:pt idx="84">
                  <c:v>42713</c:v>
                </c:pt>
                <c:pt idx="85">
                  <c:v>42720</c:v>
                </c:pt>
                <c:pt idx="86">
                  <c:v>42727</c:v>
                </c:pt>
                <c:pt idx="87">
                  <c:v>42734</c:v>
                </c:pt>
                <c:pt idx="88">
                  <c:v>42741</c:v>
                </c:pt>
                <c:pt idx="89">
                  <c:v>42748</c:v>
                </c:pt>
                <c:pt idx="90">
                  <c:v>42755</c:v>
                </c:pt>
                <c:pt idx="91">
                  <c:v>42762</c:v>
                </c:pt>
                <c:pt idx="92">
                  <c:v>42769</c:v>
                </c:pt>
                <c:pt idx="93">
                  <c:v>42776</c:v>
                </c:pt>
                <c:pt idx="94">
                  <c:v>42783</c:v>
                </c:pt>
                <c:pt idx="95">
                  <c:v>42790</c:v>
                </c:pt>
                <c:pt idx="96">
                  <c:v>42797</c:v>
                </c:pt>
                <c:pt idx="97">
                  <c:v>42804</c:v>
                </c:pt>
                <c:pt idx="98">
                  <c:v>42811</c:v>
                </c:pt>
                <c:pt idx="99">
                  <c:v>42818</c:v>
                </c:pt>
                <c:pt idx="100">
                  <c:v>42825</c:v>
                </c:pt>
                <c:pt idx="101">
                  <c:v>42832</c:v>
                </c:pt>
                <c:pt idx="102">
                  <c:v>42839</c:v>
                </c:pt>
                <c:pt idx="103">
                  <c:v>42846</c:v>
                </c:pt>
                <c:pt idx="104">
                  <c:v>42853</c:v>
                </c:pt>
                <c:pt idx="105">
                  <c:v>42860</c:v>
                </c:pt>
                <c:pt idx="106">
                  <c:v>42867</c:v>
                </c:pt>
                <c:pt idx="107">
                  <c:v>42874</c:v>
                </c:pt>
                <c:pt idx="108">
                  <c:v>42881</c:v>
                </c:pt>
                <c:pt idx="109">
                  <c:v>42888</c:v>
                </c:pt>
                <c:pt idx="110">
                  <c:v>42895</c:v>
                </c:pt>
                <c:pt idx="111">
                  <c:v>42902</c:v>
                </c:pt>
                <c:pt idx="112">
                  <c:v>42909</c:v>
                </c:pt>
                <c:pt idx="113">
                  <c:v>42916</c:v>
                </c:pt>
                <c:pt idx="114">
                  <c:v>42923</c:v>
                </c:pt>
                <c:pt idx="115">
                  <c:v>42930</c:v>
                </c:pt>
                <c:pt idx="116">
                  <c:v>42937</c:v>
                </c:pt>
                <c:pt idx="117">
                  <c:v>42944</c:v>
                </c:pt>
                <c:pt idx="118">
                  <c:v>42951</c:v>
                </c:pt>
                <c:pt idx="119">
                  <c:v>42958</c:v>
                </c:pt>
                <c:pt idx="120">
                  <c:v>42965</c:v>
                </c:pt>
                <c:pt idx="121">
                  <c:v>42972</c:v>
                </c:pt>
                <c:pt idx="122">
                  <c:v>42979</c:v>
                </c:pt>
                <c:pt idx="123">
                  <c:v>42986</c:v>
                </c:pt>
                <c:pt idx="124">
                  <c:v>42993</c:v>
                </c:pt>
                <c:pt idx="125">
                  <c:v>43000</c:v>
                </c:pt>
                <c:pt idx="126">
                  <c:v>43007</c:v>
                </c:pt>
                <c:pt idx="127">
                  <c:v>43014</c:v>
                </c:pt>
                <c:pt idx="128">
                  <c:v>43021</c:v>
                </c:pt>
                <c:pt idx="129">
                  <c:v>43028</c:v>
                </c:pt>
                <c:pt idx="130">
                  <c:v>43035</c:v>
                </c:pt>
                <c:pt idx="131">
                  <c:v>43042</c:v>
                </c:pt>
                <c:pt idx="132">
                  <c:v>43049</c:v>
                </c:pt>
                <c:pt idx="133">
                  <c:v>43056</c:v>
                </c:pt>
                <c:pt idx="134">
                  <c:v>43063</c:v>
                </c:pt>
                <c:pt idx="135">
                  <c:v>43070</c:v>
                </c:pt>
                <c:pt idx="136">
                  <c:v>43077</c:v>
                </c:pt>
                <c:pt idx="137">
                  <c:v>43084</c:v>
                </c:pt>
                <c:pt idx="138">
                  <c:v>43091</c:v>
                </c:pt>
                <c:pt idx="139" formatCode="m/d/yyyy\ h:mm">
                  <c:v>43098</c:v>
                </c:pt>
                <c:pt idx="140">
                  <c:v>43105</c:v>
                </c:pt>
                <c:pt idx="141">
                  <c:v>43112</c:v>
                </c:pt>
                <c:pt idx="142">
                  <c:v>43119</c:v>
                </c:pt>
                <c:pt idx="143">
                  <c:v>43126</c:v>
                </c:pt>
                <c:pt idx="144">
                  <c:v>43133</c:v>
                </c:pt>
                <c:pt idx="145">
                  <c:v>43140</c:v>
                </c:pt>
                <c:pt idx="146">
                  <c:v>43147</c:v>
                </c:pt>
                <c:pt idx="147">
                  <c:v>43154</c:v>
                </c:pt>
                <c:pt idx="148">
                  <c:v>43161</c:v>
                </c:pt>
                <c:pt idx="149">
                  <c:v>43168</c:v>
                </c:pt>
                <c:pt idx="150">
                  <c:v>43175</c:v>
                </c:pt>
                <c:pt idx="151">
                  <c:v>43182</c:v>
                </c:pt>
                <c:pt idx="152">
                  <c:v>43189</c:v>
                </c:pt>
                <c:pt idx="153">
                  <c:v>43196</c:v>
                </c:pt>
                <c:pt idx="154">
                  <c:v>43203</c:v>
                </c:pt>
                <c:pt idx="155">
                  <c:v>43210</c:v>
                </c:pt>
                <c:pt idx="156">
                  <c:v>43217</c:v>
                </c:pt>
                <c:pt idx="157">
                  <c:v>43224</c:v>
                </c:pt>
                <c:pt idx="158">
                  <c:v>43231</c:v>
                </c:pt>
                <c:pt idx="159">
                  <c:v>43238</c:v>
                </c:pt>
                <c:pt idx="160">
                  <c:v>43245</c:v>
                </c:pt>
                <c:pt idx="161">
                  <c:v>43252</c:v>
                </c:pt>
                <c:pt idx="162">
                  <c:v>43259</c:v>
                </c:pt>
                <c:pt idx="163">
                  <c:v>43266</c:v>
                </c:pt>
                <c:pt idx="164">
                  <c:v>43273</c:v>
                </c:pt>
                <c:pt idx="165">
                  <c:v>43280</c:v>
                </c:pt>
                <c:pt idx="166">
                  <c:v>43287</c:v>
                </c:pt>
                <c:pt idx="167">
                  <c:v>43294</c:v>
                </c:pt>
                <c:pt idx="168">
                  <c:v>43301</c:v>
                </c:pt>
                <c:pt idx="169">
                  <c:v>43308</c:v>
                </c:pt>
                <c:pt idx="170">
                  <c:v>43315</c:v>
                </c:pt>
                <c:pt idx="171">
                  <c:v>43322</c:v>
                </c:pt>
                <c:pt idx="172">
                  <c:v>43329</c:v>
                </c:pt>
                <c:pt idx="173">
                  <c:v>43336</c:v>
                </c:pt>
                <c:pt idx="174">
                  <c:v>43343</c:v>
                </c:pt>
                <c:pt idx="175">
                  <c:v>43350</c:v>
                </c:pt>
                <c:pt idx="176">
                  <c:v>43357</c:v>
                </c:pt>
                <c:pt idx="177">
                  <c:v>43364</c:v>
                </c:pt>
                <c:pt idx="178">
                  <c:v>43371</c:v>
                </c:pt>
                <c:pt idx="179">
                  <c:v>43378</c:v>
                </c:pt>
                <c:pt idx="180">
                  <c:v>43385</c:v>
                </c:pt>
                <c:pt idx="181">
                  <c:v>43392</c:v>
                </c:pt>
                <c:pt idx="182">
                  <c:v>43399</c:v>
                </c:pt>
                <c:pt idx="183">
                  <c:v>43406</c:v>
                </c:pt>
                <c:pt idx="184">
                  <c:v>43413</c:v>
                </c:pt>
                <c:pt idx="185">
                  <c:v>43420</c:v>
                </c:pt>
                <c:pt idx="186">
                  <c:v>43427</c:v>
                </c:pt>
                <c:pt idx="187">
                  <c:v>43434</c:v>
                </c:pt>
                <c:pt idx="188">
                  <c:v>43441</c:v>
                </c:pt>
                <c:pt idx="189">
                  <c:v>43448</c:v>
                </c:pt>
                <c:pt idx="190">
                  <c:v>43455</c:v>
                </c:pt>
                <c:pt idx="191">
                  <c:v>43462</c:v>
                </c:pt>
              </c:numCache>
            </c:numRef>
          </c:cat>
          <c:val>
            <c:numRef>
              <c:f>Sheet1!$E$2:$E$193</c:f>
              <c:numCache>
                <c:formatCode>General</c:formatCode>
                <c:ptCount val="192"/>
                <c:pt idx="0">
                  <c:v>268</c:v>
                </c:pt>
                <c:pt idx="1">
                  <c:v>211</c:v>
                </c:pt>
                <c:pt idx="2">
                  <c:v>182</c:v>
                </c:pt>
                <c:pt idx="3">
                  <c:v>189</c:v>
                </c:pt>
                <c:pt idx="4">
                  <c:v>230</c:v>
                </c:pt>
                <c:pt idx="5">
                  <c:v>279</c:v>
                </c:pt>
                <c:pt idx="6">
                  <c:v>311</c:v>
                </c:pt>
                <c:pt idx="7">
                  <c:v>314</c:v>
                </c:pt>
                <c:pt idx="8">
                  <c:v>303</c:v>
                </c:pt>
                <c:pt idx="9">
                  <c:v>307</c:v>
                </c:pt>
                <c:pt idx="10">
                  <c:v>327</c:v>
                </c:pt>
                <c:pt idx="11">
                  <c:v>298</c:v>
                </c:pt>
                <c:pt idx="12">
                  <c:v>248</c:v>
                </c:pt>
                <c:pt idx="13">
                  <c:v>187</c:v>
                </c:pt>
                <c:pt idx="14">
                  <c:v>136</c:v>
                </c:pt>
                <c:pt idx="15">
                  <c:v>142</c:v>
                </c:pt>
                <c:pt idx="16">
                  <c:v>168</c:v>
                </c:pt>
                <c:pt idx="17">
                  <c:v>206</c:v>
                </c:pt>
                <c:pt idx="18">
                  <c:v>248</c:v>
                </c:pt>
                <c:pt idx="19">
                  <c:v>288</c:v>
                </c:pt>
                <c:pt idx="20">
                  <c:v>298</c:v>
                </c:pt>
                <c:pt idx="21">
                  <c:v>330</c:v>
                </c:pt>
                <c:pt idx="22">
                  <c:v>353</c:v>
                </c:pt>
                <c:pt idx="23">
                  <c:v>359</c:v>
                </c:pt>
                <c:pt idx="24">
                  <c:v>308</c:v>
                </c:pt>
                <c:pt idx="25">
                  <c:v>275</c:v>
                </c:pt>
                <c:pt idx="26">
                  <c:v>258</c:v>
                </c:pt>
                <c:pt idx="27">
                  <c:v>261</c:v>
                </c:pt>
                <c:pt idx="28">
                  <c:v>283</c:v>
                </c:pt>
                <c:pt idx="29">
                  <c:v>318</c:v>
                </c:pt>
                <c:pt idx="30">
                  <c:v>360</c:v>
                </c:pt>
                <c:pt idx="31">
                  <c:v>361</c:v>
                </c:pt>
                <c:pt idx="32">
                  <c:v>341</c:v>
                </c:pt>
                <c:pt idx="33">
                  <c:v>348</c:v>
                </c:pt>
                <c:pt idx="34">
                  <c:v>375</c:v>
                </c:pt>
                <c:pt idx="35">
                  <c:v>376</c:v>
                </c:pt>
                <c:pt idx="36">
                  <c:v>333</c:v>
                </c:pt>
                <c:pt idx="37">
                  <c:v>269</c:v>
                </c:pt>
                <c:pt idx="38">
                  <c:v>247</c:v>
                </c:pt>
                <c:pt idx="39">
                  <c:v>256</c:v>
                </c:pt>
                <c:pt idx="40">
                  <c:v>268</c:v>
                </c:pt>
                <c:pt idx="41">
                  <c:v>313</c:v>
                </c:pt>
                <c:pt idx="42">
                  <c:v>334</c:v>
                </c:pt>
                <c:pt idx="43">
                  <c:v>359</c:v>
                </c:pt>
                <c:pt idx="44">
                  <c:v>362</c:v>
                </c:pt>
                <c:pt idx="45">
                  <c:v>378</c:v>
                </c:pt>
                <c:pt idx="46">
                  <c:v>386</c:v>
                </c:pt>
                <c:pt idx="47">
                  <c:v>350</c:v>
                </c:pt>
                <c:pt idx="48">
                  <c:v>269</c:v>
                </c:pt>
                <c:pt idx="49">
                  <c:v>169</c:v>
                </c:pt>
                <c:pt idx="50">
                  <c:v>103</c:v>
                </c:pt>
                <c:pt idx="51">
                  <c:v>105</c:v>
                </c:pt>
                <c:pt idx="52">
                  <c:v>145</c:v>
                </c:pt>
                <c:pt idx="53">
                  <c:v>207</c:v>
                </c:pt>
                <c:pt idx="54">
                  <c:v>250</c:v>
                </c:pt>
                <c:pt idx="55">
                  <c:v>274</c:v>
                </c:pt>
                <c:pt idx="56">
                  <c:v>306</c:v>
                </c:pt>
                <c:pt idx="57">
                  <c:v>322</c:v>
                </c:pt>
                <c:pt idx="58">
                  <c:v>349</c:v>
                </c:pt>
                <c:pt idx="59">
                  <c:v>333</c:v>
                </c:pt>
                <c:pt idx="60">
                  <c:v>312</c:v>
                </c:pt>
                <c:pt idx="61">
                  <c:v>275</c:v>
                </c:pt>
                <c:pt idx="62">
                  <c:v>260</c:v>
                </c:pt>
                <c:pt idx="63">
                  <c:v>273</c:v>
                </c:pt>
                <c:pt idx="64">
                  <c:v>287</c:v>
                </c:pt>
                <c:pt idx="65">
                  <c:v>322</c:v>
                </c:pt>
                <c:pt idx="66">
                  <c:v>329</c:v>
                </c:pt>
                <c:pt idx="67">
                  <c:v>344</c:v>
                </c:pt>
                <c:pt idx="68">
                  <c:v>349</c:v>
                </c:pt>
                <c:pt idx="69">
                  <c:v>359</c:v>
                </c:pt>
                <c:pt idx="70">
                  <c:v>382</c:v>
                </c:pt>
                <c:pt idx="71">
                  <c:v>361</c:v>
                </c:pt>
                <c:pt idx="72">
                  <c:v>313</c:v>
                </c:pt>
                <c:pt idx="73">
                  <c:v>258</c:v>
                </c:pt>
                <c:pt idx="74">
                  <c:v>258</c:v>
                </c:pt>
                <c:pt idx="75">
                  <c:v>265</c:v>
                </c:pt>
                <c:pt idx="76">
                  <c:v>288</c:v>
                </c:pt>
                <c:pt idx="77">
                  <c:v>307</c:v>
                </c:pt>
                <c:pt idx="78">
                  <c:v>313</c:v>
                </c:pt>
                <c:pt idx="79">
                  <c:v>314</c:v>
                </c:pt>
                <c:pt idx="80">
                  <c:v>313</c:v>
                </c:pt>
                <c:pt idx="81">
                  <c:v>323</c:v>
                </c:pt>
                <c:pt idx="82">
                  <c:v>327</c:v>
                </c:pt>
                <c:pt idx="83">
                  <c:v>323</c:v>
                </c:pt>
                <c:pt idx="84">
                  <c:v>312</c:v>
                </c:pt>
                <c:pt idx="85">
                  <c:v>302</c:v>
                </c:pt>
                <c:pt idx="86">
                  <c:v>283</c:v>
                </c:pt>
                <c:pt idx="87">
                  <c:v>275</c:v>
                </c:pt>
                <c:pt idx="88">
                  <c:v>263</c:v>
                </c:pt>
                <c:pt idx="89">
                  <c:v>248</c:v>
                </c:pt>
                <c:pt idx="90">
                  <c:v>235</c:v>
                </c:pt>
                <c:pt idx="91">
                  <c:v>221</c:v>
                </c:pt>
                <c:pt idx="92">
                  <c:v>208</c:v>
                </c:pt>
                <c:pt idx="93">
                  <c:v>205</c:v>
                </c:pt>
                <c:pt idx="94">
                  <c:v>206</c:v>
                </c:pt>
                <c:pt idx="95">
                  <c:v>205</c:v>
                </c:pt>
                <c:pt idx="96">
                  <c:v>201</c:v>
                </c:pt>
                <c:pt idx="97">
                  <c:v>203</c:v>
                </c:pt>
                <c:pt idx="98">
                  <c:v>208</c:v>
                </c:pt>
                <c:pt idx="99">
                  <c:v>212</c:v>
                </c:pt>
                <c:pt idx="100">
                  <c:v>216</c:v>
                </c:pt>
                <c:pt idx="101">
                  <c:v>221</c:v>
                </c:pt>
                <c:pt idx="102">
                  <c:v>223</c:v>
                </c:pt>
                <c:pt idx="103">
                  <c:v>228</c:v>
                </c:pt>
                <c:pt idx="104">
                  <c:v>233</c:v>
                </c:pt>
                <c:pt idx="105">
                  <c:v>238</c:v>
                </c:pt>
                <c:pt idx="106">
                  <c:v>244</c:v>
                </c:pt>
                <c:pt idx="107">
                  <c:v>250</c:v>
                </c:pt>
                <c:pt idx="108">
                  <c:v>258</c:v>
                </c:pt>
                <c:pt idx="109">
                  <c:v>269</c:v>
                </c:pt>
                <c:pt idx="110">
                  <c:v>274</c:v>
                </c:pt>
                <c:pt idx="111">
                  <c:v>281</c:v>
                </c:pt>
                <c:pt idx="112">
                  <c:v>280</c:v>
                </c:pt>
                <c:pt idx="113">
                  <c:v>287</c:v>
                </c:pt>
                <c:pt idx="114">
                  <c:v>292</c:v>
                </c:pt>
                <c:pt idx="115">
                  <c:v>292</c:v>
                </c:pt>
                <c:pt idx="116">
                  <c:v>294</c:v>
                </c:pt>
                <c:pt idx="117">
                  <c:v>293</c:v>
                </c:pt>
                <c:pt idx="118">
                  <c:v>289</c:v>
                </c:pt>
                <c:pt idx="119">
                  <c:v>292</c:v>
                </c:pt>
                <c:pt idx="120">
                  <c:v>296</c:v>
                </c:pt>
                <c:pt idx="121">
                  <c:v>301</c:v>
                </c:pt>
                <c:pt idx="122">
                  <c:v>296</c:v>
                </c:pt>
                <c:pt idx="123">
                  <c:v>296</c:v>
                </c:pt>
                <c:pt idx="124">
                  <c:v>300</c:v>
                </c:pt>
                <c:pt idx="125">
                  <c:v>307</c:v>
                </c:pt>
                <c:pt idx="126">
                  <c:v>311</c:v>
                </c:pt>
                <c:pt idx="127">
                  <c:v>315</c:v>
                </c:pt>
                <c:pt idx="128">
                  <c:v>316</c:v>
                </c:pt>
                <c:pt idx="129">
                  <c:v>315</c:v>
                </c:pt>
                <c:pt idx="130">
                  <c:v>317</c:v>
                </c:pt>
                <c:pt idx="131">
                  <c:v>317</c:v>
                </c:pt>
                <c:pt idx="132">
                  <c:v>315</c:v>
                </c:pt>
                <c:pt idx="133">
                  <c:v>314</c:v>
                </c:pt>
                <c:pt idx="134">
                  <c:v>314</c:v>
                </c:pt>
                <c:pt idx="135">
                  <c:v>313</c:v>
                </c:pt>
                <c:pt idx="136">
                  <c:v>305</c:v>
                </c:pt>
                <c:pt idx="137">
                  <c:v>294</c:v>
                </c:pt>
                <c:pt idx="138">
                  <c:v>281</c:v>
                </c:pt>
                <c:pt idx="139">
                  <c:v>268</c:v>
                </c:pt>
                <c:pt idx="140">
                  <c:v>251</c:v>
                </c:pt>
                <c:pt idx="141">
                  <c:v>244</c:v>
                </c:pt>
                <c:pt idx="142">
                  <c:v>233</c:v>
                </c:pt>
                <c:pt idx="143">
                  <c:v>220</c:v>
                </c:pt>
                <c:pt idx="144">
                  <c:v>213</c:v>
                </c:pt>
                <c:pt idx="145">
                  <c:v>213</c:v>
                </c:pt>
                <c:pt idx="146">
                  <c:v>204</c:v>
                </c:pt>
                <c:pt idx="147">
                  <c:v>189</c:v>
                </c:pt>
                <c:pt idx="148">
                  <c:v>177</c:v>
                </c:pt>
                <c:pt idx="149">
                  <c:v>169</c:v>
                </c:pt>
                <c:pt idx="150">
                  <c:v>169</c:v>
                </c:pt>
                <c:pt idx="151">
                  <c:v>166</c:v>
                </c:pt>
                <c:pt idx="152">
                  <c:v>166</c:v>
                </c:pt>
                <c:pt idx="153">
                  <c:v>171</c:v>
                </c:pt>
                <c:pt idx="154">
                  <c:v>175</c:v>
                </c:pt>
                <c:pt idx="155">
                  <c:v>177</c:v>
                </c:pt>
                <c:pt idx="156">
                  <c:v>187</c:v>
                </c:pt>
                <c:pt idx="157">
                  <c:v>195</c:v>
                </c:pt>
                <c:pt idx="158">
                  <c:v>204</c:v>
                </c:pt>
                <c:pt idx="159">
                  <c:v>213</c:v>
                </c:pt>
                <c:pt idx="160">
                  <c:v>221</c:v>
                </c:pt>
                <c:pt idx="161">
                  <c:v>231</c:v>
                </c:pt>
                <c:pt idx="162">
                  <c:v>239</c:v>
                </c:pt>
                <c:pt idx="163">
                  <c:v>246</c:v>
                </c:pt>
                <c:pt idx="164">
                  <c:v>251</c:v>
                </c:pt>
                <c:pt idx="165">
                  <c:v>257</c:v>
                </c:pt>
                <c:pt idx="166">
                  <c:v>260</c:v>
                </c:pt>
                <c:pt idx="167">
                  <c:v>259</c:v>
                </c:pt>
                <c:pt idx="168">
                  <c:v>256</c:v>
                </c:pt>
                <c:pt idx="169">
                  <c:v>249</c:v>
                </c:pt>
                <c:pt idx="170">
                  <c:v>244</c:v>
                </c:pt>
                <c:pt idx="171">
                  <c:v>239</c:v>
                </c:pt>
                <c:pt idx="172">
                  <c:v>238</c:v>
                </c:pt>
                <c:pt idx="173">
                  <c:v>240</c:v>
                </c:pt>
                <c:pt idx="174">
                  <c:v>246</c:v>
                </c:pt>
                <c:pt idx="175">
                  <c:v>250</c:v>
                </c:pt>
                <c:pt idx="176">
                  <c:v>255</c:v>
                </c:pt>
                <c:pt idx="177">
                  <c:v>259</c:v>
                </c:pt>
                <c:pt idx="178">
                  <c:v>262</c:v>
                </c:pt>
                <c:pt idx="179">
                  <c:v>262</c:v>
                </c:pt>
                <c:pt idx="180">
                  <c:v>264</c:v>
                </c:pt>
                <c:pt idx="181">
                  <c:v>262</c:v>
                </c:pt>
                <c:pt idx="182">
                  <c:v>262</c:v>
                </c:pt>
                <c:pt idx="183">
                  <c:v>265</c:v>
                </c:pt>
                <c:pt idx="184">
                  <c:v>266</c:v>
                </c:pt>
                <c:pt idx="185">
                  <c:v>258</c:v>
                </c:pt>
                <c:pt idx="186">
                  <c:v>254</c:v>
                </c:pt>
                <c:pt idx="187">
                  <c:v>253</c:v>
                </c:pt>
                <c:pt idx="188">
                  <c:v>238</c:v>
                </c:pt>
                <c:pt idx="189">
                  <c:v>227</c:v>
                </c:pt>
                <c:pt idx="190">
                  <c:v>223</c:v>
                </c:pt>
                <c:pt idx="191">
                  <c:v>220</c:v>
                </c:pt>
              </c:numCache>
            </c:numRef>
          </c:val>
          <c:extLst>
            <c:ext xmlns:c16="http://schemas.microsoft.com/office/drawing/2014/chart" uri="{C3380CC4-5D6E-409C-BE32-E72D297353CC}">
              <c16:uniqueId val="{00000003-D3FD-4AF9-A02B-82DC6AE840C7}"/>
            </c:ext>
          </c:extLst>
        </c:ser>
        <c:ser>
          <c:idx val="4"/>
          <c:order val="4"/>
          <c:tx>
            <c:strRef>
              <c:f>Sheet1!$F$1</c:f>
              <c:strCache>
                <c:ptCount val="1"/>
                <c:pt idx="0">
                  <c:v>South Central Region</c:v>
                </c:pt>
              </c:strCache>
            </c:strRef>
          </c:tx>
          <c:spPr>
            <a:solidFill>
              <a:schemeClr val="accent5"/>
            </a:solidFill>
            <a:ln w="25400">
              <a:noFill/>
            </a:ln>
            <a:effectLst/>
          </c:spPr>
          <c:cat>
            <c:numRef>
              <c:f>Sheet1!$A$2:$A$193</c:f>
              <c:numCache>
                <c:formatCode>m/d/yyyy</c:formatCode>
                <c:ptCount val="192"/>
                <c:pt idx="0">
                  <c:v>40179</c:v>
                </c:pt>
                <c:pt idx="1">
                  <c:v>40214</c:v>
                </c:pt>
                <c:pt idx="2">
                  <c:v>40242</c:v>
                </c:pt>
                <c:pt idx="3">
                  <c:v>40270</c:v>
                </c:pt>
                <c:pt idx="4">
                  <c:v>40305</c:v>
                </c:pt>
                <c:pt idx="5">
                  <c:v>40333</c:v>
                </c:pt>
                <c:pt idx="6">
                  <c:v>40361</c:v>
                </c:pt>
                <c:pt idx="7">
                  <c:v>40396</c:v>
                </c:pt>
                <c:pt idx="8">
                  <c:v>40424</c:v>
                </c:pt>
                <c:pt idx="9">
                  <c:v>40452</c:v>
                </c:pt>
                <c:pt idx="10">
                  <c:v>40487</c:v>
                </c:pt>
                <c:pt idx="11">
                  <c:v>40515</c:v>
                </c:pt>
                <c:pt idx="12">
                  <c:v>40550</c:v>
                </c:pt>
                <c:pt idx="13">
                  <c:v>40578</c:v>
                </c:pt>
                <c:pt idx="14">
                  <c:v>40606</c:v>
                </c:pt>
                <c:pt idx="15">
                  <c:v>40634</c:v>
                </c:pt>
                <c:pt idx="16">
                  <c:v>40669</c:v>
                </c:pt>
                <c:pt idx="17">
                  <c:v>40697</c:v>
                </c:pt>
                <c:pt idx="18">
                  <c:v>40725</c:v>
                </c:pt>
                <c:pt idx="19">
                  <c:v>40760</c:v>
                </c:pt>
                <c:pt idx="20">
                  <c:v>40788</c:v>
                </c:pt>
                <c:pt idx="21">
                  <c:v>40823</c:v>
                </c:pt>
                <c:pt idx="22">
                  <c:v>40851</c:v>
                </c:pt>
                <c:pt idx="23">
                  <c:v>40879</c:v>
                </c:pt>
                <c:pt idx="24">
                  <c:v>40914</c:v>
                </c:pt>
                <c:pt idx="25">
                  <c:v>40942</c:v>
                </c:pt>
                <c:pt idx="26">
                  <c:v>40970</c:v>
                </c:pt>
                <c:pt idx="27">
                  <c:v>41005</c:v>
                </c:pt>
                <c:pt idx="28">
                  <c:v>41033</c:v>
                </c:pt>
                <c:pt idx="29">
                  <c:v>41061</c:v>
                </c:pt>
                <c:pt idx="30">
                  <c:v>41096</c:v>
                </c:pt>
                <c:pt idx="31">
                  <c:v>41124</c:v>
                </c:pt>
                <c:pt idx="32">
                  <c:v>41159</c:v>
                </c:pt>
                <c:pt idx="33">
                  <c:v>41187</c:v>
                </c:pt>
                <c:pt idx="34">
                  <c:v>41215</c:v>
                </c:pt>
                <c:pt idx="35">
                  <c:v>41250</c:v>
                </c:pt>
                <c:pt idx="36">
                  <c:v>41278</c:v>
                </c:pt>
                <c:pt idx="37">
                  <c:v>41306</c:v>
                </c:pt>
                <c:pt idx="38">
                  <c:v>41334</c:v>
                </c:pt>
                <c:pt idx="39">
                  <c:v>41369</c:v>
                </c:pt>
                <c:pt idx="40">
                  <c:v>41397</c:v>
                </c:pt>
                <c:pt idx="41">
                  <c:v>41432</c:v>
                </c:pt>
                <c:pt idx="42">
                  <c:v>41460</c:v>
                </c:pt>
                <c:pt idx="43">
                  <c:v>41488</c:v>
                </c:pt>
                <c:pt idx="44">
                  <c:v>41523</c:v>
                </c:pt>
                <c:pt idx="45">
                  <c:v>41551</c:v>
                </c:pt>
                <c:pt idx="46">
                  <c:v>41579</c:v>
                </c:pt>
                <c:pt idx="47">
                  <c:v>41614</c:v>
                </c:pt>
                <c:pt idx="48">
                  <c:v>41642</c:v>
                </c:pt>
                <c:pt idx="49">
                  <c:v>41677</c:v>
                </c:pt>
                <c:pt idx="50">
                  <c:v>41705</c:v>
                </c:pt>
                <c:pt idx="51">
                  <c:v>41733</c:v>
                </c:pt>
                <c:pt idx="52">
                  <c:v>41761</c:v>
                </c:pt>
                <c:pt idx="53">
                  <c:v>41796</c:v>
                </c:pt>
                <c:pt idx="54">
                  <c:v>41824</c:v>
                </c:pt>
                <c:pt idx="55">
                  <c:v>41852</c:v>
                </c:pt>
                <c:pt idx="56">
                  <c:v>41887</c:v>
                </c:pt>
                <c:pt idx="57">
                  <c:v>41915</c:v>
                </c:pt>
                <c:pt idx="58">
                  <c:v>41950</c:v>
                </c:pt>
                <c:pt idx="59">
                  <c:v>41978</c:v>
                </c:pt>
                <c:pt idx="60">
                  <c:v>42006</c:v>
                </c:pt>
                <c:pt idx="61">
                  <c:v>42041</c:v>
                </c:pt>
                <c:pt idx="62">
                  <c:v>42069</c:v>
                </c:pt>
                <c:pt idx="63">
                  <c:v>42097</c:v>
                </c:pt>
                <c:pt idx="64">
                  <c:v>42125</c:v>
                </c:pt>
                <c:pt idx="65">
                  <c:v>42160</c:v>
                </c:pt>
                <c:pt idx="66">
                  <c:v>42188</c:v>
                </c:pt>
                <c:pt idx="67">
                  <c:v>42223</c:v>
                </c:pt>
                <c:pt idx="68">
                  <c:v>42251</c:v>
                </c:pt>
                <c:pt idx="69">
                  <c:v>42279</c:v>
                </c:pt>
                <c:pt idx="70">
                  <c:v>42314</c:v>
                </c:pt>
                <c:pt idx="71">
                  <c:v>42342</c:v>
                </c:pt>
                <c:pt idx="72">
                  <c:v>42370</c:v>
                </c:pt>
                <c:pt idx="73">
                  <c:v>42405</c:v>
                </c:pt>
                <c:pt idx="74">
                  <c:v>42433</c:v>
                </c:pt>
                <c:pt idx="75">
                  <c:v>42461</c:v>
                </c:pt>
                <c:pt idx="76">
                  <c:v>42496</c:v>
                </c:pt>
                <c:pt idx="77">
                  <c:v>42524</c:v>
                </c:pt>
                <c:pt idx="78">
                  <c:v>42552</c:v>
                </c:pt>
                <c:pt idx="79">
                  <c:v>42587</c:v>
                </c:pt>
                <c:pt idx="80">
                  <c:v>42615</c:v>
                </c:pt>
                <c:pt idx="81">
                  <c:v>42650</c:v>
                </c:pt>
                <c:pt idx="82">
                  <c:v>42678</c:v>
                </c:pt>
                <c:pt idx="83">
                  <c:v>42706</c:v>
                </c:pt>
                <c:pt idx="84">
                  <c:v>42713</c:v>
                </c:pt>
                <c:pt idx="85">
                  <c:v>42720</c:v>
                </c:pt>
                <c:pt idx="86">
                  <c:v>42727</c:v>
                </c:pt>
                <c:pt idx="87">
                  <c:v>42734</c:v>
                </c:pt>
                <c:pt idx="88">
                  <c:v>42741</c:v>
                </c:pt>
                <c:pt idx="89">
                  <c:v>42748</c:v>
                </c:pt>
                <c:pt idx="90">
                  <c:v>42755</c:v>
                </c:pt>
                <c:pt idx="91">
                  <c:v>42762</c:v>
                </c:pt>
                <c:pt idx="92">
                  <c:v>42769</c:v>
                </c:pt>
                <c:pt idx="93">
                  <c:v>42776</c:v>
                </c:pt>
                <c:pt idx="94">
                  <c:v>42783</c:v>
                </c:pt>
                <c:pt idx="95">
                  <c:v>42790</c:v>
                </c:pt>
                <c:pt idx="96">
                  <c:v>42797</c:v>
                </c:pt>
                <c:pt idx="97">
                  <c:v>42804</c:v>
                </c:pt>
                <c:pt idx="98">
                  <c:v>42811</c:v>
                </c:pt>
                <c:pt idx="99">
                  <c:v>42818</c:v>
                </c:pt>
                <c:pt idx="100">
                  <c:v>42825</c:v>
                </c:pt>
                <c:pt idx="101">
                  <c:v>42832</c:v>
                </c:pt>
                <c:pt idx="102">
                  <c:v>42839</c:v>
                </c:pt>
                <c:pt idx="103">
                  <c:v>42846</c:v>
                </c:pt>
                <c:pt idx="104">
                  <c:v>42853</c:v>
                </c:pt>
                <c:pt idx="105">
                  <c:v>42860</c:v>
                </c:pt>
                <c:pt idx="106">
                  <c:v>42867</c:v>
                </c:pt>
                <c:pt idx="107">
                  <c:v>42874</c:v>
                </c:pt>
                <c:pt idx="108">
                  <c:v>42881</c:v>
                </c:pt>
                <c:pt idx="109">
                  <c:v>42888</c:v>
                </c:pt>
                <c:pt idx="110">
                  <c:v>42895</c:v>
                </c:pt>
                <c:pt idx="111">
                  <c:v>42902</c:v>
                </c:pt>
                <c:pt idx="112">
                  <c:v>42909</c:v>
                </c:pt>
                <c:pt idx="113">
                  <c:v>42916</c:v>
                </c:pt>
                <c:pt idx="114">
                  <c:v>42923</c:v>
                </c:pt>
                <c:pt idx="115">
                  <c:v>42930</c:v>
                </c:pt>
                <c:pt idx="116">
                  <c:v>42937</c:v>
                </c:pt>
                <c:pt idx="117">
                  <c:v>42944</c:v>
                </c:pt>
                <c:pt idx="118">
                  <c:v>42951</c:v>
                </c:pt>
                <c:pt idx="119">
                  <c:v>42958</c:v>
                </c:pt>
                <c:pt idx="120">
                  <c:v>42965</c:v>
                </c:pt>
                <c:pt idx="121">
                  <c:v>42972</c:v>
                </c:pt>
                <c:pt idx="122">
                  <c:v>42979</c:v>
                </c:pt>
                <c:pt idx="123">
                  <c:v>42986</c:v>
                </c:pt>
                <c:pt idx="124">
                  <c:v>42993</c:v>
                </c:pt>
                <c:pt idx="125">
                  <c:v>43000</c:v>
                </c:pt>
                <c:pt idx="126">
                  <c:v>43007</c:v>
                </c:pt>
                <c:pt idx="127">
                  <c:v>43014</c:v>
                </c:pt>
                <c:pt idx="128">
                  <c:v>43021</c:v>
                </c:pt>
                <c:pt idx="129">
                  <c:v>43028</c:v>
                </c:pt>
                <c:pt idx="130">
                  <c:v>43035</c:v>
                </c:pt>
                <c:pt idx="131">
                  <c:v>43042</c:v>
                </c:pt>
                <c:pt idx="132">
                  <c:v>43049</c:v>
                </c:pt>
                <c:pt idx="133">
                  <c:v>43056</c:v>
                </c:pt>
                <c:pt idx="134">
                  <c:v>43063</c:v>
                </c:pt>
                <c:pt idx="135">
                  <c:v>43070</c:v>
                </c:pt>
                <c:pt idx="136">
                  <c:v>43077</c:v>
                </c:pt>
                <c:pt idx="137">
                  <c:v>43084</c:v>
                </c:pt>
                <c:pt idx="138">
                  <c:v>43091</c:v>
                </c:pt>
                <c:pt idx="139" formatCode="m/d/yyyy\ h:mm">
                  <c:v>43098</c:v>
                </c:pt>
                <c:pt idx="140">
                  <c:v>43105</c:v>
                </c:pt>
                <c:pt idx="141">
                  <c:v>43112</c:v>
                </c:pt>
                <c:pt idx="142">
                  <c:v>43119</c:v>
                </c:pt>
                <c:pt idx="143">
                  <c:v>43126</c:v>
                </c:pt>
                <c:pt idx="144">
                  <c:v>43133</c:v>
                </c:pt>
                <c:pt idx="145">
                  <c:v>43140</c:v>
                </c:pt>
                <c:pt idx="146">
                  <c:v>43147</c:v>
                </c:pt>
                <c:pt idx="147">
                  <c:v>43154</c:v>
                </c:pt>
                <c:pt idx="148">
                  <c:v>43161</c:v>
                </c:pt>
                <c:pt idx="149">
                  <c:v>43168</c:v>
                </c:pt>
                <c:pt idx="150">
                  <c:v>43175</c:v>
                </c:pt>
                <c:pt idx="151">
                  <c:v>43182</c:v>
                </c:pt>
                <c:pt idx="152">
                  <c:v>43189</c:v>
                </c:pt>
                <c:pt idx="153">
                  <c:v>43196</c:v>
                </c:pt>
                <c:pt idx="154">
                  <c:v>43203</c:v>
                </c:pt>
                <c:pt idx="155">
                  <c:v>43210</c:v>
                </c:pt>
                <c:pt idx="156">
                  <c:v>43217</c:v>
                </c:pt>
                <c:pt idx="157">
                  <c:v>43224</c:v>
                </c:pt>
                <c:pt idx="158">
                  <c:v>43231</c:v>
                </c:pt>
                <c:pt idx="159">
                  <c:v>43238</c:v>
                </c:pt>
                <c:pt idx="160">
                  <c:v>43245</c:v>
                </c:pt>
                <c:pt idx="161">
                  <c:v>43252</c:v>
                </c:pt>
                <c:pt idx="162">
                  <c:v>43259</c:v>
                </c:pt>
                <c:pt idx="163">
                  <c:v>43266</c:v>
                </c:pt>
                <c:pt idx="164">
                  <c:v>43273</c:v>
                </c:pt>
                <c:pt idx="165">
                  <c:v>43280</c:v>
                </c:pt>
                <c:pt idx="166">
                  <c:v>43287</c:v>
                </c:pt>
                <c:pt idx="167">
                  <c:v>43294</c:v>
                </c:pt>
                <c:pt idx="168">
                  <c:v>43301</c:v>
                </c:pt>
                <c:pt idx="169">
                  <c:v>43308</c:v>
                </c:pt>
                <c:pt idx="170">
                  <c:v>43315</c:v>
                </c:pt>
                <c:pt idx="171">
                  <c:v>43322</c:v>
                </c:pt>
                <c:pt idx="172">
                  <c:v>43329</c:v>
                </c:pt>
                <c:pt idx="173">
                  <c:v>43336</c:v>
                </c:pt>
                <c:pt idx="174">
                  <c:v>43343</c:v>
                </c:pt>
                <c:pt idx="175">
                  <c:v>43350</c:v>
                </c:pt>
                <c:pt idx="176">
                  <c:v>43357</c:v>
                </c:pt>
                <c:pt idx="177">
                  <c:v>43364</c:v>
                </c:pt>
                <c:pt idx="178">
                  <c:v>43371</c:v>
                </c:pt>
                <c:pt idx="179">
                  <c:v>43378</c:v>
                </c:pt>
                <c:pt idx="180">
                  <c:v>43385</c:v>
                </c:pt>
                <c:pt idx="181">
                  <c:v>43392</c:v>
                </c:pt>
                <c:pt idx="182">
                  <c:v>43399</c:v>
                </c:pt>
                <c:pt idx="183">
                  <c:v>43406</c:v>
                </c:pt>
                <c:pt idx="184">
                  <c:v>43413</c:v>
                </c:pt>
                <c:pt idx="185">
                  <c:v>43420</c:v>
                </c:pt>
                <c:pt idx="186">
                  <c:v>43427</c:v>
                </c:pt>
                <c:pt idx="187">
                  <c:v>43434</c:v>
                </c:pt>
                <c:pt idx="188">
                  <c:v>43441</c:v>
                </c:pt>
                <c:pt idx="189">
                  <c:v>43448</c:v>
                </c:pt>
                <c:pt idx="190">
                  <c:v>43455</c:v>
                </c:pt>
                <c:pt idx="191">
                  <c:v>43462</c:v>
                </c:pt>
              </c:numCache>
            </c:numRef>
          </c:cat>
          <c:val>
            <c:numRef>
              <c:f>Sheet1!$F$2:$F$193</c:f>
              <c:numCache>
                <c:formatCode>General</c:formatCode>
                <c:ptCount val="192"/>
                <c:pt idx="0">
                  <c:v>985</c:v>
                </c:pt>
                <c:pt idx="1">
                  <c:v>719</c:v>
                </c:pt>
                <c:pt idx="2">
                  <c:v>535</c:v>
                </c:pt>
                <c:pt idx="3">
                  <c:v>612</c:v>
                </c:pt>
                <c:pt idx="4">
                  <c:v>770</c:v>
                </c:pt>
                <c:pt idx="5">
                  <c:v>874</c:v>
                </c:pt>
                <c:pt idx="6">
                  <c:v>938</c:v>
                </c:pt>
                <c:pt idx="7">
                  <c:v>946</c:v>
                </c:pt>
                <c:pt idx="8">
                  <c:v>948</c:v>
                </c:pt>
                <c:pt idx="9" formatCode="#,##0">
                  <c:v>1055</c:v>
                </c:pt>
                <c:pt idx="10" formatCode="#,##0">
                  <c:v>1203</c:v>
                </c:pt>
                <c:pt idx="11" formatCode="#,##0">
                  <c:v>1208</c:v>
                </c:pt>
                <c:pt idx="12" formatCode="#,##0">
                  <c:v>1030</c:v>
                </c:pt>
                <c:pt idx="13">
                  <c:v>763</c:v>
                </c:pt>
                <c:pt idx="14">
                  <c:v>676</c:v>
                </c:pt>
                <c:pt idx="15">
                  <c:v>716</c:v>
                </c:pt>
                <c:pt idx="16">
                  <c:v>812</c:v>
                </c:pt>
                <c:pt idx="17">
                  <c:v>910</c:v>
                </c:pt>
                <c:pt idx="18">
                  <c:v>957</c:v>
                </c:pt>
                <c:pt idx="19">
                  <c:v>933</c:v>
                </c:pt>
                <c:pt idx="20">
                  <c:v>932</c:v>
                </c:pt>
                <c:pt idx="21" formatCode="#,##0">
                  <c:v>1074</c:v>
                </c:pt>
                <c:pt idx="22" formatCode="#,##0">
                  <c:v>1204</c:v>
                </c:pt>
                <c:pt idx="23" formatCode="#,##0">
                  <c:v>1224</c:v>
                </c:pt>
                <c:pt idx="24" formatCode="#,##0">
                  <c:v>1147</c:v>
                </c:pt>
                <c:pt idx="25" formatCode="#,##0">
                  <c:v>1056</c:v>
                </c:pt>
                <c:pt idx="26">
                  <c:v>934</c:v>
                </c:pt>
                <c:pt idx="27" formatCode="#,##0">
                  <c:v>1001</c:v>
                </c:pt>
                <c:pt idx="28" formatCode="#,##0">
                  <c:v>1001</c:v>
                </c:pt>
                <c:pt idx="29" formatCode="#,##0">
                  <c:v>1053</c:v>
                </c:pt>
                <c:pt idx="30" formatCode="#,##0">
                  <c:v>1079</c:v>
                </c:pt>
                <c:pt idx="31" formatCode="#,##0">
                  <c:v>1067</c:v>
                </c:pt>
                <c:pt idx="32" formatCode="#,##0">
                  <c:v>1062</c:v>
                </c:pt>
                <c:pt idx="33" formatCode="#,##0">
                  <c:v>1164</c:v>
                </c:pt>
                <c:pt idx="34" formatCode="#,##0">
                  <c:v>1240</c:v>
                </c:pt>
                <c:pt idx="35" formatCode="#,##0">
                  <c:v>1240</c:v>
                </c:pt>
                <c:pt idx="36" formatCode="#,##0">
                  <c:v>1111</c:v>
                </c:pt>
                <c:pt idx="37">
                  <c:v>954</c:v>
                </c:pt>
                <c:pt idx="38">
                  <c:v>780</c:v>
                </c:pt>
                <c:pt idx="39">
                  <c:v>654</c:v>
                </c:pt>
                <c:pt idx="40">
                  <c:v>728</c:v>
                </c:pt>
                <c:pt idx="41">
                  <c:v>877</c:v>
                </c:pt>
                <c:pt idx="42">
                  <c:v>963</c:v>
                </c:pt>
                <c:pt idx="43" formatCode="#,##0">
                  <c:v>1015</c:v>
                </c:pt>
                <c:pt idx="44" formatCode="#,##0">
                  <c:v>1067</c:v>
                </c:pt>
                <c:pt idx="45" formatCode="#,##0">
                  <c:v>1156</c:v>
                </c:pt>
                <c:pt idx="46" formatCode="#,##0">
                  <c:v>1252</c:v>
                </c:pt>
                <c:pt idx="47" formatCode="#,##0">
                  <c:v>1179</c:v>
                </c:pt>
                <c:pt idx="48">
                  <c:v>986</c:v>
                </c:pt>
                <c:pt idx="49">
                  <c:v>593</c:v>
                </c:pt>
                <c:pt idx="50">
                  <c:v>381</c:v>
                </c:pt>
                <c:pt idx="51">
                  <c:v>341</c:v>
                </c:pt>
                <c:pt idx="52">
                  <c:v>434</c:v>
                </c:pt>
                <c:pt idx="53">
                  <c:v>581</c:v>
                </c:pt>
                <c:pt idx="54">
                  <c:v>674</c:v>
                </c:pt>
                <c:pt idx="55">
                  <c:v>758</c:v>
                </c:pt>
                <c:pt idx="56">
                  <c:v>817</c:v>
                </c:pt>
                <c:pt idx="57">
                  <c:v>942</c:v>
                </c:pt>
                <c:pt idx="58" formatCode="#,##0">
                  <c:v>1119</c:v>
                </c:pt>
                <c:pt idx="59" formatCode="#,##0">
                  <c:v>1083</c:v>
                </c:pt>
                <c:pt idx="60" formatCode="#,##0">
                  <c:v>1040</c:v>
                </c:pt>
                <c:pt idx="61">
                  <c:v>791</c:v>
                </c:pt>
                <c:pt idx="62">
                  <c:v>528</c:v>
                </c:pt>
                <c:pt idx="63">
                  <c:v>588</c:v>
                </c:pt>
                <c:pt idx="64">
                  <c:v>758</c:v>
                </c:pt>
                <c:pt idx="65">
                  <c:v>946</c:v>
                </c:pt>
                <c:pt idx="66" formatCode="#,##0">
                  <c:v>1013</c:v>
                </c:pt>
                <c:pt idx="67" formatCode="#,##0">
                  <c:v>1061</c:v>
                </c:pt>
                <c:pt idx="68" formatCode="#,##0">
                  <c:v>1105</c:v>
                </c:pt>
                <c:pt idx="69" formatCode="#,##0">
                  <c:v>1222</c:v>
                </c:pt>
                <c:pt idx="70" formatCode="#,##0">
                  <c:v>1340</c:v>
                </c:pt>
                <c:pt idx="71" formatCode="#,##0">
                  <c:v>1323</c:v>
                </c:pt>
                <c:pt idx="72" formatCode="#,##0">
                  <c:v>1305</c:v>
                </c:pt>
                <c:pt idx="73" formatCode="#,##0">
                  <c:v>1096</c:v>
                </c:pt>
                <c:pt idx="74" formatCode="#,##0">
                  <c:v>1024</c:v>
                </c:pt>
                <c:pt idx="75" formatCode="#,##0">
                  <c:v>1084</c:v>
                </c:pt>
                <c:pt idx="76" formatCode="#,##0">
                  <c:v>1182</c:v>
                </c:pt>
                <c:pt idx="77" formatCode="#,##0">
                  <c:v>1244</c:v>
                </c:pt>
                <c:pt idx="78" formatCode="#,##0">
                  <c:v>1246</c:v>
                </c:pt>
                <c:pt idx="79" formatCode="#,##0">
                  <c:v>1197</c:v>
                </c:pt>
                <c:pt idx="80" formatCode="#,##0">
                  <c:v>1160</c:v>
                </c:pt>
                <c:pt idx="81" formatCode="#,##0">
                  <c:v>1212</c:v>
                </c:pt>
                <c:pt idx="82" formatCode="#,##0">
                  <c:v>1343</c:v>
                </c:pt>
                <c:pt idx="83" formatCode="#,##0">
                  <c:v>1363</c:v>
                </c:pt>
                <c:pt idx="84" formatCode="#,##0">
                  <c:v>1314</c:v>
                </c:pt>
                <c:pt idx="85" formatCode="#,##0">
                  <c:v>1248</c:v>
                </c:pt>
                <c:pt idx="86" formatCode="#,##0">
                  <c:v>1157</c:v>
                </c:pt>
                <c:pt idx="87" formatCode="#,##0">
                  <c:v>1171</c:v>
                </c:pt>
                <c:pt idx="88" formatCode="#,##0">
                  <c:v>1137</c:v>
                </c:pt>
                <c:pt idx="89" formatCode="#,##0">
                  <c:v>1052</c:v>
                </c:pt>
                <c:pt idx="90" formatCode="#,##0">
                  <c:v>1037</c:v>
                </c:pt>
                <c:pt idx="91" formatCode="#,##0">
                  <c:v>1027</c:v>
                </c:pt>
                <c:pt idx="92">
                  <c:v>991</c:v>
                </c:pt>
                <c:pt idx="93">
                  <c:v>969</c:v>
                </c:pt>
                <c:pt idx="94">
                  <c:v>961</c:v>
                </c:pt>
                <c:pt idx="95">
                  <c:v>982</c:v>
                </c:pt>
                <c:pt idx="96">
                  <c:v>972</c:v>
                </c:pt>
                <c:pt idx="97">
                  <c:v>977</c:v>
                </c:pt>
                <c:pt idx="98">
                  <c:v>932</c:v>
                </c:pt>
                <c:pt idx="99">
                  <c:v>932</c:v>
                </c:pt>
                <c:pt idx="100">
                  <c:v>946</c:v>
                </c:pt>
                <c:pt idx="101">
                  <c:v>957</c:v>
                </c:pt>
                <c:pt idx="102">
                  <c:v>983</c:v>
                </c:pt>
                <c:pt idx="103" formatCode="#,##0">
                  <c:v>1005</c:v>
                </c:pt>
                <c:pt idx="104" formatCode="#,##0">
                  <c:v>1026</c:v>
                </c:pt>
                <c:pt idx="105" formatCode="#,##0">
                  <c:v>1034</c:v>
                </c:pt>
                <c:pt idx="106" formatCode="#,##0">
                  <c:v>1057</c:v>
                </c:pt>
                <c:pt idx="107" formatCode="#,##0">
                  <c:v>1076</c:v>
                </c:pt>
                <c:pt idx="108" formatCode="#,##0">
                  <c:v>1097</c:v>
                </c:pt>
                <c:pt idx="109" formatCode="#,##0">
                  <c:v>1119</c:v>
                </c:pt>
                <c:pt idx="110" formatCode="#,##0">
                  <c:v>1133</c:v>
                </c:pt>
                <c:pt idx="111" formatCode="#,##0">
                  <c:v>1138</c:v>
                </c:pt>
                <c:pt idx="112" formatCode="#,##0">
                  <c:v>1140</c:v>
                </c:pt>
                <c:pt idx="113" formatCode="#,##0">
                  <c:v>1141</c:v>
                </c:pt>
                <c:pt idx="114" formatCode="#,##0">
                  <c:v>1144</c:v>
                </c:pt>
                <c:pt idx="115" formatCode="#,##0">
                  <c:v>1135</c:v>
                </c:pt>
                <c:pt idx="116" formatCode="#,##0">
                  <c:v>1120</c:v>
                </c:pt>
                <c:pt idx="117" formatCode="#,##0">
                  <c:v>1101</c:v>
                </c:pt>
                <c:pt idx="118" formatCode="#,##0">
                  <c:v>1094</c:v>
                </c:pt>
                <c:pt idx="119" formatCode="#,##0">
                  <c:v>1087</c:v>
                </c:pt>
                <c:pt idx="120" formatCode="#,##0">
                  <c:v>1074</c:v>
                </c:pt>
                <c:pt idx="121" formatCode="#,##0">
                  <c:v>1060</c:v>
                </c:pt>
                <c:pt idx="122" formatCode="#,##0">
                  <c:v>1066</c:v>
                </c:pt>
                <c:pt idx="123" formatCode="#,##0">
                  <c:v>1092</c:v>
                </c:pt>
                <c:pt idx="124" formatCode="#,##0">
                  <c:v>1125</c:v>
                </c:pt>
                <c:pt idx="125" formatCode="#,##0">
                  <c:v>1130</c:v>
                </c:pt>
                <c:pt idx="126" formatCode="#,##0">
                  <c:v>1127</c:v>
                </c:pt>
                <c:pt idx="127" formatCode="#,##0">
                  <c:v>1149</c:v>
                </c:pt>
                <c:pt idx="128" formatCode="#,##0">
                  <c:v>1150</c:v>
                </c:pt>
                <c:pt idx="129" formatCode="#,##0">
                  <c:v>1174</c:v>
                </c:pt>
                <c:pt idx="130" formatCode="#,##0">
                  <c:v>1199</c:v>
                </c:pt>
                <c:pt idx="131" formatCode="#,##0">
                  <c:v>1212</c:v>
                </c:pt>
                <c:pt idx="132" formatCode="#,##0">
                  <c:v>1214</c:v>
                </c:pt>
                <c:pt idx="133" formatCode="#,##0">
                  <c:v>1211</c:v>
                </c:pt>
                <c:pt idx="134" formatCode="#,##0">
                  <c:v>1214</c:v>
                </c:pt>
                <c:pt idx="135" formatCode="#,##0">
                  <c:v>1235</c:v>
                </c:pt>
                <c:pt idx="136" formatCode="#,##0">
                  <c:v>1220</c:v>
                </c:pt>
                <c:pt idx="137" formatCode="#,##0">
                  <c:v>1155</c:v>
                </c:pt>
                <c:pt idx="138" formatCode="#,##0">
                  <c:v>1133</c:v>
                </c:pt>
                <c:pt idx="139">
                  <c:v>1060</c:v>
                </c:pt>
                <c:pt idx="140" formatCode="#,##0">
                  <c:v>907</c:v>
                </c:pt>
                <c:pt idx="141" formatCode="#,##0">
                  <c:v>851</c:v>
                </c:pt>
                <c:pt idx="142" formatCode="#,##0">
                  <c:v>729</c:v>
                </c:pt>
                <c:pt idx="143" formatCode="#,##0">
                  <c:v>719</c:v>
                </c:pt>
                <c:pt idx="144" formatCode="#,##0">
                  <c:v>703</c:v>
                </c:pt>
                <c:pt idx="145" formatCode="#,##0">
                  <c:v>649</c:v>
                </c:pt>
                <c:pt idx="146" formatCode="#,##0">
                  <c:v>614</c:v>
                </c:pt>
                <c:pt idx="147" formatCode="#,##0">
                  <c:v>611</c:v>
                </c:pt>
                <c:pt idx="148" formatCode="#,##0">
                  <c:v>612</c:v>
                </c:pt>
                <c:pt idx="149" formatCode="#,##0">
                  <c:v>606</c:v>
                </c:pt>
                <c:pt idx="150" formatCode="#,##0">
                  <c:v>602</c:v>
                </c:pt>
                <c:pt idx="151" formatCode="#,##0">
                  <c:v>603</c:v>
                </c:pt>
                <c:pt idx="152" formatCode="#,##0">
                  <c:v>606</c:v>
                </c:pt>
                <c:pt idx="153" formatCode="#,##0">
                  <c:v>618</c:v>
                </c:pt>
                <c:pt idx="154" formatCode="#,##0">
                  <c:v>606</c:v>
                </c:pt>
                <c:pt idx="155" formatCode="#,##0">
                  <c:v>604</c:v>
                </c:pt>
                <c:pt idx="156" formatCode="#,##0">
                  <c:v>626</c:v>
                </c:pt>
                <c:pt idx="157" formatCode="#,##0">
                  <c:v>662</c:v>
                </c:pt>
                <c:pt idx="158" formatCode="#,##0">
                  <c:v>694</c:v>
                </c:pt>
                <c:pt idx="159" formatCode="#,##0">
                  <c:v>722</c:v>
                </c:pt>
                <c:pt idx="160" formatCode="#,##0">
                  <c:v>748</c:v>
                </c:pt>
                <c:pt idx="161" formatCode="#,##0">
                  <c:v>773</c:v>
                </c:pt>
                <c:pt idx="162" formatCode="#,##0">
                  <c:v>800</c:v>
                </c:pt>
                <c:pt idx="163" formatCode="#,##0">
                  <c:v>828</c:v>
                </c:pt>
                <c:pt idx="164" formatCode="#,##0">
                  <c:v>835</c:v>
                </c:pt>
                <c:pt idx="165" formatCode="#,##0">
                  <c:v>841</c:v>
                </c:pt>
                <c:pt idx="166" formatCode="#,##0">
                  <c:v>843</c:v>
                </c:pt>
                <c:pt idx="167" formatCode="#,##0">
                  <c:v>838</c:v>
                </c:pt>
                <c:pt idx="168" formatCode="#,##0">
                  <c:v>820</c:v>
                </c:pt>
                <c:pt idx="169" formatCode="#,##0">
                  <c:v>807</c:v>
                </c:pt>
                <c:pt idx="170" formatCode="#,##0">
                  <c:v>808</c:v>
                </c:pt>
                <c:pt idx="171" formatCode="#,##0">
                  <c:v>802</c:v>
                </c:pt>
                <c:pt idx="172" formatCode="#,##0">
                  <c:v>799</c:v>
                </c:pt>
                <c:pt idx="173" formatCode="#,##0">
                  <c:v>801</c:v>
                </c:pt>
                <c:pt idx="174" formatCode="#,##0">
                  <c:v>799</c:v>
                </c:pt>
                <c:pt idx="175" formatCode="#,##0">
                  <c:v>806</c:v>
                </c:pt>
                <c:pt idx="176" formatCode="#,##0">
                  <c:v>818</c:v>
                </c:pt>
                <c:pt idx="177" formatCode="#,##0">
                  <c:v>807</c:v>
                </c:pt>
                <c:pt idx="178" formatCode="#,##0">
                  <c:v>829</c:v>
                </c:pt>
                <c:pt idx="179" formatCode="#,##0">
                  <c:v>854</c:v>
                </c:pt>
                <c:pt idx="180" formatCode="#,##0">
                  <c:v>877</c:v>
                </c:pt>
                <c:pt idx="181" formatCode="#,##0">
                  <c:v>896</c:v>
                </c:pt>
                <c:pt idx="182" formatCode="#,##0">
                  <c:v>919</c:v>
                </c:pt>
                <c:pt idx="183" formatCode="#,##0">
                  <c:v>949</c:v>
                </c:pt>
                <c:pt idx="184" formatCode="#,##0">
                  <c:v>974</c:v>
                </c:pt>
                <c:pt idx="185" formatCode="#,##0">
                  <c:v>919</c:v>
                </c:pt>
                <c:pt idx="186" formatCode="#,##0">
                  <c:v>914</c:v>
                </c:pt>
                <c:pt idx="187" formatCode="#,##0">
                  <c:v>905</c:v>
                </c:pt>
                <c:pt idx="188" formatCode="#,##0">
                  <c:v>898</c:v>
                </c:pt>
                <c:pt idx="189" formatCode="#,##0">
                  <c:v>860</c:v>
                </c:pt>
                <c:pt idx="190" formatCode="#,##0">
                  <c:v>858</c:v>
                </c:pt>
                <c:pt idx="191" formatCode="#,##0">
                  <c:v>878</c:v>
                </c:pt>
              </c:numCache>
            </c:numRef>
          </c:val>
          <c:extLst>
            <c:ext xmlns:c16="http://schemas.microsoft.com/office/drawing/2014/chart" uri="{C3380CC4-5D6E-409C-BE32-E72D297353CC}">
              <c16:uniqueId val="{00000004-D3FD-4AF9-A02B-82DC6AE840C7}"/>
            </c:ext>
          </c:extLst>
        </c:ser>
        <c:dLbls>
          <c:showLegendKey val="0"/>
          <c:showVal val="0"/>
          <c:showCatName val="0"/>
          <c:showSerName val="0"/>
          <c:showPercent val="0"/>
          <c:showBubbleSize val="0"/>
        </c:dLbls>
        <c:axId val="654333640"/>
        <c:axId val="654327080"/>
      </c:areaChart>
      <c:dateAx>
        <c:axId val="65433364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54327080"/>
        <c:crosses val="autoZero"/>
        <c:auto val="1"/>
        <c:lblOffset val="100"/>
        <c:baseTimeUnit val="days"/>
        <c:majorUnit val="3"/>
        <c:majorTimeUnit val="months"/>
      </c:dateAx>
      <c:valAx>
        <c:axId val="654327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Estimated Natural Gas Storage (Bcf)</a:t>
                </a:r>
              </a:p>
            </c:rich>
          </c:tx>
          <c:layout>
            <c:manualLayout>
              <c:xMode val="edge"/>
              <c:yMode val="edge"/>
              <c:x val="3.2894736842105261E-3"/>
              <c:y val="2.924345858192904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5433364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272482387070038E-2"/>
          <c:y val="3.4192541066319623E-2"/>
          <c:w val="0.927666114104158"/>
          <c:h val="0.68344298063281828"/>
        </c:manualLayout>
      </c:layout>
      <c:areaChart>
        <c:grouping val="stacked"/>
        <c:varyColors val="0"/>
        <c:ser>
          <c:idx val="0"/>
          <c:order val="0"/>
          <c:tx>
            <c:strRef>
              <c:f>Sheet1!$B$1</c:f>
              <c:strCache>
                <c:ptCount val="1"/>
                <c:pt idx="0">
                  <c:v>Midwest</c:v>
                </c:pt>
              </c:strCache>
            </c:strRef>
          </c:tx>
          <c:spPr>
            <a:solidFill>
              <a:schemeClr val="accent1"/>
            </a:solidFill>
            <a:ln>
              <a:noFill/>
            </a:ln>
            <a:effectLst/>
          </c:spPr>
          <c:cat>
            <c:strRef>
              <c:f>Sheet1!$A$2:$A$108</c:f>
              <c:strCache>
                <c:ptCount val="107"/>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strCache>
            </c:strRef>
          </c:cat>
          <c:val>
            <c:numRef>
              <c:f>Sheet1!$B$2:$B$108</c:f>
              <c:numCache>
                <c:formatCode>General</c:formatCode>
                <c:ptCount val="107"/>
                <c:pt idx="0">
                  <c:v>3697000</c:v>
                </c:pt>
                <c:pt idx="1">
                  <c:v>3700000</c:v>
                </c:pt>
                <c:pt idx="2">
                  <c:v>3689000</c:v>
                </c:pt>
                <c:pt idx="3">
                  <c:v>3683000</c:v>
                </c:pt>
                <c:pt idx="4">
                  <c:v>3614000</c:v>
                </c:pt>
                <c:pt idx="5">
                  <c:v>3601000</c:v>
                </c:pt>
                <c:pt idx="6">
                  <c:v>3557000</c:v>
                </c:pt>
                <c:pt idx="7">
                  <c:v>3499000</c:v>
                </c:pt>
                <c:pt idx="8">
                  <c:v>3466000</c:v>
                </c:pt>
                <c:pt idx="9">
                  <c:v>3502000</c:v>
                </c:pt>
                <c:pt idx="10">
                  <c:v>3499000</c:v>
                </c:pt>
                <c:pt idx="11">
                  <c:v>3482000</c:v>
                </c:pt>
                <c:pt idx="12">
                  <c:v>3428000</c:v>
                </c:pt>
                <c:pt idx="13">
                  <c:v>3444000</c:v>
                </c:pt>
                <c:pt idx="14">
                  <c:v>3432000</c:v>
                </c:pt>
                <c:pt idx="15">
                  <c:v>3382000</c:v>
                </c:pt>
                <c:pt idx="16">
                  <c:v>3345000</c:v>
                </c:pt>
                <c:pt idx="17">
                  <c:v>3379000</c:v>
                </c:pt>
                <c:pt idx="18">
                  <c:v>3247000</c:v>
                </c:pt>
                <c:pt idx="19">
                  <c:v>3177000</c:v>
                </c:pt>
                <c:pt idx="20">
                  <c:v>3110000</c:v>
                </c:pt>
                <c:pt idx="21">
                  <c:v>3053000</c:v>
                </c:pt>
                <c:pt idx="22">
                  <c:v>2985000</c:v>
                </c:pt>
                <c:pt idx="23">
                  <c:v>2879000</c:v>
                </c:pt>
                <c:pt idx="24">
                  <c:v>2856000</c:v>
                </c:pt>
                <c:pt idx="25">
                  <c:v>2850000</c:v>
                </c:pt>
                <c:pt idx="26">
                  <c:v>2808000</c:v>
                </c:pt>
                <c:pt idx="27">
                  <c:v>2802000</c:v>
                </c:pt>
                <c:pt idx="28">
                  <c:v>2781000</c:v>
                </c:pt>
                <c:pt idx="29">
                  <c:v>2724000</c:v>
                </c:pt>
                <c:pt idx="30">
                  <c:v>2587000</c:v>
                </c:pt>
                <c:pt idx="31">
                  <c:v>2487000</c:v>
                </c:pt>
                <c:pt idx="32">
                  <c:v>2403000</c:v>
                </c:pt>
                <c:pt idx="33">
                  <c:v>2396000</c:v>
                </c:pt>
                <c:pt idx="34">
                  <c:v>2347000</c:v>
                </c:pt>
                <c:pt idx="35">
                  <c:v>2276000</c:v>
                </c:pt>
                <c:pt idx="36">
                  <c:v>2231000</c:v>
                </c:pt>
                <c:pt idx="37">
                  <c:v>2211000</c:v>
                </c:pt>
                <c:pt idx="38">
                  <c:v>2209000</c:v>
                </c:pt>
                <c:pt idx="39">
                  <c:v>2229000</c:v>
                </c:pt>
                <c:pt idx="40">
                  <c:v>2183000</c:v>
                </c:pt>
                <c:pt idx="41">
                  <c:v>2138000</c:v>
                </c:pt>
                <c:pt idx="42">
                  <c:v>2145000</c:v>
                </c:pt>
                <c:pt idx="43">
                  <c:v>2152000</c:v>
                </c:pt>
                <c:pt idx="44">
                  <c:v>2132000</c:v>
                </c:pt>
                <c:pt idx="45">
                  <c:v>2127000</c:v>
                </c:pt>
                <c:pt idx="46">
                  <c:v>2167000</c:v>
                </c:pt>
                <c:pt idx="47">
                  <c:v>2284000</c:v>
                </c:pt>
                <c:pt idx="48">
                  <c:v>2427000</c:v>
                </c:pt>
                <c:pt idx="49">
                  <c:v>2436000</c:v>
                </c:pt>
                <c:pt idx="50">
                  <c:v>2425000</c:v>
                </c:pt>
                <c:pt idx="51">
                  <c:v>2483000</c:v>
                </c:pt>
                <c:pt idx="52">
                  <c:v>2598000</c:v>
                </c:pt>
                <c:pt idx="53">
                  <c:v>2685000</c:v>
                </c:pt>
                <c:pt idx="54">
                  <c:v>2646000</c:v>
                </c:pt>
                <c:pt idx="55">
                  <c:v>2639000</c:v>
                </c:pt>
                <c:pt idx="56">
                  <c:v>2709000</c:v>
                </c:pt>
                <c:pt idx="57">
                  <c:v>2792000</c:v>
                </c:pt>
                <c:pt idx="58">
                  <c:v>2891000</c:v>
                </c:pt>
                <c:pt idx="59">
                  <c:v>2951000</c:v>
                </c:pt>
                <c:pt idx="60">
                  <c:v>3014000</c:v>
                </c:pt>
                <c:pt idx="61">
                  <c:v>3001000</c:v>
                </c:pt>
                <c:pt idx="62">
                  <c:v>2984000</c:v>
                </c:pt>
                <c:pt idx="63">
                  <c:v>2976000</c:v>
                </c:pt>
                <c:pt idx="64">
                  <c:v>2924000</c:v>
                </c:pt>
                <c:pt idx="65">
                  <c:v>2926000</c:v>
                </c:pt>
                <c:pt idx="66">
                  <c:v>2895000</c:v>
                </c:pt>
                <c:pt idx="67">
                  <c:v>2864000</c:v>
                </c:pt>
                <c:pt idx="68">
                  <c:v>2848000</c:v>
                </c:pt>
                <c:pt idx="69">
                  <c:v>2930000</c:v>
                </c:pt>
                <c:pt idx="70">
                  <c:v>2930000</c:v>
                </c:pt>
                <c:pt idx="71">
                  <c:v>2226000</c:v>
                </c:pt>
                <c:pt idx="72">
                  <c:v>2275000</c:v>
                </c:pt>
                <c:pt idx="73">
                  <c:v>2261000</c:v>
                </c:pt>
                <c:pt idx="74">
                  <c:v>2238000</c:v>
                </c:pt>
                <c:pt idx="75">
                  <c:v>2209000</c:v>
                </c:pt>
                <c:pt idx="76">
                  <c:v>2183000</c:v>
                </c:pt>
                <c:pt idx="77">
                  <c:v>2171000</c:v>
                </c:pt>
                <c:pt idx="78">
                  <c:v>2152000</c:v>
                </c:pt>
                <c:pt idx="79">
                  <c:v>2153000</c:v>
                </c:pt>
                <c:pt idx="80">
                  <c:v>2190000</c:v>
                </c:pt>
                <c:pt idx="81">
                  <c:v>2200000</c:v>
                </c:pt>
                <c:pt idx="82">
                  <c:v>2137000</c:v>
                </c:pt>
                <c:pt idx="83">
                  <c:v>2188000</c:v>
                </c:pt>
                <c:pt idx="84">
                  <c:v>2138000</c:v>
                </c:pt>
                <c:pt idx="85">
                  <c:v>2143000</c:v>
                </c:pt>
                <c:pt idx="86">
                  <c:v>2095000</c:v>
                </c:pt>
                <c:pt idx="87">
                  <c:v>2047000</c:v>
                </c:pt>
                <c:pt idx="88">
                  <c:v>2104000</c:v>
                </c:pt>
                <c:pt idx="89">
                  <c:v>2004000</c:v>
                </c:pt>
                <c:pt idx="90">
                  <c:v>1991000</c:v>
                </c:pt>
                <c:pt idx="91">
                  <c:v>1970000</c:v>
                </c:pt>
                <c:pt idx="92">
                  <c:v>1923000</c:v>
                </c:pt>
                <c:pt idx="93">
                  <c:v>1926000</c:v>
                </c:pt>
                <c:pt idx="94">
                  <c:v>1947000</c:v>
                </c:pt>
                <c:pt idx="95">
                  <c:v>1936000</c:v>
                </c:pt>
                <c:pt idx="96">
                  <c:v>1884000</c:v>
                </c:pt>
                <c:pt idx="97">
                  <c:v>1846000</c:v>
                </c:pt>
                <c:pt idx="98">
                  <c:v>1818000</c:v>
                </c:pt>
                <c:pt idx="99">
                  <c:v>1795000</c:v>
                </c:pt>
                <c:pt idx="100">
                  <c:v>1773000</c:v>
                </c:pt>
                <c:pt idx="101">
                  <c:v>1759000</c:v>
                </c:pt>
                <c:pt idx="102">
                  <c:v>1793000</c:v>
                </c:pt>
                <c:pt idx="103">
                  <c:v>1660000</c:v>
                </c:pt>
                <c:pt idx="104">
                  <c:v>1686000</c:v>
                </c:pt>
                <c:pt idx="105">
                  <c:v>1696000</c:v>
                </c:pt>
                <c:pt idx="106">
                  <c:v>1660000</c:v>
                </c:pt>
              </c:numCache>
            </c:numRef>
          </c:val>
          <c:extLst>
            <c:ext xmlns:c16="http://schemas.microsoft.com/office/drawing/2014/chart" uri="{C3380CC4-5D6E-409C-BE32-E72D297353CC}">
              <c16:uniqueId val="{00000000-3B08-4A70-B3CA-E845F129B88A}"/>
            </c:ext>
          </c:extLst>
        </c:ser>
        <c:ser>
          <c:idx val="1"/>
          <c:order val="1"/>
          <c:tx>
            <c:strRef>
              <c:f>Sheet1!$C$1</c:f>
              <c:strCache>
                <c:ptCount val="1"/>
                <c:pt idx="0">
                  <c:v>Northeast</c:v>
                </c:pt>
              </c:strCache>
            </c:strRef>
          </c:tx>
          <c:spPr>
            <a:solidFill>
              <a:schemeClr val="accent2"/>
            </a:solidFill>
            <a:ln>
              <a:noFill/>
            </a:ln>
            <a:effectLst/>
          </c:spPr>
          <c:cat>
            <c:strRef>
              <c:f>Sheet1!$A$2:$A$108</c:f>
              <c:strCache>
                <c:ptCount val="107"/>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strCache>
            </c:strRef>
          </c:cat>
          <c:val>
            <c:numRef>
              <c:f>Sheet1!$C$2:$C$108</c:f>
              <c:numCache>
                <c:formatCode>General</c:formatCode>
                <c:ptCount val="107"/>
                <c:pt idx="0">
                  <c:v>12323000</c:v>
                </c:pt>
                <c:pt idx="1">
                  <c:v>12286000</c:v>
                </c:pt>
                <c:pt idx="2">
                  <c:v>12440000</c:v>
                </c:pt>
                <c:pt idx="3">
                  <c:v>12439000</c:v>
                </c:pt>
                <c:pt idx="4">
                  <c:v>12311000</c:v>
                </c:pt>
                <c:pt idx="5">
                  <c:v>11967000</c:v>
                </c:pt>
                <c:pt idx="6">
                  <c:v>11095000</c:v>
                </c:pt>
                <c:pt idx="7">
                  <c:v>10744000</c:v>
                </c:pt>
                <c:pt idx="8">
                  <c:v>10897000</c:v>
                </c:pt>
                <c:pt idx="9">
                  <c:v>11463000</c:v>
                </c:pt>
                <c:pt idx="10">
                  <c:v>11255000</c:v>
                </c:pt>
                <c:pt idx="11">
                  <c:v>11052000</c:v>
                </c:pt>
                <c:pt idx="12">
                  <c:v>10400000</c:v>
                </c:pt>
                <c:pt idx="13">
                  <c:v>9995000</c:v>
                </c:pt>
                <c:pt idx="14">
                  <c:v>10071000</c:v>
                </c:pt>
                <c:pt idx="15">
                  <c:v>9845000</c:v>
                </c:pt>
                <c:pt idx="16">
                  <c:v>9748000</c:v>
                </c:pt>
                <c:pt idx="17">
                  <c:v>9743000</c:v>
                </c:pt>
                <c:pt idx="18">
                  <c:v>9565000</c:v>
                </c:pt>
                <c:pt idx="19">
                  <c:v>9438000</c:v>
                </c:pt>
                <c:pt idx="20">
                  <c:v>9317000</c:v>
                </c:pt>
                <c:pt idx="21">
                  <c:v>9595000</c:v>
                </c:pt>
                <c:pt idx="22">
                  <c:v>9539000</c:v>
                </c:pt>
                <c:pt idx="23">
                  <c:v>9270000</c:v>
                </c:pt>
                <c:pt idx="24">
                  <c:v>9160000</c:v>
                </c:pt>
                <c:pt idx="25">
                  <c:v>9225000</c:v>
                </c:pt>
                <c:pt idx="26">
                  <c:v>9187000</c:v>
                </c:pt>
                <c:pt idx="27">
                  <c:v>9002000</c:v>
                </c:pt>
                <c:pt idx="28">
                  <c:v>8809000</c:v>
                </c:pt>
                <c:pt idx="29">
                  <c:v>8663000</c:v>
                </c:pt>
                <c:pt idx="30">
                  <c:v>8107000</c:v>
                </c:pt>
                <c:pt idx="31">
                  <c:v>7799000</c:v>
                </c:pt>
                <c:pt idx="32">
                  <c:v>7568000</c:v>
                </c:pt>
                <c:pt idx="33">
                  <c:v>7589000</c:v>
                </c:pt>
                <c:pt idx="34">
                  <c:v>7546000</c:v>
                </c:pt>
                <c:pt idx="35">
                  <c:v>7979000</c:v>
                </c:pt>
                <c:pt idx="36">
                  <c:v>7274000</c:v>
                </c:pt>
                <c:pt idx="37">
                  <c:v>7276000</c:v>
                </c:pt>
                <c:pt idx="38">
                  <c:v>7742000</c:v>
                </c:pt>
                <c:pt idx="39">
                  <c:v>7655000</c:v>
                </c:pt>
                <c:pt idx="40">
                  <c:v>7656000</c:v>
                </c:pt>
                <c:pt idx="41">
                  <c:v>7591000</c:v>
                </c:pt>
                <c:pt idx="42">
                  <c:v>7319000</c:v>
                </c:pt>
                <c:pt idx="43">
                  <c:v>7774000</c:v>
                </c:pt>
                <c:pt idx="44">
                  <c:v>8190000</c:v>
                </c:pt>
                <c:pt idx="45">
                  <c:v>8599000</c:v>
                </c:pt>
                <c:pt idx="46">
                  <c:v>9339000</c:v>
                </c:pt>
                <c:pt idx="47">
                  <c:v>8555000</c:v>
                </c:pt>
                <c:pt idx="48">
                  <c:v>5314000</c:v>
                </c:pt>
                <c:pt idx="49">
                  <c:v>5335000</c:v>
                </c:pt>
                <c:pt idx="50">
                  <c:v>5207000</c:v>
                </c:pt>
                <c:pt idx="51">
                  <c:v>6169000</c:v>
                </c:pt>
                <c:pt idx="52">
                  <c:v>6378000</c:v>
                </c:pt>
                <c:pt idx="53">
                  <c:v>6578000</c:v>
                </c:pt>
                <c:pt idx="54">
                  <c:v>6732000</c:v>
                </c:pt>
                <c:pt idx="55">
                  <c:v>7014000</c:v>
                </c:pt>
                <c:pt idx="56">
                  <c:v>7459000</c:v>
                </c:pt>
                <c:pt idx="57">
                  <c:v>8000000</c:v>
                </c:pt>
                <c:pt idx="58">
                  <c:v>9582000</c:v>
                </c:pt>
                <c:pt idx="59">
                  <c:v>9232000</c:v>
                </c:pt>
                <c:pt idx="60">
                  <c:v>9159000</c:v>
                </c:pt>
                <c:pt idx="61">
                  <c:v>6340000</c:v>
                </c:pt>
                <c:pt idx="62">
                  <c:v>6809000</c:v>
                </c:pt>
                <c:pt idx="63">
                  <c:v>6825000</c:v>
                </c:pt>
                <c:pt idx="64">
                  <c:v>7272000</c:v>
                </c:pt>
                <c:pt idx="65">
                  <c:v>7342000</c:v>
                </c:pt>
                <c:pt idx="66">
                  <c:v>7296000</c:v>
                </c:pt>
                <c:pt idx="67">
                  <c:v>7503000</c:v>
                </c:pt>
                <c:pt idx="68">
                  <c:v>8063000</c:v>
                </c:pt>
                <c:pt idx="69">
                  <c:v>8806000</c:v>
                </c:pt>
                <c:pt idx="70">
                  <c:v>9750000</c:v>
                </c:pt>
                <c:pt idx="71">
                  <c:v>9733000</c:v>
                </c:pt>
                <c:pt idx="72">
                  <c:v>10843000</c:v>
                </c:pt>
                <c:pt idx="73">
                  <c:v>10431000</c:v>
                </c:pt>
                <c:pt idx="74">
                  <c:v>10384000</c:v>
                </c:pt>
                <c:pt idx="75">
                  <c:v>10321000</c:v>
                </c:pt>
                <c:pt idx="76">
                  <c:v>10459000</c:v>
                </c:pt>
                <c:pt idx="77">
                  <c:v>10382000</c:v>
                </c:pt>
                <c:pt idx="78">
                  <c:v>10191000</c:v>
                </c:pt>
                <c:pt idx="79">
                  <c:v>14018000</c:v>
                </c:pt>
                <c:pt idx="80">
                  <c:v>13982000</c:v>
                </c:pt>
                <c:pt idx="81">
                  <c:v>14161000</c:v>
                </c:pt>
                <c:pt idx="82">
                  <c:v>10290000</c:v>
                </c:pt>
                <c:pt idx="83">
                  <c:v>10258000</c:v>
                </c:pt>
                <c:pt idx="84">
                  <c:v>10283000</c:v>
                </c:pt>
                <c:pt idx="85">
                  <c:v>10196000</c:v>
                </c:pt>
                <c:pt idx="86">
                  <c:v>10060000</c:v>
                </c:pt>
                <c:pt idx="87">
                  <c:v>9904000</c:v>
                </c:pt>
                <c:pt idx="88">
                  <c:v>9769000</c:v>
                </c:pt>
                <c:pt idx="89">
                  <c:v>9570000</c:v>
                </c:pt>
                <c:pt idx="90">
                  <c:v>9449000</c:v>
                </c:pt>
                <c:pt idx="91">
                  <c:v>9367000</c:v>
                </c:pt>
                <c:pt idx="92">
                  <c:v>9258000</c:v>
                </c:pt>
                <c:pt idx="93">
                  <c:v>9292000</c:v>
                </c:pt>
                <c:pt idx="94">
                  <c:v>9302000</c:v>
                </c:pt>
                <c:pt idx="95">
                  <c:v>8443000</c:v>
                </c:pt>
                <c:pt idx="96">
                  <c:v>7222000</c:v>
                </c:pt>
                <c:pt idx="97">
                  <c:v>7854000</c:v>
                </c:pt>
                <c:pt idx="98">
                  <c:v>7590000</c:v>
                </c:pt>
                <c:pt idx="99">
                  <c:v>7474000</c:v>
                </c:pt>
                <c:pt idx="100">
                  <c:v>7746000</c:v>
                </c:pt>
                <c:pt idx="101">
                  <c:v>7561000</c:v>
                </c:pt>
                <c:pt idx="102">
                  <c:v>7442000</c:v>
                </c:pt>
                <c:pt idx="103">
                  <c:v>7245000</c:v>
                </c:pt>
                <c:pt idx="104">
                  <c:v>7240000</c:v>
                </c:pt>
                <c:pt idx="105">
                  <c:v>7328000</c:v>
                </c:pt>
                <c:pt idx="106">
                  <c:v>7425000</c:v>
                </c:pt>
              </c:numCache>
            </c:numRef>
          </c:val>
          <c:extLst>
            <c:ext xmlns:c16="http://schemas.microsoft.com/office/drawing/2014/chart" uri="{C3380CC4-5D6E-409C-BE32-E72D297353CC}">
              <c16:uniqueId val="{00000001-3B08-4A70-B3CA-E845F129B88A}"/>
            </c:ext>
          </c:extLst>
        </c:ser>
        <c:ser>
          <c:idx val="2"/>
          <c:order val="2"/>
          <c:tx>
            <c:strRef>
              <c:f>Sheet1!$D$1</c:f>
              <c:strCache>
                <c:ptCount val="1"/>
                <c:pt idx="0">
                  <c:v>South</c:v>
                </c:pt>
              </c:strCache>
            </c:strRef>
          </c:tx>
          <c:spPr>
            <a:solidFill>
              <a:schemeClr val="accent3"/>
            </a:solidFill>
            <a:ln w="25400">
              <a:noFill/>
            </a:ln>
            <a:effectLst/>
          </c:spPr>
          <c:cat>
            <c:strRef>
              <c:f>Sheet1!$A$2:$A$108</c:f>
              <c:strCache>
                <c:ptCount val="107"/>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strCache>
            </c:strRef>
          </c:cat>
          <c:val>
            <c:numRef>
              <c:f>Sheet1!$D$2:$D$108</c:f>
              <c:numCache>
                <c:formatCode>General</c:formatCode>
                <c:ptCount val="107"/>
                <c:pt idx="0">
                  <c:v>18309000</c:v>
                </c:pt>
                <c:pt idx="1">
                  <c:v>18947000</c:v>
                </c:pt>
                <c:pt idx="2">
                  <c:v>18482000</c:v>
                </c:pt>
                <c:pt idx="3">
                  <c:v>18188000</c:v>
                </c:pt>
                <c:pt idx="4">
                  <c:v>17886000</c:v>
                </c:pt>
                <c:pt idx="5">
                  <c:v>17402000</c:v>
                </c:pt>
                <c:pt idx="6">
                  <c:v>17068000</c:v>
                </c:pt>
                <c:pt idx="7">
                  <c:v>17298000</c:v>
                </c:pt>
                <c:pt idx="8">
                  <c:v>18133000</c:v>
                </c:pt>
                <c:pt idx="9">
                  <c:v>18064000</c:v>
                </c:pt>
                <c:pt idx="10">
                  <c:v>18400000</c:v>
                </c:pt>
                <c:pt idx="11">
                  <c:v>17297000</c:v>
                </c:pt>
                <c:pt idx="12">
                  <c:v>17482000</c:v>
                </c:pt>
                <c:pt idx="13">
                  <c:v>17520000</c:v>
                </c:pt>
                <c:pt idx="14">
                  <c:v>17177000</c:v>
                </c:pt>
                <c:pt idx="15">
                  <c:v>17210000</c:v>
                </c:pt>
                <c:pt idx="16">
                  <c:v>17339000</c:v>
                </c:pt>
                <c:pt idx="17">
                  <c:v>18785000</c:v>
                </c:pt>
                <c:pt idx="18">
                  <c:v>18564000</c:v>
                </c:pt>
                <c:pt idx="19">
                  <c:v>18483000</c:v>
                </c:pt>
                <c:pt idx="20">
                  <c:v>18632000</c:v>
                </c:pt>
                <c:pt idx="21">
                  <c:v>18782000</c:v>
                </c:pt>
                <c:pt idx="22">
                  <c:v>18945000</c:v>
                </c:pt>
                <c:pt idx="23">
                  <c:v>18942000</c:v>
                </c:pt>
                <c:pt idx="24">
                  <c:v>18926000</c:v>
                </c:pt>
                <c:pt idx="25">
                  <c:v>18724000</c:v>
                </c:pt>
                <c:pt idx="26">
                  <c:v>18657000</c:v>
                </c:pt>
                <c:pt idx="27">
                  <c:v>18736000</c:v>
                </c:pt>
                <c:pt idx="28">
                  <c:v>18626000</c:v>
                </c:pt>
                <c:pt idx="29">
                  <c:v>18227000</c:v>
                </c:pt>
                <c:pt idx="30">
                  <c:v>18708000</c:v>
                </c:pt>
                <c:pt idx="31">
                  <c:v>17913000</c:v>
                </c:pt>
                <c:pt idx="32">
                  <c:v>17902000</c:v>
                </c:pt>
                <c:pt idx="33">
                  <c:v>17812000</c:v>
                </c:pt>
                <c:pt idx="34">
                  <c:v>17798000</c:v>
                </c:pt>
                <c:pt idx="35">
                  <c:v>18079000</c:v>
                </c:pt>
                <c:pt idx="36">
                  <c:v>18013000</c:v>
                </c:pt>
                <c:pt idx="37">
                  <c:v>17767000</c:v>
                </c:pt>
                <c:pt idx="38">
                  <c:v>18013000</c:v>
                </c:pt>
                <c:pt idx="39">
                  <c:v>17751000</c:v>
                </c:pt>
                <c:pt idx="40">
                  <c:v>17817000</c:v>
                </c:pt>
                <c:pt idx="41">
                  <c:v>17826000</c:v>
                </c:pt>
                <c:pt idx="42">
                  <c:v>17562000</c:v>
                </c:pt>
                <c:pt idx="43">
                  <c:v>17475000</c:v>
                </c:pt>
                <c:pt idx="44">
                  <c:v>17097000</c:v>
                </c:pt>
                <c:pt idx="45">
                  <c:v>17073000</c:v>
                </c:pt>
                <c:pt idx="46">
                  <c:v>17084000</c:v>
                </c:pt>
                <c:pt idx="47">
                  <c:v>16885000</c:v>
                </c:pt>
                <c:pt idx="48">
                  <c:v>15103000</c:v>
                </c:pt>
                <c:pt idx="49">
                  <c:v>15849000</c:v>
                </c:pt>
                <c:pt idx="50">
                  <c:v>15752000</c:v>
                </c:pt>
                <c:pt idx="51">
                  <c:v>14796000</c:v>
                </c:pt>
                <c:pt idx="52">
                  <c:v>15613000</c:v>
                </c:pt>
                <c:pt idx="53">
                  <c:v>15751000</c:v>
                </c:pt>
                <c:pt idx="54">
                  <c:v>15369000</c:v>
                </c:pt>
                <c:pt idx="55">
                  <c:v>15457000</c:v>
                </c:pt>
                <c:pt idx="56">
                  <c:v>15542000</c:v>
                </c:pt>
                <c:pt idx="57">
                  <c:v>15687000</c:v>
                </c:pt>
                <c:pt idx="58">
                  <c:v>15879000</c:v>
                </c:pt>
                <c:pt idx="59">
                  <c:v>16231000</c:v>
                </c:pt>
                <c:pt idx="60">
                  <c:v>15949000</c:v>
                </c:pt>
                <c:pt idx="61">
                  <c:v>14795000</c:v>
                </c:pt>
                <c:pt idx="62">
                  <c:v>15147000</c:v>
                </c:pt>
                <c:pt idx="63">
                  <c:v>15150000</c:v>
                </c:pt>
                <c:pt idx="64">
                  <c:v>15047000</c:v>
                </c:pt>
                <c:pt idx="65">
                  <c:v>15512000</c:v>
                </c:pt>
                <c:pt idx="66">
                  <c:v>15221000</c:v>
                </c:pt>
                <c:pt idx="67">
                  <c:v>15313000</c:v>
                </c:pt>
                <c:pt idx="68">
                  <c:v>15968000</c:v>
                </c:pt>
                <c:pt idx="69">
                  <c:v>16029000</c:v>
                </c:pt>
                <c:pt idx="70">
                  <c:v>15545000</c:v>
                </c:pt>
                <c:pt idx="71">
                  <c:v>15768000</c:v>
                </c:pt>
                <c:pt idx="72">
                  <c:v>15500000</c:v>
                </c:pt>
                <c:pt idx="73">
                  <c:v>15352000</c:v>
                </c:pt>
                <c:pt idx="74">
                  <c:v>15350000</c:v>
                </c:pt>
                <c:pt idx="75">
                  <c:v>15597000</c:v>
                </c:pt>
                <c:pt idx="76">
                  <c:v>15849000</c:v>
                </c:pt>
                <c:pt idx="77">
                  <c:v>15785000</c:v>
                </c:pt>
                <c:pt idx="78">
                  <c:v>15590000</c:v>
                </c:pt>
                <c:pt idx="79">
                  <c:v>15662000</c:v>
                </c:pt>
                <c:pt idx="80">
                  <c:v>15606000</c:v>
                </c:pt>
                <c:pt idx="81">
                  <c:v>15703000</c:v>
                </c:pt>
                <c:pt idx="82">
                  <c:v>15870000</c:v>
                </c:pt>
                <c:pt idx="83">
                  <c:v>15897000</c:v>
                </c:pt>
                <c:pt idx="84">
                  <c:v>15746000</c:v>
                </c:pt>
                <c:pt idx="85">
                  <c:v>15559000</c:v>
                </c:pt>
                <c:pt idx="86">
                  <c:v>16325000</c:v>
                </c:pt>
                <c:pt idx="87">
                  <c:v>16268000</c:v>
                </c:pt>
                <c:pt idx="88">
                  <c:v>16039000</c:v>
                </c:pt>
                <c:pt idx="89">
                  <c:v>15973000</c:v>
                </c:pt>
                <c:pt idx="90">
                  <c:v>16194000</c:v>
                </c:pt>
                <c:pt idx="91">
                  <c:v>15871000</c:v>
                </c:pt>
                <c:pt idx="92">
                  <c:v>15676000</c:v>
                </c:pt>
                <c:pt idx="93">
                  <c:v>15627000</c:v>
                </c:pt>
                <c:pt idx="94">
                  <c:v>15594000</c:v>
                </c:pt>
                <c:pt idx="95">
                  <c:v>15387000</c:v>
                </c:pt>
                <c:pt idx="96">
                  <c:v>14130000</c:v>
                </c:pt>
                <c:pt idx="97">
                  <c:v>14273000</c:v>
                </c:pt>
                <c:pt idx="98">
                  <c:v>14422000</c:v>
                </c:pt>
                <c:pt idx="99">
                  <c:v>14396000</c:v>
                </c:pt>
                <c:pt idx="100">
                  <c:v>14296000</c:v>
                </c:pt>
                <c:pt idx="101">
                  <c:v>14033000</c:v>
                </c:pt>
                <c:pt idx="102">
                  <c:v>13640000</c:v>
                </c:pt>
                <c:pt idx="103">
                  <c:v>12988000</c:v>
                </c:pt>
                <c:pt idx="104">
                  <c:v>12824000</c:v>
                </c:pt>
                <c:pt idx="105">
                  <c:v>12652000</c:v>
                </c:pt>
                <c:pt idx="106">
                  <c:v>12685000</c:v>
                </c:pt>
              </c:numCache>
            </c:numRef>
          </c:val>
          <c:extLst>
            <c:ext xmlns:c16="http://schemas.microsoft.com/office/drawing/2014/chart" uri="{C3380CC4-5D6E-409C-BE32-E72D297353CC}">
              <c16:uniqueId val="{00000002-3B08-4A70-B3CA-E845F129B88A}"/>
            </c:ext>
          </c:extLst>
        </c:ser>
        <c:ser>
          <c:idx val="3"/>
          <c:order val="3"/>
          <c:tx>
            <c:strRef>
              <c:f>Sheet1!$E$1</c:f>
              <c:strCache>
                <c:ptCount val="1"/>
                <c:pt idx="0">
                  <c:v>West</c:v>
                </c:pt>
              </c:strCache>
            </c:strRef>
          </c:tx>
          <c:spPr>
            <a:solidFill>
              <a:schemeClr val="accent4"/>
            </a:solidFill>
            <a:ln w="25400">
              <a:noFill/>
            </a:ln>
            <a:effectLst/>
          </c:spPr>
          <c:cat>
            <c:strRef>
              <c:f>Sheet1!$A$2:$A$108</c:f>
              <c:strCache>
                <c:ptCount val="107"/>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strCache>
            </c:strRef>
          </c:cat>
          <c:val>
            <c:numRef>
              <c:f>Sheet1!$E$2:$E$108</c:f>
              <c:numCache>
                <c:formatCode>General</c:formatCode>
                <c:ptCount val="107"/>
                <c:pt idx="0">
                  <c:v>3093000</c:v>
                </c:pt>
                <c:pt idx="1">
                  <c:v>3230000</c:v>
                </c:pt>
                <c:pt idx="2">
                  <c:v>3525000</c:v>
                </c:pt>
                <c:pt idx="3">
                  <c:v>3564000</c:v>
                </c:pt>
                <c:pt idx="4">
                  <c:v>3546000</c:v>
                </c:pt>
                <c:pt idx="5">
                  <c:v>3652000</c:v>
                </c:pt>
                <c:pt idx="6">
                  <c:v>3906000</c:v>
                </c:pt>
                <c:pt idx="7">
                  <c:v>3776000</c:v>
                </c:pt>
                <c:pt idx="8">
                  <c:v>3714000</c:v>
                </c:pt>
                <c:pt idx="9">
                  <c:v>3829000</c:v>
                </c:pt>
                <c:pt idx="10">
                  <c:v>3771000</c:v>
                </c:pt>
                <c:pt idx="11">
                  <c:v>3875000</c:v>
                </c:pt>
                <c:pt idx="12">
                  <c:v>3804000</c:v>
                </c:pt>
                <c:pt idx="13">
                  <c:v>3708000</c:v>
                </c:pt>
                <c:pt idx="14">
                  <c:v>3642000</c:v>
                </c:pt>
                <c:pt idx="15">
                  <c:v>3456000</c:v>
                </c:pt>
                <c:pt idx="16">
                  <c:v>3314000</c:v>
                </c:pt>
                <c:pt idx="17">
                  <c:v>3431000</c:v>
                </c:pt>
                <c:pt idx="18">
                  <c:v>3524000</c:v>
                </c:pt>
                <c:pt idx="19">
                  <c:v>3537000</c:v>
                </c:pt>
                <c:pt idx="20">
                  <c:v>3603000</c:v>
                </c:pt>
                <c:pt idx="21">
                  <c:v>3859000</c:v>
                </c:pt>
                <c:pt idx="22">
                  <c:v>3968000</c:v>
                </c:pt>
                <c:pt idx="23">
                  <c:v>3758000</c:v>
                </c:pt>
                <c:pt idx="24">
                  <c:v>3720000</c:v>
                </c:pt>
                <c:pt idx="25">
                  <c:v>3628000</c:v>
                </c:pt>
                <c:pt idx="26">
                  <c:v>3899000</c:v>
                </c:pt>
                <c:pt idx="27">
                  <c:v>3837000</c:v>
                </c:pt>
                <c:pt idx="28">
                  <c:v>3754000</c:v>
                </c:pt>
                <c:pt idx="29">
                  <c:v>4134000</c:v>
                </c:pt>
                <c:pt idx="30">
                  <c:v>4101000</c:v>
                </c:pt>
                <c:pt idx="31">
                  <c:v>4419000</c:v>
                </c:pt>
                <c:pt idx="32">
                  <c:v>4442000</c:v>
                </c:pt>
                <c:pt idx="33">
                  <c:v>4383000</c:v>
                </c:pt>
                <c:pt idx="34">
                  <c:v>4351000</c:v>
                </c:pt>
                <c:pt idx="35">
                  <c:v>3891000</c:v>
                </c:pt>
                <c:pt idx="36">
                  <c:v>3795000</c:v>
                </c:pt>
                <c:pt idx="37">
                  <c:v>3953000</c:v>
                </c:pt>
                <c:pt idx="38">
                  <c:v>4239000</c:v>
                </c:pt>
                <c:pt idx="39">
                  <c:v>3932000</c:v>
                </c:pt>
                <c:pt idx="40">
                  <c:v>3837000</c:v>
                </c:pt>
                <c:pt idx="41">
                  <c:v>3758000</c:v>
                </c:pt>
                <c:pt idx="42">
                  <c:v>3781000</c:v>
                </c:pt>
                <c:pt idx="43">
                  <c:v>4037000</c:v>
                </c:pt>
                <c:pt idx="44">
                  <c:v>4012000</c:v>
                </c:pt>
                <c:pt idx="45">
                  <c:v>3970000</c:v>
                </c:pt>
                <c:pt idx="46">
                  <c:v>4028000</c:v>
                </c:pt>
                <c:pt idx="47">
                  <c:v>3948000</c:v>
                </c:pt>
                <c:pt idx="48">
                  <c:v>3452000</c:v>
                </c:pt>
                <c:pt idx="49">
                  <c:v>3286000</c:v>
                </c:pt>
                <c:pt idx="50">
                  <c:v>3806000</c:v>
                </c:pt>
                <c:pt idx="51">
                  <c:v>3878000</c:v>
                </c:pt>
                <c:pt idx="52">
                  <c:v>3712000</c:v>
                </c:pt>
                <c:pt idx="53">
                  <c:v>3715000</c:v>
                </c:pt>
                <c:pt idx="54">
                  <c:v>3448000</c:v>
                </c:pt>
                <c:pt idx="55">
                  <c:v>3379000</c:v>
                </c:pt>
                <c:pt idx="56">
                  <c:v>3175000</c:v>
                </c:pt>
                <c:pt idx="57">
                  <c:v>3323000</c:v>
                </c:pt>
                <c:pt idx="58">
                  <c:v>3318000</c:v>
                </c:pt>
                <c:pt idx="59">
                  <c:v>3116000</c:v>
                </c:pt>
                <c:pt idx="60">
                  <c:v>2998000</c:v>
                </c:pt>
                <c:pt idx="61">
                  <c:v>3258000</c:v>
                </c:pt>
                <c:pt idx="62">
                  <c:v>3510000</c:v>
                </c:pt>
                <c:pt idx="63">
                  <c:v>3587000</c:v>
                </c:pt>
                <c:pt idx="64">
                  <c:v>3542000</c:v>
                </c:pt>
                <c:pt idx="65">
                  <c:v>3533000</c:v>
                </c:pt>
                <c:pt idx="66">
                  <c:v>3338000</c:v>
                </c:pt>
                <c:pt idx="67">
                  <c:v>3118000</c:v>
                </c:pt>
                <c:pt idx="68">
                  <c:v>3282000</c:v>
                </c:pt>
                <c:pt idx="69">
                  <c:v>3363000</c:v>
                </c:pt>
                <c:pt idx="70">
                  <c:v>3431000</c:v>
                </c:pt>
                <c:pt idx="71">
                  <c:v>3352000</c:v>
                </c:pt>
                <c:pt idx="72">
                  <c:v>3692000</c:v>
                </c:pt>
                <c:pt idx="73">
                  <c:v>3601000</c:v>
                </c:pt>
                <c:pt idx="74">
                  <c:v>3593000</c:v>
                </c:pt>
                <c:pt idx="75">
                  <c:v>3659000</c:v>
                </c:pt>
                <c:pt idx="76">
                  <c:v>3646000</c:v>
                </c:pt>
                <c:pt idx="77">
                  <c:v>3648000</c:v>
                </c:pt>
                <c:pt idx="78">
                  <c:v>3673000</c:v>
                </c:pt>
                <c:pt idx="79">
                  <c:v>3649000</c:v>
                </c:pt>
                <c:pt idx="80">
                  <c:v>3777000</c:v>
                </c:pt>
                <c:pt idx="81">
                  <c:v>3691000</c:v>
                </c:pt>
                <c:pt idx="82">
                  <c:v>3619000</c:v>
                </c:pt>
                <c:pt idx="83">
                  <c:v>3358000</c:v>
                </c:pt>
                <c:pt idx="84">
                  <c:v>3302000</c:v>
                </c:pt>
                <c:pt idx="85">
                  <c:v>3195000</c:v>
                </c:pt>
                <c:pt idx="86">
                  <c:v>3141000</c:v>
                </c:pt>
                <c:pt idx="87">
                  <c:v>3105000</c:v>
                </c:pt>
                <c:pt idx="88">
                  <c:v>2969000</c:v>
                </c:pt>
                <c:pt idx="89">
                  <c:v>2998000</c:v>
                </c:pt>
                <c:pt idx="90">
                  <c:v>2837000</c:v>
                </c:pt>
                <c:pt idx="91">
                  <c:v>2865000</c:v>
                </c:pt>
                <c:pt idx="92">
                  <c:v>2785000</c:v>
                </c:pt>
                <c:pt idx="93">
                  <c:v>2796000</c:v>
                </c:pt>
                <c:pt idx="94">
                  <c:v>2826000</c:v>
                </c:pt>
                <c:pt idx="95">
                  <c:v>2955000</c:v>
                </c:pt>
                <c:pt idx="96">
                  <c:v>2838000</c:v>
                </c:pt>
                <c:pt idx="97">
                  <c:v>2869000</c:v>
                </c:pt>
                <c:pt idx="98">
                  <c:v>2937000</c:v>
                </c:pt>
                <c:pt idx="99">
                  <c:v>2989000</c:v>
                </c:pt>
                <c:pt idx="100">
                  <c:v>2935000</c:v>
                </c:pt>
                <c:pt idx="101">
                  <c:v>2955000</c:v>
                </c:pt>
                <c:pt idx="102">
                  <c:v>2856000</c:v>
                </c:pt>
                <c:pt idx="103">
                  <c:v>2680000</c:v>
                </c:pt>
                <c:pt idx="104">
                  <c:v>2654000</c:v>
                </c:pt>
                <c:pt idx="105">
                  <c:v>2630000</c:v>
                </c:pt>
                <c:pt idx="106">
                  <c:v>2590000</c:v>
                </c:pt>
              </c:numCache>
            </c:numRef>
          </c:val>
          <c:extLst>
            <c:ext xmlns:c16="http://schemas.microsoft.com/office/drawing/2014/chart" uri="{C3380CC4-5D6E-409C-BE32-E72D297353CC}">
              <c16:uniqueId val="{00000003-3B08-4A70-B3CA-E845F129B88A}"/>
            </c:ext>
          </c:extLst>
        </c:ser>
        <c:dLbls>
          <c:showLegendKey val="0"/>
          <c:showVal val="0"/>
          <c:showCatName val="0"/>
          <c:showSerName val="0"/>
          <c:showPercent val="0"/>
          <c:showBubbleSize val="0"/>
        </c:dLbls>
        <c:axId val="318747544"/>
        <c:axId val="318747936"/>
      </c:areaChart>
      <c:catAx>
        <c:axId val="318747544"/>
        <c:scaling>
          <c:orientation val="minMax"/>
        </c:scaling>
        <c:delete val="0"/>
        <c:axPos val="b"/>
        <c:numFmt formatCode="[$-409]d\-mmm;@"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318747936"/>
        <c:crosses val="autoZero"/>
        <c:auto val="1"/>
        <c:lblAlgn val="ctr"/>
        <c:lblOffset val="100"/>
        <c:noMultiLvlLbl val="0"/>
      </c:catAx>
      <c:valAx>
        <c:axId val="318747936"/>
        <c:scaling>
          <c:orientation val="minMax"/>
          <c:max val="4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U.S. Petroleum Product Stockpiles (MMBBl)</a:t>
                </a:r>
              </a:p>
            </c:rich>
          </c:tx>
          <c:layout>
            <c:manualLayout>
              <c:xMode val="edge"/>
              <c:yMode val="edge"/>
              <c:x val="5.4824561403508769E-3"/>
              <c:y val="1.363432896303639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8747544"/>
        <c:crosses val="autoZero"/>
        <c:crossBetween val="midCat"/>
        <c:dispUnits>
          <c:builtInUnit val="million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Midwest</c:v>
                </c:pt>
              </c:strCache>
            </c:strRef>
          </c:tx>
          <c:spPr>
            <a:solidFill>
              <a:schemeClr val="accent1"/>
            </a:solidFill>
            <a:ln>
              <a:noFill/>
            </a:ln>
            <a:effectLst/>
          </c:spPr>
          <c:cat>
            <c:strRef>
              <c:f>Sheet1!$A$2:$A$108</c:f>
              <c:strCache>
                <c:ptCount val="107"/>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strCache>
            </c:strRef>
          </c:cat>
          <c:val>
            <c:numRef>
              <c:f>Sheet1!$B$2:$B$108</c:f>
              <c:numCache>
                <c:formatCode>General</c:formatCode>
                <c:ptCount val="107"/>
                <c:pt idx="0">
                  <c:v>76000</c:v>
                </c:pt>
                <c:pt idx="1">
                  <c:v>67000</c:v>
                </c:pt>
                <c:pt idx="2">
                  <c:v>62000</c:v>
                </c:pt>
                <c:pt idx="3">
                  <c:v>57000</c:v>
                </c:pt>
                <c:pt idx="4">
                  <c:v>48000</c:v>
                </c:pt>
                <c:pt idx="5">
                  <c:v>49000</c:v>
                </c:pt>
                <c:pt idx="6">
                  <c:v>51000</c:v>
                </c:pt>
                <c:pt idx="7">
                  <c:v>58000</c:v>
                </c:pt>
                <c:pt idx="8">
                  <c:v>73000</c:v>
                </c:pt>
                <c:pt idx="9">
                  <c:v>89000</c:v>
                </c:pt>
                <c:pt idx="10">
                  <c:v>102000</c:v>
                </c:pt>
                <c:pt idx="11">
                  <c:v>96000</c:v>
                </c:pt>
                <c:pt idx="12">
                  <c:v>81000</c:v>
                </c:pt>
                <c:pt idx="13">
                  <c:v>68000</c:v>
                </c:pt>
                <c:pt idx="14">
                  <c:v>52000</c:v>
                </c:pt>
                <c:pt idx="15">
                  <c:v>48000</c:v>
                </c:pt>
                <c:pt idx="16">
                  <c:v>42000</c:v>
                </c:pt>
                <c:pt idx="17">
                  <c:v>49000</c:v>
                </c:pt>
                <c:pt idx="18">
                  <c:v>40000</c:v>
                </c:pt>
                <c:pt idx="19">
                  <c:v>34000</c:v>
                </c:pt>
                <c:pt idx="20">
                  <c:v>37000</c:v>
                </c:pt>
                <c:pt idx="21">
                  <c:v>57000</c:v>
                </c:pt>
                <c:pt idx="22">
                  <c:v>66000</c:v>
                </c:pt>
                <c:pt idx="23">
                  <c:v>78000</c:v>
                </c:pt>
                <c:pt idx="24">
                  <c:v>62000</c:v>
                </c:pt>
                <c:pt idx="25">
                  <c:v>50000</c:v>
                </c:pt>
                <c:pt idx="26">
                  <c:v>63000</c:v>
                </c:pt>
                <c:pt idx="27">
                  <c:v>91000</c:v>
                </c:pt>
                <c:pt idx="28">
                  <c:v>115000</c:v>
                </c:pt>
                <c:pt idx="29">
                  <c:v>120000</c:v>
                </c:pt>
                <c:pt idx="30">
                  <c:v>132000</c:v>
                </c:pt>
                <c:pt idx="31">
                  <c:v>91000</c:v>
                </c:pt>
                <c:pt idx="32">
                  <c:v>46000</c:v>
                </c:pt>
                <c:pt idx="33">
                  <c:v>28000</c:v>
                </c:pt>
                <c:pt idx="34">
                  <c:v>37000</c:v>
                </c:pt>
                <c:pt idx="35">
                  <c:v>56000</c:v>
                </c:pt>
                <c:pt idx="36">
                  <c:v>55000</c:v>
                </c:pt>
                <c:pt idx="37">
                  <c:v>57000</c:v>
                </c:pt>
                <c:pt idx="38">
                  <c:v>60000</c:v>
                </c:pt>
                <c:pt idx="39">
                  <c:v>49000</c:v>
                </c:pt>
                <c:pt idx="40">
                  <c:v>78000</c:v>
                </c:pt>
                <c:pt idx="41">
                  <c:v>61000</c:v>
                </c:pt>
                <c:pt idx="42">
                  <c:v>69000</c:v>
                </c:pt>
                <c:pt idx="43">
                  <c:v>56000</c:v>
                </c:pt>
                <c:pt idx="44">
                  <c:v>109000</c:v>
                </c:pt>
                <c:pt idx="45">
                  <c:v>77000</c:v>
                </c:pt>
                <c:pt idx="46">
                  <c:v>83000</c:v>
                </c:pt>
                <c:pt idx="47">
                  <c:v>86000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numCache>
            </c:numRef>
          </c:val>
          <c:extLst>
            <c:ext xmlns:c16="http://schemas.microsoft.com/office/drawing/2014/chart" uri="{C3380CC4-5D6E-409C-BE32-E72D297353CC}">
              <c16:uniqueId val="{00000000-3B08-4A70-B3CA-E845F129B88A}"/>
            </c:ext>
          </c:extLst>
        </c:ser>
        <c:ser>
          <c:idx val="1"/>
          <c:order val="1"/>
          <c:tx>
            <c:strRef>
              <c:f>Sheet1!$C$1</c:f>
              <c:strCache>
                <c:ptCount val="1"/>
                <c:pt idx="0">
                  <c:v>Northeast</c:v>
                </c:pt>
              </c:strCache>
            </c:strRef>
          </c:tx>
          <c:spPr>
            <a:solidFill>
              <a:schemeClr val="accent2"/>
            </a:solidFill>
            <a:ln>
              <a:noFill/>
            </a:ln>
            <a:effectLst/>
          </c:spPr>
          <c:cat>
            <c:strRef>
              <c:f>Sheet1!$A$2:$A$108</c:f>
              <c:strCache>
                <c:ptCount val="107"/>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strCache>
            </c:strRef>
          </c:cat>
          <c:val>
            <c:numRef>
              <c:f>Sheet1!$C$2:$C$108</c:f>
              <c:numCache>
                <c:formatCode>General</c:formatCode>
                <c:ptCount val="107"/>
                <c:pt idx="0">
                  <c:v>128000</c:v>
                </c:pt>
                <c:pt idx="1">
                  <c:v>112000</c:v>
                </c:pt>
                <c:pt idx="2">
                  <c:v>93000</c:v>
                </c:pt>
                <c:pt idx="3">
                  <c:v>69000</c:v>
                </c:pt>
                <c:pt idx="4">
                  <c:v>62000</c:v>
                </c:pt>
                <c:pt idx="5">
                  <c:v>43000</c:v>
                </c:pt>
                <c:pt idx="6">
                  <c:v>31000</c:v>
                </c:pt>
                <c:pt idx="7">
                  <c:v>36000</c:v>
                </c:pt>
                <c:pt idx="8">
                  <c:v>32000</c:v>
                </c:pt>
                <c:pt idx="9">
                  <c:v>77000</c:v>
                </c:pt>
                <c:pt idx="10">
                  <c:v>86000</c:v>
                </c:pt>
                <c:pt idx="11">
                  <c:v>67000</c:v>
                </c:pt>
                <c:pt idx="12">
                  <c:v>56000</c:v>
                </c:pt>
                <c:pt idx="13">
                  <c:v>48000</c:v>
                </c:pt>
                <c:pt idx="14">
                  <c:v>0</c:v>
                </c:pt>
                <c:pt idx="15">
                  <c:v>0</c:v>
                </c:pt>
                <c:pt idx="16">
                  <c:v>7000</c:v>
                </c:pt>
                <c:pt idx="17">
                  <c:v>14000</c:v>
                </c:pt>
                <c:pt idx="18">
                  <c:v>4000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numCache>
            </c:numRef>
          </c:val>
          <c:extLst>
            <c:ext xmlns:c16="http://schemas.microsoft.com/office/drawing/2014/chart" uri="{C3380CC4-5D6E-409C-BE32-E72D297353CC}">
              <c16:uniqueId val="{00000001-3B08-4A70-B3CA-E845F129B88A}"/>
            </c:ext>
          </c:extLst>
        </c:ser>
        <c:ser>
          <c:idx val="2"/>
          <c:order val="2"/>
          <c:tx>
            <c:strRef>
              <c:f>Sheet1!$D$1</c:f>
              <c:strCache>
                <c:ptCount val="1"/>
                <c:pt idx="0">
                  <c:v>South</c:v>
                </c:pt>
              </c:strCache>
            </c:strRef>
          </c:tx>
          <c:spPr>
            <a:solidFill>
              <a:schemeClr val="accent3"/>
            </a:solidFill>
            <a:ln w="25400">
              <a:noFill/>
            </a:ln>
            <a:effectLst/>
          </c:spPr>
          <c:cat>
            <c:strRef>
              <c:f>Sheet1!$A$2:$A$108</c:f>
              <c:strCache>
                <c:ptCount val="107"/>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strCache>
            </c:strRef>
          </c:cat>
          <c:val>
            <c:numRef>
              <c:f>Sheet1!$D$2:$D$108</c:f>
              <c:numCache>
                <c:formatCode>General</c:formatCode>
                <c:ptCount val="107"/>
                <c:pt idx="0">
                  <c:v>1153000</c:v>
                </c:pt>
                <c:pt idx="1">
                  <c:v>1032000</c:v>
                </c:pt>
                <c:pt idx="2">
                  <c:v>982000</c:v>
                </c:pt>
                <c:pt idx="3">
                  <c:v>1028000</c:v>
                </c:pt>
                <c:pt idx="4">
                  <c:v>1003000</c:v>
                </c:pt>
                <c:pt idx="5">
                  <c:v>960000</c:v>
                </c:pt>
                <c:pt idx="6">
                  <c:v>927000</c:v>
                </c:pt>
                <c:pt idx="7">
                  <c:v>990000</c:v>
                </c:pt>
                <c:pt idx="8">
                  <c:v>1016000</c:v>
                </c:pt>
                <c:pt idx="9">
                  <c:v>988000</c:v>
                </c:pt>
                <c:pt idx="10">
                  <c:v>864000</c:v>
                </c:pt>
                <c:pt idx="11">
                  <c:v>834000</c:v>
                </c:pt>
                <c:pt idx="12">
                  <c:v>636000</c:v>
                </c:pt>
                <c:pt idx="13">
                  <c:v>568000</c:v>
                </c:pt>
                <c:pt idx="14">
                  <c:v>419000</c:v>
                </c:pt>
                <c:pt idx="15">
                  <c:v>446000</c:v>
                </c:pt>
                <c:pt idx="16">
                  <c:v>471000</c:v>
                </c:pt>
                <c:pt idx="17">
                  <c:v>401000</c:v>
                </c:pt>
                <c:pt idx="18">
                  <c:v>381000</c:v>
                </c:pt>
                <c:pt idx="19">
                  <c:v>354000</c:v>
                </c:pt>
                <c:pt idx="20">
                  <c:v>304000</c:v>
                </c:pt>
                <c:pt idx="21">
                  <c:v>316000</c:v>
                </c:pt>
                <c:pt idx="22">
                  <c:v>369000</c:v>
                </c:pt>
                <c:pt idx="23">
                  <c:v>390000</c:v>
                </c:pt>
                <c:pt idx="24">
                  <c:v>310000</c:v>
                </c:pt>
                <c:pt idx="25">
                  <c:v>289000</c:v>
                </c:pt>
                <c:pt idx="26">
                  <c:v>342000</c:v>
                </c:pt>
                <c:pt idx="27">
                  <c:v>327000</c:v>
                </c:pt>
                <c:pt idx="28">
                  <c:v>258000</c:v>
                </c:pt>
                <c:pt idx="29">
                  <c:v>294000</c:v>
                </c:pt>
                <c:pt idx="30">
                  <c:v>231000</c:v>
                </c:pt>
                <c:pt idx="31">
                  <c:v>203000</c:v>
                </c:pt>
                <c:pt idx="32">
                  <c:v>266000</c:v>
                </c:pt>
                <c:pt idx="33">
                  <c:v>338000</c:v>
                </c:pt>
                <c:pt idx="34">
                  <c:v>337000</c:v>
                </c:pt>
                <c:pt idx="35">
                  <c:v>406000</c:v>
                </c:pt>
                <c:pt idx="36">
                  <c:v>350000</c:v>
                </c:pt>
                <c:pt idx="37">
                  <c:v>354000</c:v>
                </c:pt>
                <c:pt idx="38">
                  <c:v>316000</c:v>
                </c:pt>
                <c:pt idx="39">
                  <c:v>379000</c:v>
                </c:pt>
                <c:pt idx="40">
                  <c:v>336000</c:v>
                </c:pt>
                <c:pt idx="41">
                  <c:v>320000</c:v>
                </c:pt>
                <c:pt idx="42">
                  <c:v>297000</c:v>
                </c:pt>
                <c:pt idx="43">
                  <c:v>168000</c:v>
                </c:pt>
                <c:pt idx="44">
                  <c:v>168000</c:v>
                </c:pt>
                <c:pt idx="45">
                  <c:v>182000</c:v>
                </c:pt>
                <c:pt idx="46">
                  <c:v>218000</c:v>
                </c:pt>
                <c:pt idx="47">
                  <c:v>271000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113000</c:v>
                </c:pt>
                <c:pt idx="66">
                  <c:v>163000</c:v>
                </c:pt>
                <c:pt idx="67">
                  <c:v>106000</c:v>
                </c:pt>
                <c:pt idx="68">
                  <c:v>0</c:v>
                </c:pt>
                <c:pt idx="69">
                  <c:v>158000</c:v>
                </c:pt>
                <c:pt idx="70">
                  <c:v>181000</c:v>
                </c:pt>
                <c:pt idx="71">
                  <c:v>148000</c:v>
                </c:pt>
                <c:pt idx="72">
                  <c:v>0</c:v>
                </c:pt>
                <c:pt idx="73">
                  <c:v>114000</c:v>
                </c:pt>
                <c:pt idx="74">
                  <c:v>75000</c:v>
                </c:pt>
                <c:pt idx="75">
                  <c:v>82000</c:v>
                </c:pt>
                <c:pt idx="76">
                  <c:v>111000</c:v>
                </c:pt>
                <c:pt idx="77">
                  <c:v>118000</c:v>
                </c:pt>
                <c:pt idx="78">
                  <c:v>128000</c:v>
                </c:pt>
                <c:pt idx="79">
                  <c:v>0</c:v>
                </c:pt>
                <c:pt idx="80">
                  <c:v>0</c:v>
                </c:pt>
                <c:pt idx="81">
                  <c:v>0</c:v>
                </c:pt>
                <c:pt idx="82">
                  <c:v>0</c:v>
                </c:pt>
                <c:pt idx="83">
                  <c:v>0</c:v>
                </c:pt>
                <c:pt idx="84">
                  <c:v>0</c:v>
                </c:pt>
                <c:pt idx="85">
                  <c:v>115000</c:v>
                </c:pt>
                <c:pt idx="86">
                  <c:v>108000</c:v>
                </c:pt>
                <c:pt idx="87">
                  <c:v>87000</c:v>
                </c:pt>
                <c:pt idx="88">
                  <c:v>63000</c:v>
                </c:pt>
                <c:pt idx="89">
                  <c:v>56000</c:v>
                </c:pt>
                <c:pt idx="90">
                  <c:v>85000</c:v>
                </c:pt>
                <c:pt idx="91">
                  <c:v>118000</c:v>
                </c:pt>
                <c:pt idx="92">
                  <c:v>105000</c:v>
                </c:pt>
                <c:pt idx="93">
                  <c:v>0</c:v>
                </c:pt>
                <c:pt idx="94">
                  <c:v>0</c:v>
                </c:pt>
                <c:pt idx="95">
                  <c:v>108000</c:v>
                </c:pt>
                <c:pt idx="96">
                  <c:v>46000</c:v>
                </c:pt>
                <c:pt idx="97">
                  <c:v>55000</c:v>
                </c:pt>
                <c:pt idx="98">
                  <c:v>0</c:v>
                </c:pt>
                <c:pt idx="99">
                  <c:v>0</c:v>
                </c:pt>
                <c:pt idx="100">
                  <c:v>0</c:v>
                </c:pt>
                <c:pt idx="101">
                  <c:v>0</c:v>
                </c:pt>
                <c:pt idx="102">
                  <c:v>0</c:v>
                </c:pt>
                <c:pt idx="103">
                  <c:v>0</c:v>
                </c:pt>
                <c:pt idx="104">
                  <c:v>110000</c:v>
                </c:pt>
                <c:pt idx="105">
                  <c:v>0</c:v>
                </c:pt>
                <c:pt idx="106">
                  <c:v>0</c:v>
                </c:pt>
              </c:numCache>
            </c:numRef>
          </c:val>
          <c:extLst>
            <c:ext xmlns:c16="http://schemas.microsoft.com/office/drawing/2014/chart" uri="{C3380CC4-5D6E-409C-BE32-E72D297353CC}">
              <c16:uniqueId val="{00000002-3B08-4A70-B3CA-E845F129B88A}"/>
            </c:ext>
          </c:extLst>
        </c:ser>
        <c:ser>
          <c:idx val="3"/>
          <c:order val="3"/>
          <c:tx>
            <c:strRef>
              <c:f>Sheet1!$E$1</c:f>
              <c:strCache>
                <c:ptCount val="1"/>
                <c:pt idx="0">
                  <c:v>West</c:v>
                </c:pt>
              </c:strCache>
            </c:strRef>
          </c:tx>
          <c:spPr>
            <a:solidFill>
              <a:schemeClr val="accent4"/>
            </a:solidFill>
            <a:ln w="25400">
              <a:noFill/>
            </a:ln>
            <a:effectLst/>
          </c:spPr>
          <c:cat>
            <c:strRef>
              <c:f>Sheet1!$A$2:$A$108</c:f>
              <c:strCache>
                <c:ptCount val="107"/>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pt idx="89">
                  <c:v>2017-06</c:v>
                </c:pt>
                <c:pt idx="90">
                  <c:v>2017-07</c:v>
                </c:pt>
                <c:pt idx="91">
                  <c:v>2017-08</c:v>
                </c:pt>
                <c:pt idx="92">
                  <c:v>2017-09</c:v>
                </c:pt>
                <c:pt idx="93">
                  <c:v>2017-10</c:v>
                </c:pt>
                <c:pt idx="94">
                  <c:v>2017-11</c:v>
                </c:pt>
                <c:pt idx="95">
                  <c:v>2017-12</c:v>
                </c:pt>
                <c:pt idx="96">
                  <c:v>2018-01</c:v>
                </c:pt>
                <c:pt idx="97">
                  <c:v>2018-02</c:v>
                </c:pt>
                <c:pt idx="98">
                  <c:v>2018-03</c:v>
                </c:pt>
                <c:pt idx="99">
                  <c:v>2018-04</c:v>
                </c:pt>
                <c:pt idx="100">
                  <c:v>2018-05</c:v>
                </c:pt>
                <c:pt idx="101">
                  <c:v>2018-06</c:v>
                </c:pt>
                <c:pt idx="102">
                  <c:v>2018-07</c:v>
                </c:pt>
                <c:pt idx="103">
                  <c:v>2018-08</c:v>
                </c:pt>
                <c:pt idx="104">
                  <c:v>2018-09</c:v>
                </c:pt>
                <c:pt idx="105">
                  <c:v>2018-10</c:v>
                </c:pt>
                <c:pt idx="106">
                  <c:v>2018-11</c:v>
                </c:pt>
              </c:strCache>
            </c:strRef>
          </c:cat>
          <c:val>
            <c:numRef>
              <c:f>Sheet1!$E$2:$E$108</c:f>
              <c:numCache>
                <c:formatCode>General</c:formatCode>
                <c:ptCount val="107"/>
                <c:pt idx="0">
                  <c:v>49000</c:v>
                </c:pt>
                <c:pt idx="1">
                  <c:v>69000</c:v>
                </c:pt>
                <c:pt idx="2">
                  <c:v>103000</c:v>
                </c:pt>
                <c:pt idx="3">
                  <c:v>89000</c:v>
                </c:pt>
                <c:pt idx="4">
                  <c:v>74000</c:v>
                </c:pt>
                <c:pt idx="5">
                  <c:v>65000</c:v>
                </c:pt>
                <c:pt idx="6">
                  <c:v>37000</c:v>
                </c:pt>
                <c:pt idx="7">
                  <c:v>28000</c:v>
                </c:pt>
                <c:pt idx="8">
                  <c:v>36000</c:v>
                </c:pt>
                <c:pt idx="9">
                  <c:v>43000</c:v>
                </c:pt>
                <c:pt idx="10">
                  <c:v>44000</c:v>
                </c:pt>
                <c:pt idx="11">
                  <c:v>22000</c:v>
                </c:pt>
                <c:pt idx="12">
                  <c:v>25000</c:v>
                </c:pt>
                <c:pt idx="13">
                  <c:v>22000</c:v>
                </c:pt>
                <c:pt idx="14">
                  <c:v>25000</c:v>
                </c:pt>
                <c:pt idx="15">
                  <c:v>31000</c:v>
                </c:pt>
                <c:pt idx="16">
                  <c:v>42000</c:v>
                </c:pt>
                <c:pt idx="17">
                  <c:v>32000</c:v>
                </c:pt>
                <c:pt idx="18">
                  <c:v>37000</c:v>
                </c:pt>
                <c:pt idx="19">
                  <c:v>48000</c:v>
                </c:pt>
                <c:pt idx="20">
                  <c:v>44000</c:v>
                </c:pt>
                <c:pt idx="21">
                  <c:v>67000</c:v>
                </c:pt>
                <c:pt idx="22">
                  <c:v>60000</c:v>
                </c:pt>
                <c:pt idx="23">
                  <c:v>40000</c:v>
                </c:pt>
                <c:pt idx="24">
                  <c:v>37000</c:v>
                </c:pt>
                <c:pt idx="25">
                  <c:v>36000</c:v>
                </c:pt>
                <c:pt idx="26">
                  <c:v>47000</c:v>
                </c:pt>
                <c:pt idx="27">
                  <c:v>40000</c:v>
                </c:pt>
                <c:pt idx="28">
                  <c:v>34000</c:v>
                </c:pt>
                <c:pt idx="29">
                  <c:v>44000</c:v>
                </c:pt>
                <c:pt idx="30">
                  <c:v>44000</c:v>
                </c:pt>
                <c:pt idx="31">
                  <c:v>41000</c:v>
                </c:pt>
                <c:pt idx="32">
                  <c:v>41000</c:v>
                </c:pt>
                <c:pt idx="33">
                  <c:v>40000</c:v>
                </c:pt>
                <c:pt idx="34">
                  <c:v>42000</c:v>
                </c:pt>
                <c:pt idx="35">
                  <c:v>33000</c:v>
                </c:pt>
                <c:pt idx="36">
                  <c:v>37000</c:v>
                </c:pt>
                <c:pt idx="37">
                  <c:v>31000</c:v>
                </c:pt>
                <c:pt idx="38">
                  <c:v>32000</c:v>
                </c:pt>
                <c:pt idx="39">
                  <c:v>28000</c:v>
                </c:pt>
                <c:pt idx="40">
                  <c:v>30000</c:v>
                </c:pt>
                <c:pt idx="41">
                  <c:v>27000</c:v>
                </c:pt>
                <c:pt idx="42">
                  <c:v>29000</c:v>
                </c:pt>
                <c:pt idx="43">
                  <c:v>35000</c:v>
                </c:pt>
                <c:pt idx="44">
                  <c:v>33000</c:v>
                </c:pt>
                <c:pt idx="45">
                  <c:v>32000</c:v>
                </c:pt>
                <c:pt idx="46">
                  <c:v>36000</c:v>
                </c:pt>
                <c:pt idx="47">
                  <c:v>32000</c:v>
                </c:pt>
                <c:pt idx="48">
                  <c:v>0</c:v>
                </c:pt>
                <c:pt idx="49">
                  <c:v>0</c:v>
                </c:pt>
                <c:pt idx="50">
                  <c:v>0</c:v>
                </c:pt>
                <c:pt idx="51">
                  <c:v>0</c:v>
                </c:pt>
                <c:pt idx="52">
                  <c:v>2000</c:v>
                </c:pt>
                <c:pt idx="53">
                  <c:v>1000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numCache>
            </c:numRef>
          </c:val>
          <c:extLst>
            <c:ext xmlns:c16="http://schemas.microsoft.com/office/drawing/2014/chart" uri="{C3380CC4-5D6E-409C-BE32-E72D297353CC}">
              <c16:uniqueId val="{00000003-3B08-4A70-B3CA-E845F129B88A}"/>
            </c:ext>
          </c:extLst>
        </c:ser>
        <c:dLbls>
          <c:showLegendKey val="0"/>
          <c:showVal val="0"/>
          <c:showCatName val="0"/>
          <c:showSerName val="0"/>
          <c:showPercent val="0"/>
          <c:showBubbleSize val="0"/>
        </c:dLbls>
        <c:axId val="318747544"/>
        <c:axId val="318747936"/>
      </c:areaChart>
      <c:catAx>
        <c:axId val="3187475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318747936"/>
        <c:crosses val="autoZero"/>
        <c:auto val="1"/>
        <c:lblAlgn val="ctr"/>
        <c:lblOffset val="100"/>
        <c:noMultiLvlLbl val="0"/>
      </c:catAx>
      <c:valAx>
        <c:axId val="318747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U.S. Petroleum Coke Stockpiles (ktons)</a:t>
                </a:r>
              </a:p>
            </c:rich>
          </c:tx>
          <c:layout>
            <c:manualLayout>
              <c:xMode val="edge"/>
              <c:yMode val="edge"/>
              <c:x val="6.5789473684210523E-3"/>
              <c:y val="3.4147418033553409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8747544"/>
        <c:crosses val="autoZero"/>
        <c:crossBetween val="midCat"/>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419895703826496E-2"/>
          <c:y val="4.5858679441865759E-2"/>
          <c:w val="0.89851870078740159"/>
          <c:h val="0.6683560182557482"/>
        </c:manualLayout>
      </c:layout>
      <c:barChart>
        <c:barDir val="col"/>
        <c:grouping val="clustered"/>
        <c:varyColors val="0"/>
        <c:ser>
          <c:idx val="0"/>
          <c:order val="0"/>
          <c:tx>
            <c:strRef>
              <c:f>Sheet1!$B$1</c:f>
              <c:strCache>
                <c:ptCount val="1"/>
                <c:pt idx="0">
                  <c:v>Biomass (16.1)</c:v>
                </c:pt>
              </c:strCache>
            </c:strRef>
          </c:tx>
          <c:spPr>
            <a:solidFill>
              <a:schemeClr val="accent6"/>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Sheet1!$B$2:$B$8</c:f>
              <c:numCache>
                <c:formatCode>General</c:formatCode>
                <c:ptCount val="7"/>
                <c:pt idx="0">
                  <c:v>950.80000000000007</c:v>
                </c:pt>
                <c:pt idx="1">
                  <c:v>1254.6999999999998</c:v>
                </c:pt>
                <c:pt idx="2">
                  <c:v>965.4</c:v>
                </c:pt>
                <c:pt idx="3">
                  <c:v>4676.3600000000024</c:v>
                </c:pt>
                <c:pt idx="4">
                  <c:v>3439.5800000000181</c:v>
                </c:pt>
                <c:pt idx="5">
                  <c:v>1804.9299999999798</c:v>
                </c:pt>
                <c:pt idx="6">
                  <c:v>2969.5199999999936</c:v>
                </c:pt>
              </c:numCache>
            </c:numRef>
          </c:val>
          <c:extLst>
            <c:ext xmlns:c16="http://schemas.microsoft.com/office/drawing/2014/chart" uri="{C3380CC4-5D6E-409C-BE32-E72D297353CC}">
              <c16:uniqueId val="{00000000-42D4-43A4-BB11-C738C30ABE41}"/>
            </c:ext>
          </c:extLst>
        </c:ser>
        <c:ser>
          <c:idx val="1"/>
          <c:order val="1"/>
          <c:tx>
            <c:strRef>
              <c:f>Sheet1!$C$1</c:f>
              <c:strCache>
                <c:ptCount val="1"/>
                <c:pt idx="0">
                  <c:v>Coal (261.5)</c:v>
                </c:pt>
              </c:strCache>
            </c:strRef>
          </c:tx>
          <c:spPr>
            <a:solidFill>
              <a:schemeClr val="accent5"/>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Sheet1!$C$2:$C$8</c:f>
              <c:numCache>
                <c:formatCode>General</c:formatCode>
                <c:ptCount val="7"/>
                <c:pt idx="0">
                  <c:v>14954.600000000006</c:v>
                </c:pt>
                <c:pt idx="1">
                  <c:v>33712.6</c:v>
                </c:pt>
                <c:pt idx="2">
                  <c:v>108147.94999999997</c:v>
                </c:pt>
                <c:pt idx="3">
                  <c:v>71716.399999999965</c:v>
                </c:pt>
                <c:pt idx="4">
                  <c:v>10894.399999999998</c:v>
                </c:pt>
                <c:pt idx="5">
                  <c:v>7672.7000000000007</c:v>
                </c:pt>
                <c:pt idx="6">
                  <c:v>14389.100000000002</c:v>
                </c:pt>
              </c:numCache>
            </c:numRef>
          </c:val>
          <c:extLst>
            <c:ext xmlns:c16="http://schemas.microsoft.com/office/drawing/2014/chart" uri="{C3380CC4-5D6E-409C-BE32-E72D297353CC}">
              <c16:uniqueId val="{00000001-42D4-43A4-BB11-C738C30ABE41}"/>
            </c:ext>
          </c:extLst>
        </c:ser>
        <c:ser>
          <c:idx val="2"/>
          <c:order val="2"/>
          <c:tx>
            <c:strRef>
              <c:f>Sheet1!$D$1</c:f>
              <c:strCache>
                <c:ptCount val="1"/>
                <c:pt idx="0">
                  <c:v>Hydro (106.7)</c:v>
                </c:pt>
              </c:strCache>
            </c:strRef>
          </c:tx>
          <c:spPr>
            <a:solidFill>
              <a:schemeClr val="accent4"/>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Sheet1!$D$2:$D$8</c:f>
              <c:numCache>
                <c:formatCode>General</c:formatCode>
                <c:ptCount val="7"/>
                <c:pt idx="0">
                  <c:v>35015.150000000052</c:v>
                </c:pt>
                <c:pt idx="1">
                  <c:v>25507.470000000063</c:v>
                </c:pt>
                <c:pt idx="2">
                  <c:v>25734.100000000006</c:v>
                </c:pt>
                <c:pt idx="3">
                  <c:v>11867.210000000008</c:v>
                </c:pt>
                <c:pt idx="4">
                  <c:v>5289.5000000000045</c:v>
                </c:pt>
                <c:pt idx="5">
                  <c:v>836.91</c:v>
                </c:pt>
                <c:pt idx="6">
                  <c:v>2411.9099999999989</c:v>
                </c:pt>
              </c:numCache>
            </c:numRef>
          </c:val>
          <c:extLst>
            <c:ext xmlns:c16="http://schemas.microsoft.com/office/drawing/2014/chart" uri="{C3380CC4-5D6E-409C-BE32-E72D297353CC}">
              <c16:uniqueId val="{00000002-42D4-43A4-BB11-C738C30ABE41}"/>
            </c:ext>
          </c:extLst>
        </c:ser>
        <c:ser>
          <c:idx val="3"/>
          <c:order val="3"/>
          <c:tx>
            <c:strRef>
              <c:f>Sheet1!$E$1</c:f>
              <c:strCache>
                <c:ptCount val="1"/>
                <c:pt idx="0">
                  <c:v>NGCC (300.4)</c:v>
                </c:pt>
              </c:strCache>
            </c:strRef>
          </c:tx>
          <c:spPr>
            <a:solidFill>
              <a:schemeClr val="accent6">
                <a:lumMod val="60000"/>
              </a:schemeClr>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Sheet1!$E$2:$E$8</c:f>
              <c:numCache>
                <c:formatCode>General</c:formatCode>
                <c:ptCount val="7"/>
                <c:pt idx="0">
                  <c:v>912.7</c:v>
                </c:pt>
                <c:pt idx="1">
                  <c:v>1373.7</c:v>
                </c:pt>
                <c:pt idx="2">
                  <c:v>5165.6000000000022</c:v>
                </c:pt>
                <c:pt idx="3">
                  <c:v>6175.2000000000053</c:v>
                </c:pt>
                <c:pt idx="4">
                  <c:v>29109.249999999993</c:v>
                </c:pt>
                <c:pt idx="5">
                  <c:v>185530.20000000004</c:v>
                </c:pt>
                <c:pt idx="6">
                  <c:v>72162.2</c:v>
                </c:pt>
              </c:numCache>
            </c:numRef>
          </c:val>
          <c:extLst>
            <c:ext xmlns:c16="http://schemas.microsoft.com/office/drawing/2014/chart" uri="{C3380CC4-5D6E-409C-BE32-E72D297353CC}">
              <c16:uniqueId val="{00000003-42D4-43A4-BB11-C738C30ABE41}"/>
            </c:ext>
          </c:extLst>
        </c:ser>
        <c:ser>
          <c:idx val="4"/>
          <c:order val="4"/>
          <c:tx>
            <c:strRef>
              <c:f>Sheet1!$F$1</c:f>
              <c:strCache>
                <c:ptCount val="1"/>
                <c:pt idx="0">
                  <c:v>Non-NGCC Gas (237.9)</c:v>
                </c:pt>
              </c:strCache>
            </c:strRef>
          </c:tx>
          <c:spPr>
            <a:solidFill>
              <a:schemeClr val="accent5">
                <a:lumMod val="60000"/>
              </a:schemeClr>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Sheet1!$F$2:$F$8</c:f>
              <c:numCache>
                <c:formatCode>General</c:formatCode>
                <c:ptCount val="7"/>
                <c:pt idx="0">
                  <c:v>13121.700000000004</c:v>
                </c:pt>
                <c:pt idx="1">
                  <c:v>30026.599999999955</c:v>
                </c:pt>
                <c:pt idx="2">
                  <c:v>50883.679999999978</c:v>
                </c:pt>
                <c:pt idx="3">
                  <c:v>8761.3699999999917</c:v>
                </c:pt>
                <c:pt idx="4">
                  <c:v>23777.220000000005</c:v>
                </c:pt>
                <c:pt idx="5">
                  <c:v>88008.039999999644</c:v>
                </c:pt>
                <c:pt idx="6">
                  <c:v>23256.109999999979</c:v>
                </c:pt>
              </c:numCache>
            </c:numRef>
          </c:val>
          <c:extLst>
            <c:ext xmlns:c16="http://schemas.microsoft.com/office/drawing/2014/chart" uri="{C3380CC4-5D6E-409C-BE32-E72D297353CC}">
              <c16:uniqueId val="{00000004-42D4-43A4-BB11-C738C30ABE41}"/>
            </c:ext>
          </c:extLst>
        </c:ser>
        <c:ser>
          <c:idx val="5"/>
          <c:order val="5"/>
          <c:tx>
            <c:strRef>
              <c:f>Sheet1!$G$1</c:f>
              <c:strCache>
                <c:ptCount val="1"/>
                <c:pt idx="0">
                  <c:v>Nuclear (104)</c:v>
                </c:pt>
              </c:strCache>
            </c:strRef>
          </c:tx>
          <c:spPr>
            <a:solidFill>
              <a:schemeClr val="accent4">
                <a:lumMod val="75000"/>
              </a:schemeClr>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Sheet1!$G$2:$G$8</c:f>
              <c:numCache>
                <c:formatCode>General</c:formatCode>
                <c:ptCount val="7"/>
                <c:pt idx="1">
                  <c:v>641.79999999999995</c:v>
                </c:pt>
                <c:pt idx="2">
                  <c:v>43350.799999999988</c:v>
                </c:pt>
                <c:pt idx="3">
                  <c:v>52640.500000000015</c:v>
                </c:pt>
                <c:pt idx="4">
                  <c:v>6088.6</c:v>
                </c:pt>
                <c:pt idx="6">
                  <c:v>1269.9000000000001</c:v>
                </c:pt>
              </c:numCache>
            </c:numRef>
          </c:val>
          <c:extLst>
            <c:ext xmlns:c16="http://schemas.microsoft.com/office/drawing/2014/chart" uri="{C3380CC4-5D6E-409C-BE32-E72D297353CC}">
              <c16:uniqueId val="{00000005-42D4-43A4-BB11-C738C30ABE41}"/>
            </c:ext>
          </c:extLst>
        </c:ser>
        <c:ser>
          <c:idx val="6"/>
          <c:order val="6"/>
          <c:tx>
            <c:strRef>
              <c:f>Sheet1!$H$1</c:f>
              <c:strCache>
                <c:ptCount val="1"/>
                <c:pt idx="0">
                  <c:v>Petro (38)</c:v>
                </c:pt>
              </c:strCache>
            </c:strRef>
          </c:tx>
          <c:spPr>
            <a:solidFill>
              <a:srgbClr val="37ABFF"/>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Sheet1!$H$2:$H$8</c:f>
              <c:numCache>
                <c:formatCode>General</c:formatCode>
                <c:ptCount val="7"/>
                <c:pt idx="0">
                  <c:v>1100.4699999999998</c:v>
                </c:pt>
                <c:pt idx="1">
                  <c:v>4197.4899999999934</c:v>
                </c:pt>
                <c:pt idx="2">
                  <c:v>20906.010000000017</c:v>
                </c:pt>
                <c:pt idx="3">
                  <c:v>4039.4899999999989</c:v>
                </c:pt>
                <c:pt idx="4">
                  <c:v>2448.8100000000054</c:v>
                </c:pt>
                <c:pt idx="5">
                  <c:v>3209.3800000000124</c:v>
                </c:pt>
                <c:pt idx="6">
                  <c:v>2093.6199999999958</c:v>
                </c:pt>
              </c:numCache>
            </c:numRef>
          </c:val>
          <c:extLst>
            <c:ext xmlns:c16="http://schemas.microsoft.com/office/drawing/2014/chart" uri="{C3380CC4-5D6E-409C-BE32-E72D297353CC}">
              <c16:uniqueId val="{00000006-42D4-43A4-BB11-C738C30ABE41}"/>
            </c:ext>
          </c:extLst>
        </c:ser>
        <c:ser>
          <c:idx val="7"/>
          <c:order val="7"/>
          <c:tx>
            <c:strRef>
              <c:f>Sheet1!$I$1</c:f>
              <c:strCache>
                <c:ptCount val="1"/>
                <c:pt idx="0">
                  <c:v>Energy Storage (0.7)</c:v>
                </c:pt>
              </c:strCache>
            </c:strRef>
          </c:tx>
          <c:spPr>
            <a:solidFill>
              <a:schemeClr val="accent2"/>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Sheet1!$I$2:$I$8</c:f>
              <c:numCache>
                <c:formatCode>General</c:formatCode>
                <c:ptCount val="7"/>
                <c:pt idx="4">
                  <c:v>111</c:v>
                </c:pt>
                <c:pt idx="5">
                  <c:v>45.2</c:v>
                </c:pt>
                <c:pt idx="6">
                  <c:v>559.59999999999991</c:v>
                </c:pt>
              </c:numCache>
            </c:numRef>
          </c:val>
          <c:extLst>
            <c:ext xmlns:c16="http://schemas.microsoft.com/office/drawing/2014/chart" uri="{C3380CC4-5D6E-409C-BE32-E72D297353CC}">
              <c16:uniqueId val="{00000001-0921-4F3F-A26F-2BE4427909D4}"/>
            </c:ext>
          </c:extLst>
        </c:ser>
        <c:ser>
          <c:idx val="8"/>
          <c:order val="8"/>
          <c:tx>
            <c:strRef>
              <c:f>Sheet1!$J$1</c:f>
              <c:strCache>
                <c:ptCount val="1"/>
                <c:pt idx="0">
                  <c:v>Solar (33)</c:v>
                </c:pt>
              </c:strCache>
            </c:strRef>
          </c:tx>
          <c:spPr>
            <a:solidFill>
              <a:srgbClr val="C00000"/>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Sheet1!$J$2:$J$8</c:f>
              <c:numCache>
                <c:formatCode>General</c:formatCode>
                <c:ptCount val="7"/>
                <c:pt idx="3">
                  <c:v>242</c:v>
                </c:pt>
                <c:pt idx="4">
                  <c:v>94.329999999999984</c:v>
                </c:pt>
                <c:pt idx="5">
                  <c:v>388.43000000000006</c:v>
                </c:pt>
                <c:pt idx="6">
                  <c:v>32262.44000000009</c:v>
                </c:pt>
              </c:numCache>
            </c:numRef>
          </c:val>
          <c:extLst>
            <c:ext xmlns:c16="http://schemas.microsoft.com/office/drawing/2014/chart" uri="{C3380CC4-5D6E-409C-BE32-E72D297353CC}">
              <c16:uniqueId val="{00000000-92E6-4C1D-BFBD-C59A0B235CDE}"/>
            </c:ext>
          </c:extLst>
        </c:ser>
        <c:ser>
          <c:idx val="9"/>
          <c:order val="9"/>
          <c:tx>
            <c:strRef>
              <c:f>Sheet1!$K$1</c:f>
              <c:strCache>
                <c:ptCount val="1"/>
                <c:pt idx="0">
                  <c:v>Wind (97)</c:v>
                </c:pt>
              </c:strCache>
            </c:strRef>
          </c:tx>
          <c:spPr>
            <a:solidFill>
              <a:schemeClr val="accent6">
                <a:lumMod val="80000"/>
              </a:schemeClr>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Sheet1!$K$2:$K$8</c:f>
              <c:numCache>
                <c:formatCode>General</c:formatCode>
                <c:ptCount val="7"/>
                <c:pt idx="2">
                  <c:v>16.5</c:v>
                </c:pt>
                <c:pt idx="3">
                  <c:v>524.21999999999991</c:v>
                </c:pt>
                <c:pt idx="4">
                  <c:v>1191.17</c:v>
                </c:pt>
                <c:pt idx="5">
                  <c:v>32796.910000000003</c:v>
                </c:pt>
                <c:pt idx="6">
                  <c:v>62474.600000000028</c:v>
                </c:pt>
              </c:numCache>
            </c:numRef>
          </c:val>
          <c:extLst>
            <c:ext xmlns:c16="http://schemas.microsoft.com/office/drawing/2014/chart" uri="{C3380CC4-5D6E-409C-BE32-E72D297353CC}">
              <c16:uniqueId val="{00000000-16CB-4B69-94D8-469E25B4A0FD}"/>
            </c:ext>
          </c:extLst>
        </c:ser>
        <c:ser>
          <c:idx val="10"/>
          <c:order val="10"/>
          <c:tx>
            <c:strRef>
              <c:f>Sheet1!$L$1</c:f>
              <c:strCache>
                <c:ptCount val="1"/>
                <c:pt idx="0">
                  <c:v>Other (8.1)</c:v>
                </c:pt>
              </c:strCache>
            </c:strRef>
          </c:tx>
          <c:spPr>
            <a:solidFill>
              <a:schemeClr val="accent5">
                <a:lumMod val="80000"/>
              </a:schemeClr>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Sheet1!$L$2:$L$8</c:f>
              <c:numCache>
                <c:formatCode>General</c:formatCode>
                <c:ptCount val="7"/>
                <c:pt idx="0">
                  <c:v>722</c:v>
                </c:pt>
                <c:pt idx="1">
                  <c:v>363.8</c:v>
                </c:pt>
                <c:pt idx="2">
                  <c:v>647.39999999999986</c:v>
                </c:pt>
                <c:pt idx="3">
                  <c:v>3044.8999999999983</c:v>
                </c:pt>
                <c:pt idx="4">
                  <c:v>1397.1999999999994</c:v>
                </c:pt>
                <c:pt idx="5">
                  <c:v>1007.3499999999997</c:v>
                </c:pt>
                <c:pt idx="6">
                  <c:v>941.19999999999993</c:v>
                </c:pt>
              </c:numCache>
            </c:numRef>
          </c:val>
          <c:extLst>
            <c:ext xmlns:c16="http://schemas.microsoft.com/office/drawing/2014/chart" uri="{C3380CC4-5D6E-409C-BE32-E72D297353CC}">
              <c16:uniqueId val="{00000001-16CB-4B69-94D8-469E25B4A0FD}"/>
            </c:ext>
          </c:extLst>
        </c:ser>
        <c:dLbls>
          <c:showLegendKey val="0"/>
          <c:showVal val="0"/>
          <c:showCatName val="0"/>
          <c:showSerName val="0"/>
          <c:showPercent val="0"/>
          <c:showBubbleSize val="0"/>
        </c:dLbls>
        <c:gapWidth val="150"/>
        <c:axId val="285072712"/>
        <c:axId val="285073104"/>
      </c:barChart>
      <c:catAx>
        <c:axId val="285072712"/>
        <c:scaling>
          <c:orientation val="minMax"/>
        </c:scaling>
        <c:delete val="0"/>
        <c:axPos val="b"/>
        <c:title>
          <c:tx>
            <c:rich>
              <a:bodyPr rot="0" spcFirstLastPara="1" vertOverflow="ellipsis" vert="horz" wrap="square" anchor="ctr" anchorCtr="1"/>
              <a:lstStyle/>
              <a:p>
                <a:pPr>
                  <a:defRPr lang="en-US" sz="1600" b="0" i="0" u="none" strike="noStrike" kern="1200" baseline="0">
                    <a:solidFill>
                      <a:schemeClr val="tx1"/>
                    </a:solidFill>
                    <a:latin typeface="+mn-lt"/>
                    <a:ea typeface="+mn-ea"/>
                    <a:cs typeface="+mn-cs"/>
                  </a:defRPr>
                </a:pPr>
                <a:r>
                  <a:rPr lang="en-US" sz="1600" dirty="0"/>
                  <a:t>Generation Vintage</a:t>
                </a:r>
              </a:p>
            </c:rich>
          </c:tx>
          <c:layout>
            <c:manualLayout>
              <c:xMode val="edge"/>
              <c:yMode val="edge"/>
              <c:x val="0.45885464152507255"/>
              <c:y val="0.79711654583575475"/>
            </c:manualLayout>
          </c:layout>
          <c:overlay val="0"/>
          <c:spPr>
            <a:noFill/>
            <a:ln>
              <a:noFill/>
            </a:ln>
            <a:effectLst/>
          </c:spPr>
          <c:txPr>
            <a:bodyPr rot="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en-US"/>
          </a:p>
        </c:txPr>
        <c:crossAx val="285073104"/>
        <c:crosses val="autoZero"/>
        <c:auto val="1"/>
        <c:lblAlgn val="ctr"/>
        <c:lblOffset val="100"/>
        <c:noMultiLvlLbl val="0"/>
      </c:catAx>
      <c:valAx>
        <c:axId val="285073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800" b="0" i="0" u="none" strike="noStrike" kern="1200" baseline="0">
                    <a:solidFill>
                      <a:schemeClr val="tx1"/>
                    </a:solidFill>
                    <a:latin typeface="+mn-lt"/>
                    <a:ea typeface="+mn-ea"/>
                    <a:cs typeface="+mn-cs"/>
                  </a:defRPr>
                </a:pPr>
                <a:r>
                  <a:rPr lang="en-US" b="1" dirty="0"/>
                  <a:t>Nameplate Capacity (GW)</a:t>
                </a:r>
              </a:p>
            </c:rich>
          </c:tx>
          <c:overlay val="0"/>
          <c:spPr>
            <a:noFill/>
            <a:ln>
              <a:noFill/>
            </a:ln>
            <a:effectLst/>
          </c:spPr>
          <c:txPr>
            <a:bodyPr rot="-5400000" spcFirstLastPara="1" vertOverflow="ellipsis" vert="horz" wrap="square" anchor="ctr" anchorCtr="1"/>
            <a:lstStyle/>
            <a:p>
              <a:pPr>
                <a:defRPr lang="en-US" sz="18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en-US" sz="1800" b="0" i="0" u="none" strike="noStrike" kern="1200" baseline="0">
                <a:solidFill>
                  <a:schemeClr val="tx1"/>
                </a:solidFill>
                <a:latin typeface="+mn-lt"/>
                <a:ea typeface="+mn-ea"/>
                <a:cs typeface="+mn-cs"/>
              </a:defRPr>
            </a:pPr>
            <a:endParaRPr lang="en-US"/>
          </a:p>
        </c:txPr>
        <c:crossAx val="285072712"/>
        <c:crosses val="autoZero"/>
        <c:crossBetween val="between"/>
        <c:dispUnits>
          <c:builtInUnit val="thousands"/>
        </c:dispUnits>
      </c:valAx>
      <c:spPr>
        <a:noFill/>
        <a:ln>
          <a:noFill/>
        </a:ln>
        <a:effectLst/>
      </c:spPr>
    </c:plotArea>
    <c:legend>
      <c:legendPos val="b"/>
      <c:layout>
        <c:manualLayout>
          <c:xMode val="edge"/>
          <c:yMode val="edge"/>
          <c:x val="6.1256043652438183E-2"/>
          <c:y val="0.85226549207832702"/>
          <c:w val="0.9059966846249482"/>
          <c:h val="0.14773450792167292"/>
        </c:manualLayout>
      </c:layout>
      <c:overlay val="0"/>
      <c:spPr>
        <a:noFill/>
        <a:ln>
          <a:noFill/>
        </a:ln>
        <a:effectLst/>
      </c:spPr>
      <c:txPr>
        <a:bodyPr rot="0" spcFirstLastPara="1" vertOverflow="ellipsis" vert="horz" wrap="square" anchor="ctr" anchorCtr="1"/>
        <a:lstStyle/>
        <a:p>
          <a:pPr>
            <a:defRPr lang="en-US"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lang="en-US" sz="1800" b="0" i="0" u="none" strike="noStrike" kern="1200" baseline="0">
          <a:solidFill>
            <a:schemeClr val="tx1"/>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419895703826496E-2"/>
          <c:y val="4.5858679441865759E-2"/>
          <c:w val="0.89851870078740159"/>
          <c:h val="0.62532983914081353"/>
        </c:manualLayout>
      </c:layout>
      <c:barChart>
        <c:barDir val="col"/>
        <c:grouping val="clustered"/>
        <c:varyColors val="0"/>
        <c:ser>
          <c:idx val="0"/>
          <c:order val="0"/>
          <c:tx>
            <c:strRef>
              <c:f>Sheet1!$B$1</c:f>
              <c:strCache>
                <c:ptCount val="1"/>
                <c:pt idx="0">
                  <c:v>Biomass (16.1)</c:v>
                </c:pt>
              </c:strCache>
            </c:strRef>
          </c:tx>
          <c:spPr>
            <a:solidFill>
              <a:schemeClr val="accent6"/>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Sheet1!$B$2:$B$8</c:f>
              <c:numCache>
                <c:formatCode>General</c:formatCode>
                <c:ptCount val="7"/>
                <c:pt idx="0">
                  <c:v>950.80000000000007</c:v>
                </c:pt>
                <c:pt idx="1">
                  <c:v>1254.6999999999998</c:v>
                </c:pt>
                <c:pt idx="2">
                  <c:v>965.4</c:v>
                </c:pt>
                <c:pt idx="3">
                  <c:v>4676.3600000000024</c:v>
                </c:pt>
                <c:pt idx="4">
                  <c:v>3439.5800000000181</c:v>
                </c:pt>
                <c:pt idx="5">
                  <c:v>1804.9299999999798</c:v>
                </c:pt>
                <c:pt idx="6">
                  <c:v>2969.5199999999936</c:v>
                </c:pt>
              </c:numCache>
            </c:numRef>
          </c:val>
          <c:extLst>
            <c:ext xmlns:c16="http://schemas.microsoft.com/office/drawing/2014/chart" uri="{C3380CC4-5D6E-409C-BE32-E72D297353CC}">
              <c16:uniqueId val="{00000000-42D4-43A4-BB11-C738C30ABE41}"/>
            </c:ext>
          </c:extLst>
        </c:ser>
        <c:ser>
          <c:idx val="1"/>
          <c:order val="1"/>
          <c:tx>
            <c:strRef>
              <c:f>Sheet1!$C$1</c:f>
              <c:strCache>
                <c:ptCount val="1"/>
                <c:pt idx="0">
                  <c:v>Coal (261.5)</c:v>
                </c:pt>
              </c:strCache>
            </c:strRef>
          </c:tx>
          <c:spPr>
            <a:solidFill>
              <a:schemeClr val="accent5"/>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Sheet1!$C$2:$C$8</c:f>
              <c:numCache>
                <c:formatCode>General</c:formatCode>
                <c:ptCount val="7"/>
                <c:pt idx="0">
                  <c:v>14954.600000000006</c:v>
                </c:pt>
                <c:pt idx="1">
                  <c:v>33712.6</c:v>
                </c:pt>
                <c:pt idx="2">
                  <c:v>108147.94999999997</c:v>
                </c:pt>
                <c:pt idx="3">
                  <c:v>71716.399999999965</c:v>
                </c:pt>
                <c:pt idx="4">
                  <c:v>10894.399999999998</c:v>
                </c:pt>
                <c:pt idx="5">
                  <c:v>7672.7000000000007</c:v>
                </c:pt>
                <c:pt idx="6">
                  <c:v>14389.100000000002</c:v>
                </c:pt>
              </c:numCache>
            </c:numRef>
          </c:val>
          <c:extLst>
            <c:ext xmlns:c16="http://schemas.microsoft.com/office/drawing/2014/chart" uri="{C3380CC4-5D6E-409C-BE32-E72D297353CC}">
              <c16:uniqueId val="{00000001-42D4-43A4-BB11-C738C30ABE41}"/>
            </c:ext>
          </c:extLst>
        </c:ser>
        <c:ser>
          <c:idx val="2"/>
          <c:order val="2"/>
          <c:tx>
            <c:strRef>
              <c:f>Sheet1!$D$1</c:f>
              <c:strCache>
                <c:ptCount val="1"/>
                <c:pt idx="0">
                  <c:v>Hydro (39.5)</c:v>
                </c:pt>
              </c:strCache>
            </c:strRef>
          </c:tx>
          <c:spPr>
            <a:solidFill>
              <a:schemeClr val="accent4"/>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Sheet1!$D$2:$D$8</c:f>
              <c:numCache>
                <c:formatCode>General</c:formatCode>
                <c:ptCount val="7"/>
                <c:pt idx="0">
                  <c:v>12955.605499999987</c:v>
                </c:pt>
                <c:pt idx="1">
                  <c:v>9437.7639000000308</c:v>
                </c:pt>
                <c:pt idx="2">
                  <c:v>9521.6169999999947</c:v>
                </c:pt>
                <c:pt idx="3">
                  <c:v>4390.8676999999961</c:v>
                </c:pt>
                <c:pt idx="4">
                  <c:v>1957.1149999999991</c:v>
                </c:pt>
                <c:pt idx="5">
                  <c:v>309.6567</c:v>
                </c:pt>
                <c:pt idx="6">
                  <c:v>892.40669999999977</c:v>
                </c:pt>
              </c:numCache>
            </c:numRef>
          </c:val>
          <c:extLst>
            <c:ext xmlns:c16="http://schemas.microsoft.com/office/drawing/2014/chart" uri="{C3380CC4-5D6E-409C-BE32-E72D297353CC}">
              <c16:uniqueId val="{00000002-42D4-43A4-BB11-C738C30ABE41}"/>
            </c:ext>
          </c:extLst>
        </c:ser>
        <c:ser>
          <c:idx val="3"/>
          <c:order val="3"/>
          <c:tx>
            <c:strRef>
              <c:f>Sheet1!$E$1</c:f>
              <c:strCache>
                <c:ptCount val="1"/>
                <c:pt idx="0">
                  <c:v>NGCC (300.4)</c:v>
                </c:pt>
              </c:strCache>
            </c:strRef>
          </c:tx>
          <c:spPr>
            <a:solidFill>
              <a:schemeClr val="accent6">
                <a:lumMod val="60000"/>
              </a:schemeClr>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Sheet1!$E$2:$E$8</c:f>
              <c:numCache>
                <c:formatCode>General</c:formatCode>
                <c:ptCount val="7"/>
                <c:pt idx="0">
                  <c:v>912.7</c:v>
                </c:pt>
                <c:pt idx="1">
                  <c:v>1373.7</c:v>
                </c:pt>
                <c:pt idx="2">
                  <c:v>5165.6000000000022</c:v>
                </c:pt>
                <c:pt idx="3">
                  <c:v>6175.2000000000053</c:v>
                </c:pt>
                <c:pt idx="4">
                  <c:v>29109.249999999993</c:v>
                </c:pt>
                <c:pt idx="5">
                  <c:v>185530.20000000004</c:v>
                </c:pt>
                <c:pt idx="6">
                  <c:v>72162.2</c:v>
                </c:pt>
              </c:numCache>
            </c:numRef>
          </c:val>
          <c:extLst>
            <c:ext xmlns:c16="http://schemas.microsoft.com/office/drawing/2014/chart" uri="{C3380CC4-5D6E-409C-BE32-E72D297353CC}">
              <c16:uniqueId val="{00000003-42D4-43A4-BB11-C738C30ABE41}"/>
            </c:ext>
          </c:extLst>
        </c:ser>
        <c:ser>
          <c:idx val="4"/>
          <c:order val="4"/>
          <c:tx>
            <c:strRef>
              <c:f>Sheet1!$F$1</c:f>
              <c:strCache>
                <c:ptCount val="1"/>
                <c:pt idx="0">
                  <c:v>Non-NGCC Gas (237.9)</c:v>
                </c:pt>
              </c:strCache>
            </c:strRef>
          </c:tx>
          <c:spPr>
            <a:solidFill>
              <a:schemeClr val="accent5">
                <a:lumMod val="60000"/>
              </a:schemeClr>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Sheet1!$F$2:$F$8</c:f>
              <c:numCache>
                <c:formatCode>General</c:formatCode>
                <c:ptCount val="7"/>
                <c:pt idx="0">
                  <c:v>13121.700000000004</c:v>
                </c:pt>
                <c:pt idx="1">
                  <c:v>30026.599999999955</c:v>
                </c:pt>
                <c:pt idx="2">
                  <c:v>50883.679999999978</c:v>
                </c:pt>
                <c:pt idx="3">
                  <c:v>8761.3699999999917</c:v>
                </c:pt>
                <c:pt idx="4">
                  <c:v>23777.220000000005</c:v>
                </c:pt>
                <c:pt idx="5">
                  <c:v>88008.039999999644</c:v>
                </c:pt>
                <c:pt idx="6">
                  <c:v>23256.109999999979</c:v>
                </c:pt>
              </c:numCache>
            </c:numRef>
          </c:val>
          <c:extLst>
            <c:ext xmlns:c16="http://schemas.microsoft.com/office/drawing/2014/chart" uri="{C3380CC4-5D6E-409C-BE32-E72D297353CC}">
              <c16:uniqueId val="{00000004-42D4-43A4-BB11-C738C30ABE41}"/>
            </c:ext>
          </c:extLst>
        </c:ser>
        <c:ser>
          <c:idx val="5"/>
          <c:order val="5"/>
          <c:tx>
            <c:strRef>
              <c:f>Sheet1!$G$1</c:f>
              <c:strCache>
                <c:ptCount val="1"/>
                <c:pt idx="0">
                  <c:v>Nuclear (104)</c:v>
                </c:pt>
              </c:strCache>
            </c:strRef>
          </c:tx>
          <c:spPr>
            <a:solidFill>
              <a:schemeClr val="accent4">
                <a:lumMod val="75000"/>
              </a:schemeClr>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Sheet1!$G$2:$G$8</c:f>
              <c:numCache>
                <c:formatCode>General</c:formatCode>
                <c:ptCount val="7"/>
                <c:pt idx="1">
                  <c:v>641.79999999999995</c:v>
                </c:pt>
                <c:pt idx="2">
                  <c:v>43350.799999999988</c:v>
                </c:pt>
                <c:pt idx="3">
                  <c:v>52640.500000000015</c:v>
                </c:pt>
                <c:pt idx="4">
                  <c:v>6088.6</c:v>
                </c:pt>
                <c:pt idx="6">
                  <c:v>1269.9000000000001</c:v>
                </c:pt>
              </c:numCache>
            </c:numRef>
          </c:val>
          <c:extLst>
            <c:ext xmlns:c16="http://schemas.microsoft.com/office/drawing/2014/chart" uri="{C3380CC4-5D6E-409C-BE32-E72D297353CC}">
              <c16:uniqueId val="{00000005-42D4-43A4-BB11-C738C30ABE41}"/>
            </c:ext>
          </c:extLst>
        </c:ser>
        <c:ser>
          <c:idx val="6"/>
          <c:order val="6"/>
          <c:tx>
            <c:strRef>
              <c:f>Sheet1!$H$1</c:f>
              <c:strCache>
                <c:ptCount val="1"/>
                <c:pt idx="0">
                  <c:v>Petro (38)</c:v>
                </c:pt>
              </c:strCache>
            </c:strRef>
          </c:tx>
          <c:spPr>
            <a:solidFill>
              <a:srgbClr val="37ABFF"/>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Sheet1!$H$2:$H$8</c:f>
              <c:numCache>
                <c:formatCode>General</c:formatCode>
                <c:ptCount val="7"/>
                <c:pt idx="0">
                  <c:v>1100.4699999999998</c:v>
                </c:pt>
                <c:pt idx="1">
                  <c:v>4197.4899999999934</c:v>
                </c:pt>
                <c:pt idx="2">
                  <c:v>20906.010000000017</c:v>
                </c:pt>
                <c:pt idx="3">
                  <c:v>4039.4899999999989</c:v>
                </c:pt>
                <c:pt idx="4">
                  <c:v>2448.8100000000054</c:v>
                </c:pt>
                <c:pt idx="5">
                  <c:v>3209.3800000000124</c:v>
                </c:pt>
                <c:pt idx="6">
                  <c:v>2093.6199999999958</c:v>
                </c:pt>
              </c:numCache>
            </c:numRef>
          </c:val>
          <c:extLst>
            <c:ext xmlns:c16="http://schemas.microsoft.com/office/drawing/2014/chart" uri="{C3380CC4-5D6E-409C-BE32-E72D297353CC}">
              <c16:uniqueId val="{00000006-42D4-43A4-BB11-C738C30ABE41}"/>
            </c:ext>
          </c:extLst>
        </c:ser>
        <c:ser>
          <c:idx val="7"/>
          <c:order val="7"/>
          <c:tx>
            <c:strRef>
              <c:f>Sheet1!$I$1</c:f>
              <c:strCache>
                <c:ptCount val="1"/>
                <c:pt idx="0">
                  <c:v>Energy Storage (0.1)</c:v>
                </c:pt>
              </c:strCache>
            </c:strRef>
          </c:tx>
          <c:spPr>
            <a:solidFill>
              <a:schemeClr val="accent2"/>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Sheet1!$I$2:$I$8</c:f>
              <c:numCache>
                <c:formatCode>General</c:formatCode>
                <c:ptCount val="7"/>
                <c:pt idx="4">
                  <c:v>110</c:v>
                </c:pt>
                <c:pt idx="5">
                  <c:v>0</c:v>
                </c:pt>
                <c:pt idx="6">
                  <c:v>1.5</c:v>
                </c:pt>
              </c:numCache>
            </c:numRef>
          </c:val>
          <c:extLst>
            <c:ext xmlns:c16="http://schemas.microsoft.com/office/drawing/2014/chart" uri="{C3380CC4-5D6E-409C-BE32-E72D297353CC}">
              <c16:uniqueId val="{00000001-0921-4F3F-A26F-2BE4427909D4}"/>
            </c:ext>
          </c:extLst>
        </c:ser>
        <c:ser>
          <c:idx val="8"/>
          <c:order val="8"/>
          <c:tx>
            <c:strRef>
              <c:f>Sheet1!$J$1</c:f>
              <c:strCache>
                <c:ptCount val="1"/>
                <c:pt idx="0">
                  <c:v>Solar (12.5)</c:v>
                </c:pt>
              </c:strCache>
            </c:strRef>
          </c:tx>
          <c:spPr>
            <a:solidFill>
              <a:srgbClr val="C00000"/>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Sheet1!$J$2:$J$8</c:f>
              <c:numCache>
                <c:formatCode>General</c:formatCode>
                <c:ptCount val="7"/>
                <c:pt idx="3">
                  <c:v>58.08</c:v>
                </c:pt>
                <c:pt idx="4">
                  <c:v>22.635779999999997</c:v>
                </c:pt>
                <c:pt idx="5">
                  <c:v>122.70817000000004</c:v>
                </c:pt>
                <c:pt idx="6">
                  <c:v>12284.335944999972</c:v>
                </c:pt>
              </c:numCache>
            </c:numRef>
          </c:val>
          <c:extLst>
            <c:ext xmlns:c16="http://schemas.microsoft.com/office/drawing/2014/chart" uri="{C3380CC4-5D6E-409C-BE32-E72D297353CC}">
              <c16:uniqueId val="{00000000-92E6-4C1D-BFBD-C59A0B235CDE}"/>
            </c:ext>
          </c:extLst>
        </c:ser>
        <c:ser>
          <c:idx val="9"/>
          <c:order val="9"/>
          <c:tx>
            <c:strRef>
              <c:f>Sheet1!$K$1</c:f>
              <c:strCache>
                <c:ptCount val="1"/>
                <c:pt idx="0">
                  <c:v>Wind (12.3)</c:v>
                </c:pt>
              </c:strCache>
            </c:strRef>
          </c:tx>
          <c:spPr>
            <a:solidFill>
              <a:schemeClr val="accent6">
                <a:lumMod val="80000"/>
              </a:schemeClr>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Sheet1!$K$2:$K$8</c:f>
              <c:numCache>
                <c:formatCode>General</c:formatCode>
                <c:ptCount val="7"/>
                <c:pt idx="2">
                  <c:v>1.2968999999999999</c:v>
                </c:pt>
                <c:pt idx="3">
                  <c:v>42.048878858805146</c:v>
                </c:pt>
                <c:pt idx="4">
                  <c:v>151.49537178726987</c:v>
                </c:pt>
                <c:pt idx="5">
                  <c:v>4628.3938017611754</c:v>
                </c:pt>
                <c:pt idx="6">
                  <c:v>7431.9549388302385</c:v>
                </c:pt>
              </c:numCache>
            </c:numRef>
          </c:val>
          <c:extLst>
            <c:ext xmlns:c16="http://schemas.microsoft.com/office/drawing/2014/chart" uri="{C3380CC4-5D6E-409C-BE32-E72D297353CC}">
              <c16:uniqueId val="{00000000-16CB-4B69-94D8-469E25B4A0FD}"/>
            </c:ext>
          </c:extLst>
        </c:ser>
        <c:ser>
          <c:idx val="10"/>
          <c:order val="10"/>
          <c:tx>
            <c:strRef>
              <c:f>Sheet1!$L$1</c:f>
              <c:strCache>
                <c:ptCount val="1"/>
                <c:pt idx="0">
                  <c:v>Other (8.1)</c:v>
                </c:pt>
              </c:strCache>
            </c:strRef>
          </c:tx>
          <c:spPr>
            <a:solidFill>
              <a:schemeClr val="accent5">
                <a:lumMod val="80000"/>
              </a:schemeClr>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Sheet1!$L$2:$L$8</c:f>
              <c:numCache>
                <c:formatCode>General</c:formatCode>
                <c:ptCount val="7"/>
                <c:pt idx="0">
                  <c:v>722</c:v>
                </c:pt>
                <c:pt idx="1">
                  <c:v>363.8</c:v>
                </c:pt>
                <c:pt idx="2">
                  <c:v>647.39999999999986</c:v>
                </c:pt>
                <c:pt idx="3">
                  <c:v>3044.8999999999983</c:v>
                </c:pt>
                <c:pt idx="4">
                  <c:v>1397.1999999999994</c:v>
                </c:pt>
                <c:pt idx="5">
                  <c:v>1007.3499999999997</c:v>
                </c:pt>
                <c:pt idx="6">
                  <c:v>941.19999999999993</c:v>
                </c:pt>
              </c:numCache>
            </c:numRef>
          </c:val>
          <c:extLst>
            <c:ext xmlns:c16="http://schemas.microsoft.com/office/drawing/2014/chart" uri="{C3380CC4-5D6E-409C-BE32-E72D297353CC}">
              <c16:uniqueId val="{00000001-16CB-4B69-94D8-469E25B4A0FD}"/>
            </c:ext>
          </c:extLst>
        </c:ser>
        <c:dLbls>
          <c:showLegendKey val="0"/>
          <c:showVal val="0"/>
          <c:showCatName val="0"/>
          <c:showSerName val="0"/>
          <c:showPercent val="0"/>
          <c:showBubbleSize val="0"/>
        </c:dLbls>
        <c:gapWidth val="150"/>
        <c:axId val="285072712"/>
        <c:axId val="285073104"/>
      </c:barChart>
      <c:catAx>
        <c:axId val="285072712"/>
        <c:scaling>
          <c:orientation val="minMax"/>
        </c:scaling>
        <c:delete val="0"/>
        <c:axPos val="b"/>
        <c:title>
          <c:tx>
            <c:rich>
              <a:bodyPr rot="0" spcFirstLastPara="1" vertOverflow="ellipsis" vert="horz" wrap="square" anchor="ctr" anchorCtr="1"/>
              <a:lstStyle/>
              <a:p>
                <a:pPr>
                  <a:defRPr lang="en-US" sz="1600" b="0" i="0" u="none" strike="noStrike" kern="1200" baseline="0">
                    <a:solidFill>
                      <a:schemeClr val="tx1"/>
                    </a:solidFill>
                    <a:latin typeface="+mn-lt"/>
                    <a:ea typeface="+mn-ea"/>
                    <a:cs typeface="+mn-cs"/>
                  </a:defRPr>
                </a:pPr>
                <a:r>
                  <a:rPr lang="en-US" sz="1600" dirty="0"/>
                  <a:t>Generation Vintage</a:t>
                </a:r>
              </a:p>
            </c:rich>
          </c:tx>
          <c:layout>
            <c:manualLayout>
              <c:xMode val="edge"/>
              <c:yMode val="edge"/>
              <c:x val="0.45885464152507255"/>
              <c:y val="0.7741692503077896"/>
            </c:manualLayout>
          </c:layout>
          <c:overlay val="0"/>
          <c:spPr>
            <a:noFill/>
            <a:ln>
              <a:noFill/>
            </a:ln>
            <a:effectLst/>
          </c:spPr>
          <c:txPr>
            <a:bodyPr rot="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en-US"/>
          </a:p>
        </c:txPr>
        <c:crossAx val="285073104"/>
        <c:crosses val="autoZero"/>
        <c:auto val="1"/>
        <c:lblAlgn val="ctr"/>
        <c:lblOffset val="100"/>
        <c:noMultiLvlLbl val="0"/>
      </c:catAx>
      <c:valAx>
        <c:axId val="285073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800" b="0" i="0" u="none" strike="noStrike" kern="1200" baseline="0">
                    <a:solidFill>
                      <a:schemeClr val="tx1"/>
                    </a:solidFill>
                    <a:latin typeface="+mn-lt"/>
                    <a:ea typeface="+mn-ea"/>
                    <a:cs typeface="+mn-cs"/>
                  </a:defRPr>
                </a:pPr>
                <a:r>
                  <a:rPr lang="en-US" b="1" dirty="0"/>
                  <a:t>Creditable Capacity (GW)</a:t>
                </a:r>
              </a:p>
            </c:rich>
          </c:tx>
          <c:overlay val="0"/>
          <c:spPr>
            <a:noFill/>
            <a:ln>
              <a:noFill/>
            </a:ln>
            <a:effectLst/>
          </c:spPr>
          <c:txPr>
            <a:bodyPr rot="-5400000" spcFirstLastPara="1" vertOverflow="ellipsis" vert="horz" wrap="square" anchor="ctr" anchorCtr="1"/>
            <a:lstStyle/>
            <a:p>
              <a:pPr>
                <a:defRPr lang="en-US" sz="18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en-US" sz="1800" b="0" i="0" u="none" strike="noStrike" kern="1200" baseline="0">
                <a:solidFill>
                  <a:schemeClr val="tx1"/>
                </a:solidFill>
                <a:latin typeface="+mn-lt"/>
                <a:ea typeface="+mn-ea"/>
                <a:cs typeface="+mn-cs"/>
              </a:defRPr>
            </a:pPr>
            <a:endParaRPr lang="en-US"/>
          </a:p>
        </c:txPr>
        <c:crossAx val="285072712"/>
        <c:crosses val="autoZero"/>
        <c:crossBetween val="between"/>
        <c:dispUnits>
          <c:builtInUnit val="thousands"/>
        </c:dispUnits>
      </c:valAx>
      <c:spPr>
        <a:noFill/>
        <a:ln>
          <a:noFill/>
        </a:ln>
        <a:effectLst/>
      </c:spPr>
    </c:plotArea>
    <c:legend>
      <c:legendPos val="b"/>
      <c:layout>
        <c:manualLayout>
          <c:xMode val="edge"/>
          <c:yMode val="edge"/>
          <c:x val="6.1256043652438183E-2"/>
          <c:y val="0.83505502043235325"/>
          <c:w val="0.9059966846249482"/>
          <c:h val="0.14199768403968166"/>
        </c:manualLayout>
      </c:layout>
      <c:overlay val="0"/>
      <c:spPr>
        <a:noFill/>
        <a:ln>
          <a:noFill/>
        </a:ln>
        <a:effectLst/>
      </c:spPr>
      <c:txPr>
        <a:bodyPr rot="0" spcFirstLastPara="1" vertOverflow="ellipsis" vert="horz" wrap="square" anchor="ctr" anchorCtr="1"/>
        <a:lstStyle/>
        <a:p>
          <a:pPr>
            <a:defRPr lang="en-US"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lang="en-US" sz="1800" b="0" i="0" u="none" strike="noStrike" kern="1200" baseline="0">
          <a:solidFill>
            <a:schemeClr val="tx1"/>
          </a:solidFill>
          <a:latin typeface="+mn-lt"/>
          <a:ea typeface="+mn-ea"/>
          <a:cs typeface="+mn-cs"/>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Biomass (2.2)</c:v>
                </c:pt>
              </c:strCache>
            </c:strRef>
          </c:tx>
          <c:spPr>
            <a:solidFill>
              <a:schemeClr val="accent6"/>
            </a:solidFill>
            <a:ln>
              <a:noFill/>
            </a:ln>
            <a:effectLst/>
          </c:spPr>
          <c:invertIfNegative val="0"/>
          <c:cat>
            <c:numRef>
              <c:f>Sheet1!$A$2:$A$20</c:f>
              <c:numCache>
                <c:formatCode>0</c:formatCode>
                <c:ptCount val="19"/>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numCache>
            </c:numRef>
          </c:cat>
          <c:val>
            <c:numRef>
              <c:f>Sheet1!$B$2:$B$20</c:f>
              <c:numCache>
                <c:formatCode>General</c:formatCode>
                <c:ptCount val="19"/>
                <c:pt idx="0">
                  <c:v>188.10000000000002</c:v>
                </c:pt>
                <c:pt idx="1">
                  <c:v>95.799999999999983</c:v>
                </c:pt>
                <c:pt idx="2">
                  <c:v>109.30000000000001</c:v>
                </c:pt>
                <c:pt idx="3">
                  <c:v>169.51999999999995</c:v>
                </c:pt>
                <c:pt idx="4">
                  <c:v>171.49999999999997</c:v>
                </c:pt>
                <c:pt idx="5">
                  <c:v>325.30000000000007</c:v>
                </c:pt>
                <c:pt idx="6">
                  <c:v>394</c:v>
                </c:pt>
                <c:pt idx="7">
                  <c:v>207.99999999999991</c:v>
                </c:pt>
                <c:pt idx="8">
                  <c:v>378.29999999999995</c:v>
                </c:pt>
                <c:pt idx="9">
                  <c:v>103.5</c:v>
                </c:pt>
                <c:pt idx="10">
                  <c:v>66</c:v>
                </c:pt>
                <c:pt idx="11">
                  <c:v>23</c:v>
                </c:pt>
              </c:numCache>
            </c:numRef>
          </c:val>
          <c:extLst>
            <c:ext xmlns:c16="http://schemas.microsoft.com/office/drawing/2014/chart" uri="{C3380CC4-5D6E-409C-BE32-E72D297353CC}">
              <c16:uniqueId val="{00000000-7B65-4391-8705-DC34A143E924}"/>
            </c:ext>
          </c:extLst>
        </c:ser>
        <c:ser>
          <c:idx val="1"/>
          <c:order val="1"/>
          <c:tx>
            <c:strRef>
              <c:f>Sheet1!$C$1</c:f>
              <c:strCache>
                <c:ptCount val="1"/>
                <c:pt idx="0">
                  <c:v>Coal (101)</c:v>
                </c:pt>
              </c:strCache>
            </c:strRef>
          </c:tx>
          <c:spPr>
            <a:solidFill>
              <a:schemeClr val="accent5"/>
            </a:solidFill>
            <a:ln>
              <a:noFill/>
            </a:ln>
            <a:effectLst/>
          </c:spPr>
          <c:invertIfNegative val="0"/>
          <c:cat>
            <c:numRef>
              <c:f>Sheet1!$A$2:$A$20</c:f>
              <c:numCache>
                <c:formatCode>0</c:formatCode>
                <c:ptCount val="19"/>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numCache>
            </c:numRef>
          </c:cat>
          <c:val>
            <c:numRef>
              <c:f>Sheet1!$C$2:$C$20</c:f>
              <c:numCache>
                <c:formatCode>General</c:formatCode>
                <c:ptCount val="19"/>
                <c:pt idx="0">
                  <c:v>1832.7</c:v>
                </c:pt>
                <c:pt idx="1">
                  <c:v>3101.6000000000008</c:v>
                </c:pt>
                <c:pt idx="2">
                  <c:v>10100.999999999998</c:v>
                </c:pt>
                <c:pt idx="3">
                  <c:v>6393.5000000000009</c:v>
                </c:pt>
                <c:pt idx="4">
                  <c:v>4850.8000000000011</c:v>
                </c:pt>
                <c:pt idx="5">
                  <c:v>16668</c:v>
                </c:pt>
                <c:pt idx="6">
                  <c:v>8826.1</c:v>
                </c:pt>
                <c:pt idx="7">
                  <c:v>6453.6</c:v>
                </c:pt>
                <c:pt idx="8">
                  <c:v>14788.9</c:v>
                </c:pt>
                <c:pt idx="9">
                  <c:v>7477.4999999999982</c:v>
                </c:pt>
                <c:pt idx="10">
                  <c:v>4351.8999999999996</c:v>
                </c:pt>
                <c:pt idx="11">
                  <c:v>2165.7999999999997</c:v>
                </c:pt>
                <c:pt idx="12">
                  <c:v>5846.3</c:v>
                </c:pt>
                <c:pt idx="13">
                  <c:v>2160.8000000000002</c:v>
                </c:pt>
                <c:pt idx="14">
                  <c:v>598.4</c:v>
                </c:pt>
                <c:pt idx="15">
                  <c:v>3656.8</c:v>
                </c:pt>
                <c:pt idx="16">
                  <c:v>1238.3</c:v>
                </c:pt>
                <c:pt idx="18">
                  <c:v>550</c:v>
                </c:pt>
              </c:numCache>
            </c:numRef>
          </c:val>
          <c:extLst>
            <c:ext xmlns:c16="http://schemas.microsoft.com/office/drawing/2014/chart" uri="{C3380CC4-5D6E-409C-BE32-E72D297353CC}">
              <c16:uniqueId val="{00000001-7B65-4391-8705-DC34A143E924}"/>
            </c:ext>
          </c:extLst>
        </c:ser>
        <c:ser>
          <c:idx val="2"/>
          <c:order val="2"/>
          <c:tx>
            <c:strRef>
              <c:f>Sheet1!$D$1</c:f>
              <c:strCache>
                <c:ptCount val="1"/>
                <c:pt idx="0">
                  <c:v>Hydro (1.7)</c:v>
                </c:pt>
              </c:strCache>
            </c:strRef>
          </c:tx>
          <c:spPr>
            <a:solidFill>
              <a:schemeClr val="accent4"/>
            </a:solidFill>
            <a:ln>
              <a:noFill/>
            </a:ln>
            <a:effectLst/>
          </c:spPr>
          <c:invertIfNegative val="0"/>
          <c:cat>
            <c:numRef>
              <c:f>Sheet1!$A$2:$A$20</c:f>
              <c:numCache>
                <c:formatCode>0</c:formatCode>
                <c:ptCount val="19"/>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numCache>
            </c:numRef>
          </c:cat>
          <c:val>
            <c:numRef>
              <c:f>Sheet1!$D$2:$D$20</c:f>
              <c:numCache>
                <c:formatCode>General</c:formatCode>
                <c:ptCount val="19"/>
                <c:pt idx="0">
                  <c:v>138.82999999999998</c:v>
                </c:pt>
                <c:pt idx="1">
                  <c:v>172.8</c:v>
                </c:pt>
                <c:pt idx="2">
                  <c:v>285</c:v>
                </c:pt>
                <c:pt idx="3">
                  <c:v>216.09999999999997</c:v>
                </c:pt>
                <c:pt idx="4">
                  <c:v>189.3</c:v>
                </c:pt>
                <c:pt idx="5">
                  <c:v>118.89999999999999</c:v>
                </c:pt>
                <c:pt idx="6">
                  <c:v>114.6</c:v>
                </c:pt>
                <c:pt idx="7">
                  <c:v>115.6</c:v>
                </c:pt>
                <c:pt idx="8">
                  <c:v>46</c:v>
                </c:pt>
                <c:pt idx="9">
                  <c:v>12</c:v>
                </c:pt>
                <c:pt idx="10">
                  <c:v>243.89999999999998</c:v>
                </c:pt>
                <c:pt idx="11">
                  <c:v>50</c:v>
                </c:pt>
              </c:numCache>
            </c:numRef>
          </c:val>
          <c:extLst>
            <c:ext xmlns:c16="http://schemas.microsoft.com/office/drawing/2014/chart" uri="{C3380CC4-5D6E-409C-BE32-E72D297353CC}">
              <c16:uniqueId val="{00000002-7B65-4391-8705-DC34A143E924}"/>
            </c:ext>
          </c:extLst>
        </c:ser>
        <c:ser>
          <c:idx val="3"/>
          <c:order val="3"/>
          <c:tx>
            <c:strRef>
              <c:f>Sheet1!$E$1</c:f>
              <c:strCache>
                <c:ptCount val="1"/>
                <c:pt idx="0">
                  <c:v>NGCC (5.9)</c:v>
                </c:pt>
              </c:strCache>
            </c:strRef>
          </c:tx>
          <c:spPr>
            <a:solidFill>
              <a:schemeClr val="accent6">
                <a:lumMod val="60000"/>
              </a:schemeClr>
            </a:solidFill>
            <a:ln>
              <a:noFill/>
            </a:ln>
            <a:effectLst/>
          </c:spPr>
          <c:invertIfNegative val="0"/>
          <c:cat>
            <c:numRef>
              <c:f>Sheet1!$A$2:$A$20</c:f>
              <c:numCache>
                <c:formatCode>0</c:formatCode>
                <c:ptCount val="19"/>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numCache>
            </c:numRef>
          </c:cat>
          <c:val>
            <c:numRef>
              <c:f>Sheet1!$E$2:$E$20</c:f>
              <c:numCache>
                <c:formatCode>General</c:formatCode>
                <c:ptCount val="19"/>
                <c:pt idx="0">
                  <c:v>136.5</c:v>
                </c:pt>
                <c:pt idx="1">
                  <c:v>219.5</c:v>
                </c:pt>
                <c:pt idx="2">
                  <c:v>141.6</c:v>
                </c:pt>
                <c:pt idx="3">
                  <c:v>466.29999999999995</c:v>
                </c:pt>
                <c:pt idx="4">
                  <c:v>853.09999999999991</c:v>
                </c:pt>
                <c:pt idx="5">
                  <c:v>1260.3999999999996</c:v>
                </c:pt>
                <c:pt idx="6">
                  <c:v>319.49999999999994</c:v>
                </c:pt>
                <c:pt idx="7">
                  <c:v>1165.5</c:v>
                </c:pt>
                <c:pt idx="8">
                  <c:v>379.9</c:v>
                </c:pt>
                <c:pt idx="9">
                  <c:v>537.29999999999995</c:v>
                </c:pt>
                <c:pt idx="11">
                  <c:v>120.5</c:v>
                </c:pt>
                <c:pt idx="13">
                  <c:v>290</c:v>
                </c:pt>
              </c:numCache>
            </c:numRef>
          </c:val>
          <c:extLst>
            <c:ext xmlns:c16="http://schemas.microsoft.com/office/drawing/2014/chart" uri="{C3380CC4-5D6E-409C-BE32-E72D297353CC}">
              <c16:uniqueId val="{00000003-7B65-4391-8705-DC34A143E924}"/>
            </c:ext>
          </c:extLst>
        </c:ser>
        <c:ser>
          <c:idx val="4"/>
          <c:order val="4"/>
          <c:tx>
            <c:strRef>
              <c:f>Sheet1!$F$1</c:f>
              <c:strCache>
                <c:ptCount val="1"/>
                <c:pt idx="0">
                  <c:v>Non-NGCC Gas (55.3)</c:v>
                </c:pt>
              </c:strCache>
            </c:strRef>
          </c:tx>
          <c:spPr>
            <a:solidFill>
              <a:schemeClr val="accent5">
                <a:lumMod val="60000"/>
              </a:schemeClr>
            </a:solidFill>
            <a:ln>
              <a:noFill/>
            </a:ln>
            <a:effectLst/>
          </c:spPr>
          <c:invertIfNegative val="0"/>
          <c:cat>
            <c:numRef>
              <c:f>Sheet1!$A$2:$A$20</c:f>
              <c:numCache>
                <c:formatCode>0</c:formatCode>
                <c:ptCount val="19"/>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numCache>
            </c:numRef>
          </c:cat>
          <c:val>
            <c:numRef>
              <c:f>Sheet1!$F$2:$F$20</c:f>
              <c:numCache>
                <c:formatCode>General</c:formatCode>
                <c:ptCount val="19"/>
                <c:pt idx="0">
                  <c:v>5733.0000000000018</c:v>
                </c:pt>
                <c:pt idx="1">
                  <c:v>3031.3</c:v>
                </c:pt>
                <c:pt idx="2">
                  <c:v>3272.2000000000003</c:v>
                </c:pt>
                <c:pt idx="3">
                  <c:v>5286.5000000000018</c:v>
                </c:pt>
                <c:pt idx="4">
                  <c:v>2586.8000000000006</c:v>
                </c:pt>
                <c:pt idx="5">
                  <c:v>6698.4999999999982</c:v>
                </c:pt>
                <c:pt idx="6">
                  <c:v>6797.3999999999987</c:v>
                </c:pt>
                <c:pt idx="7">
                  <c:v>6273.6000000000022</c:v>
                </c:pt>
                <c:pt idx="8">
                  <c:v>6013.8</c:v>
                </c:pt>
                <c:pt idx="9">
                  <c:v>3041.1</c:v>
                </c:pt>
                <c:pt idx="10">
                  <c:v>4814.6999999999971</c:v>
                </c:pt>
                <c:pt idx="11">
                  <c:v>200</c:v>
                </c:pt>
                <c:pt idx="12">
                  <c:v>325</c:v>
                </c:pt>
                <c:pt idx="13">
                  <c:v>817</c:v>
                </c:pt>
                <c:pt idx="14">
                  <c:v>326.39999999999998</c:v>
                </c:pt>
                <c:pt idx="16">
                  <c:v>78.8</c:v>
                </c:pt>
              </c:numCache>
            </c:numRef>
          </c:val>
          <c:extLst>
            <c:ext xmlns:c16="http://schemas.microsoft.com/office/drawing/2014/chart" uri="{C3380CC4-5D6E-409C-BE32-E72D297353CC}">
              <c16:uniqueId val="{00000004-7B65-4391-8705-DC34A143E924}"/>
            </c:ext>
          </c:extLst>
        </c:ser>
        <c:ser>
          <c:idx val="5"/>
          <c:order val="5"/>
          <c:tx>
            <c:strRef>
              <c:f>Sheet1!$G$1</c:f>
              <c:strCache>
                <c:ptCount val="1"/>
                <c:pt idx="0">
                  <c:v>Nuclear (13.9)</c:v>
                </c:pt>
              </c:strCache>
            </c:strRef>
          </c:tx>
          <c:spPr>
            <a:solidFill>
              <a:srgbClr val="37ABFF"/>
            </a:solidFill>
            <a:ln>
              <a:noFill/>
            </a:ln>
            <a:effectLst/>
          </c:spPr>
          <c:invertIfNegative val="0"/>
          <c:cat>
            <c:numRef>
              <c:f>Sheet1!$A$2:$A$20</c:f>
              <c:numCache>
                <c:formatCode>0</c:formatCode>
                <c:ptCount val="19"/>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numCache>
            </c:numRef>
          </c:cat>
          <c:val>
            <c:numRef>
              <c:f>Sheet1!$G$2:$G$20</c:f>
              <c:numCache>
                <c:formatCode>General</c:formatCode>
                <c:ptCount val="19"/>
                <c:pt idx="3">
                  <c:v>3704.5</c:v>
                </c:pt>
                <c:pt idx="4">
                  <c:v>563.4</c:v>
                </c:pt>
                <c:pt idx="6">
                  <c:v>502</c:v>
                </c:pt>
                <c:pt idx="8">
                  <c:v>550</c:v>
                </c:pt>
                <c:pt idx="9">
                  <c:v>670</c:v>
                </c:pt>
                <c:pt idx="10">
                  <c:v>1299</c:v>
                </c:pt>
                <c:pt idx="11">
                  <c:v>1012</c:v>
                </c:pt>
                <c:pt idx="12">
                  <c:v>811.8</c:v>
                </c:pt>
                <c:pt idx="14">
                  <c:v>1159</c:v>
                </c:pt>
                <c:pt idx="15">
                  <c:v>1164</c:v>
                </c:pt>
                <c:pt idx="16">
                  <c:v>2449.8999999999996</c:v>
                </c:pt>
              </c:numCache>
            </c:numRef>
          </c:val>
          <c:extLst>
            <c:ext xmlns:c16="http://schemas.microsoft.com/office/drawing/2014/chart" uri="{C3380CC4-5D6E-409C-BE32-E72D297353CC}">
              <c16:uniqueId val="{00000005-7B65-4391-8705-DC34A143E924}"/>
            </c:ext>
          </c:extLst>
        </c:ser>
        <c:ser>
          <c:idx val="6"/>
          <c:order val="6"/>
          <c:tx>
            <c:strRef>
              <c:f>Sheet1!$H$1</c:f>
              <c:strCache>
                <c:ptCount val="1"/>
                <c:pt idx="0">
                  <c:v>Petro (14.3)</c:v>
                </c:pt>
              </c:strCache>
            </c:strRef>
          </c:tx>
          <c:spPr>
            <a:solidFill>
              <a:schemeClr val="accent2"/>
            </a:solidFill>
            <a:ln>
              <a:noFill/>
            </a:ln>
            <a:effectLst/>
          </c:spPr>
          <c:invertIfNegative val="0"/>
          <c:cat>
            <c:numRef>
              <c:f>Sheet1!$A$2:$A$20</c:f>
              <c:numCache>
                <c:formatCode>0</c:formatCode>
                <c:ptCount val="19"/>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numCache>
            </c:numRef>
          </c:cat>
          <c:val>
            <c:numRef>
              <c:f>Sheet1!$H$2:$H$20</c:f>
              <c:numCache>
                <c:formatCode>General</c:formatCode>
                <c:ptCount val="19"/>
                <c:pt idx="0">
                  <c:v>2161.6999999999998</c:v>
                </c:pt>
                <c:pt idx="1">
                  <c:v>1797.1</c:v>
                </c:pt>
                <c:pt idx="2">
                  <c:v>2162.6999999999994</c:v>
                </c:pt>
                <c:pt idx="3">
                  <c:v>1768.6000000000004</c:v>
                </c:pt>
                <c:pt idx="4">
                  <c:v>1896</c:v>
                </c:pt>
                <c:pt idx="5">
                  <c:v>1404.0000000000005</c:v>
                </c:pt>
                <c:pt idx="6">
                  <c:v>1311.2999999999997</c:v>
                </c:pt>
                <c:pt idx="7">
                  <c:v>851.2</c:v>
                </c:pt>
                <c:pt idx="8">
                  <c:v>465.68000000000012</c:v>
                </c:pt>
                <c:pt idx="9">
                  <c:v>213.59999999999997</c:v>
                </c:pt>
                <c:pt idx="10">
                  <c:v>25.3</c:v>
                </c:pt>
                <c:pt idx="11">
                  <c:v>44.5</c:v>
                </c:pt>
                <c:pt idx="12">
                  <c:v>223.5</c:v>
                </c:pt>
              </c:numCache>
            </c:numRef>
          </c:val>
          <c:extLst>
            <c:ext xmlns:c16="http://schemas.microsoft.com/office/drawing/2014/chart" uri="{C3380CC4-5D6E-409C-BE32-E72D297353CC}">
              <c16:uniqueId val="{00000006-7B65-4391-8705-DC34A143E924}"/>
            </c:ext>
          </c:extLst>
        </c:ser>
        <c:ser>
          <c:idx val="7"/>
          <c:order val="7"/>
          <c:tx>
            <c:strRef>
              <c:f>Sheet1!$I$1</c:f>
              <c:strCache>
                <c:ptCount val="1"/>
                <c:pt idx="0">
                  <c:v>Energy Storage (0)</c:v>
                </c:pt>
              </c:strCache>
            </c:strRef>
          </c:tx>
          <c:spPr>
            <a:solidFill>
              <a:schemeClr val="accent4">
                <a:lumMod val="75000"/>
              </a:schemeClr>
            </a:solidFill>
            <a:ln>
              <a:noFill/>
            </a:ln>
            <a:effectLst/>
          </c:spPr>
          <c:invertIfNegative val="0"/>
          <c:cat>
            <c:numRef>
              <c:f>Sheet1!$A$2:$A$20</c:f>
              <c:numCache>
                <c:formatCode>0</c:formatCode>
                <c:ptCount val="19"/>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numCache>
            </c:numRef>
          </c:cat>
          <c:val>
            <c:numRef>
              <c:f>Sheet1!$I$2:$I$20</c:f>
              <c:numCache>
                <c:formatCode>General</c:formatCode>
                <c:ptCount val="19"/>
                <c:pt idx="0">
                  <c:v>13</c:v>
                </c:pt>
                <c:pt idx="5">
                  <c:v>4.5</c:v>
                </c:pt>
                <c:pt idx="6">
                  <c:v>2</c:v>
                </c:pt>
                <c:pt idx="7">
                  <c:v>20</c:v>
                </c:pt>
              </c:numCache>
            </c:numRef>
          </c:val>
          <c:extLst>
            <c:ext xmlns:c16="http://schemas.microsoft.com/office/drawing/2014/chart" uri="{C3380CC4-5D6E-409C-BE32-E72D297353CC}">
              <c16:uniqueId val="{00000007-7B65-4391-8705-DC34A143E924}"/>
            </c:ext>
          </c:extLst>
        </c:ser>
        <c:ser>
          <c:idx val="8"/>
          <c:order val="8"/>
          <c:tx>
            <c:strRef>
              <c:f>Sheet1!$J$1</c:f>
              <c:strCache>
                <c:ptCount val="1"/>
                <c:pt idx="0">
                  <c:v>Solar (0)</c:v>
                </c:pt>
              </c:strCache>
            </c:strRef>
          </c:tx>
          <c:spPr>
            <a:solidFill>
              <a:srgbClr val="C00000"/>
            </a:solidFill>
            <a:ln>
              <a:noFill/>
            </a:ln>
            <a:effectLst/>
          </c:spPr>
          <c:invertIfNegative val="0"/>
          <c:cat>
            <c:numRef>
              <c:f>Sheet1!$A$2:$A$20</c:f>
              <c:numCache>
                <c:formatCode>0</c:formatCode>
                <c:ptCount val="19"/>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numCache>
            </c:numRef>
          </c:cat>
          <c:val>
            <c:numRef>
              <c:f>Sheet1!$J$2:$J$20</c:f>
              <c:numCache>
                <c:formatCode>General</c:formatCode>
                <c:ptCount val="19"/>
                <c:pt idx="0">
                  <c:v>1</c:v>
                </c:pt>
                <c:pt idx="1">
                  <c:v>2</c:v>
                </c:pt>
                <c:pt idx="2">
                  <c:v>1.5</c:v>
                </c:pt>
                <c:pt idx="3">
                  <c:v>3</c:v>
                </c:pt>
                <c:pt idx="4">
                  <c:v>8.2999999999999989</c:v>
                </c:pt>
                <c:pt idx="5">
                  <c:v>44.4</c:v>
                </c:pt>
                <c:pt idx="6">
                  <c:v>3.4</c:v>
                </c:pt>
              </c:numCache>
            </c:numRef>
          </c:val>
          <c:extLst>
            <c:ext xmlns:c16="http://schemas.microsoft.com/office/drawing/2014/chart" uri="{C3380CC4-5D6E-409C-BE32-E72D297353CC}">
              <c16:uniqueId val="{00000000-E020-4D98-A8B5-EDEF95A40E60}"/>
            </c:ext>
          </c:extLst>
        </c:ser>
        <c:ser>
          <c:idx val="9"/>
          <c:order val="9"/>
          <c:tx>
            <c:strRef>
              <c:f>Sheet1!$K$1</c:f>
              <c:strCache>
                <c:ptCount val="1"/>
                <c:pt idx="0">
                  <c:v>Wind (1.2)</c:v>
                </c:pt>
              </c:strCache>
            </c:strRef>
          </c:tx>
          <c:spPr>
            <a:solidFill>
              <a:schemeClr val="accent6">
                <a:lumMod val="80000"/>
              </a:schemeClr>
            </a:solidFill>
            <a:ln>
              <a:noFill/>
            </a:ln>
            <a:effectLst/>
          </c:spPr>
          <c:invertIfNegative val="0"/>
          <c:cat>
            <c:numRef>
              <c:f>Sheet1!$A$2:$A$20</c:f>
              <c:numCache>
                <c:formatCode>0</c:formatCode>
                <c:ptCount val="19"/>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numCache>
            </c:numRef>
          </c:cat>
          <c:val>
            <c:numRef>
              <c:f>Sheet1!$K$2:$K$20</c:f>
              <c:numCache>
                <c:formatCode>General</c:formatCode>
                <c:ptCount val="19"/>
                <c:pt idx="0">
                  <c:v>2.2000000000000002</c:v>
                </c:pt>
                <c:pt idx="1">
                  <c:v>37</c:v>
                </c:pt>
                <c:pt idx="2">
                  <c:v>14.2</c:v>
                </c:pt>
                <c:pt idx="3">
                  <c:v>10.8</c:v>
                </c:pt>
                <c:pt idx="4">
                  <c:v>127.5</c:v>
                </c:pt>
                <c:pt idx="5">
                  <c:v>545.05999999999995</c:v>
                </c:pt>
                <c:pt idx="6">
                  <c:v>131.9</c:v>
                </c:pt>
                <c:pt idx="7">
                  <c:v>55.86</c:v>
                </c:pt>
                <c:pt idx="8">
                  <c:v>39.799999999999997</c:v>
                </c:pt>
                <c:pt idx="9">
                  <c:v>194.70000000000002</c:v>
                </c:pt>
              </c:numCache>
            </c:numRef>
          </c:val>
          <c:extLst>
            <c:ext xmlns:c16="http://schemas.microsoft.com/office/drawing/2014/chart" uri="{C3380CC4-5D6E-409C-BE32-E72D297353CC}">
              <c16:uniqueId val="{00000000-D885-4903-93C5-5E52D9EA1C42}"/>
            </c:ext>
          </c:extLst>
        </c:ser>
        <c:ser>
          <c:idx val="10"/>
          <c:order val="10"/>
          <c:tx>
            <c:strRef>
              <c:f>Sheet1!$L$1</c:f>
              <c:strCache>
                <c:ptCount val="1"/>
                <c:pt idx="0">
                  <c:v>Other (0.6)</c:v>
                </c:pt>
              </c:strCache>
            </c:strRef>
          </c:tx>
          <c:spPr>
            <a:solidFill>
              <a:schemeClr val="accent5">
                <a:lumMod val="80000"/>
              </a:schemeClr>
            </a:solidFill>
            <a:ln>
              <a:noFill/>
            </a:ln>
            <a:effectLst/>
          </c:spPr>
          <c:invertIfNegative val="0"/>
          <c:cat>
            <c:numRef>
              <c:f>Sheet1!$A$2:$A$20</c:f>
              <c:numCache>
                <c:formatCode>0</c:formatCode>
                <c:ptCount val="19"/>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numCache>
            </c:numRef>
          </c:cat>
          <c:val>
            <c:numRef>
              <c:f>Sheet1!$L$2:$L$20</c:f>
              <c:numCache>
                <c:formatCode>General</c:formatCode>
                <c:ptCount val="19"/>
                <c:pt idx="0">
                  <c:v>45</c:v>
                </c:pt>
                <c:pt idx="1">
                  <c:v>65.3</c:v>
                </c:pt>
                <c:pt idx="2">
                  <c:v>123.60000000000001</c:v>
                </c:pt>
                <c:pt idx="3">
                  <c:v>20</c:v>
                </c:pt>
                <c:pt idx="4">
                  <c:v>67.3</c:v>
                </c:pt>
                <c:pt idx="5">
                  <c:v>141.4</c:v>
                </c:pt>
                <c:pt idx="6">
                  <c:v>62</c:v>
                </c:pt>
                <c:pt idx="7">
                  <c:v>110</c:v>
                </c:pt>
                <c:pt idx="8">
                  <c:v>5.3999999999999995</c:v>
                </c:pt>
              </c:numCache>
            </c:numRef>
          </c:val>
          <c:extLst>
            <c:ext xmlns:c16="http://schemas.microsoft.com/office/drawing/2014/chart" uri="{C3380CC4-5D6E-409C-BE32-E72D297353CC}">
              <c16:uniqueId val="{00000001-D885-4903-93C5-5E52D9EA1C42}"/>
            </c:ext>
          </c:extLst>
        </c:ser>
        <c:dLbls>
          <c:showLegendKey val="0"/>
          <c:showVal val="0"/>
          <c:showCatName val="0"/>
          <c:showSerName val="0"/>
          <c:showPercent val="0"/>
          <c:showBubbleSize val="0"/>
        </c:dLbls>
        <c:gapWidth val="10"/>
        <c:axId val="537591080"/>
        <c:axId val="537594360"/>
      </c:barChart>
      <c:catAx>
        <c:axId val="53759108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dirty="0">
                    <a:solidFill>
                      <a:schemeClr val="tx1"/>
                    </a:solidFill>
                  </a:rPr>
                  <a:t>Retirement</a:t>
                </a:r>
                <a:r>
                  <a:rPr lang="en-US" sz="1400" b="1" baseline="0" dirty="0">
                    <a:solidFill>
                      <a:schemeClr val="tx1"/>
                    </a:solidFill>
                  </a:rPr>
                  <a:t> Year</a:t>
                </a:r>
                <a:endParaRPr lang="en-US" sz="1400"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37594360"/>
        <c:crosses val="autoZero"/>
        <c:auto val="1"/>
        <c:lblAlgn val="ctr"/>
        <c:lblOffset val="100"/>
        <c:noMultiLvlLbl val="0"/>
      </c:catAx>
      <c:valAx>
        <c:axId val="537594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dirty="0">
                    <a:solidFill>
                      <a:schemeClr val="tx1"/>
                    </a:solidFill>
                  </a:rPr>
                  <a:t>Retired Nameplate</a:t>
                </a:r>
                <a:r>
                  <a:rPr lang="en-US" sz="1600" b="1" baseline="0" dirty="0">
                    <a:solidFill>
                      <a:schemeClr val="tx1"/>
                    </a:solidFill>
                  </a:rPr>
                  <a:t> </a:t>
                </a:r>
                <a:r>
                  <a:rPr lang="en-US" sz="1600" b="1" dirty="0">
                    <a:solidFill>
                      <a:schemeClr val="tx1"/>
                    </a:solidFill>
                  </a:rPr>
                  <a:t>Capacity (GW)</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37591080"/>
        <c:crosses val="autoZero"/>
        <c:crossBetween val="between"/>
        <c:dispUnits>
          <c:builtInUnit val="thousands"/>
        </c:dispUnits>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3"/>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4"/>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5"/>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6"/>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7"/>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8"/>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ayout>
        <c:manualLayout>
          <c:xMode val="edge"/>
          <c:yMode val="edge"/>
          <c:x val="2.7362377400193406E-2"/>
          <c:y val="0.84934175846196591"/>
          <c:w val="0.94856471888382377"/>
          <c:h val="0.13444843473255308"/>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FF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rgbClr val="FF0000"/>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Coal (0.02)</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Sheet1!$B$2:$B$15</c:f>
              <c:numCache>
                <c:formatCode>General</c:formatCode>
                <c:ptCount val="14"/>
                <c:pt idx="0">
                  <c:v>17</c:v>
                </c:pt>
              </c:numCache>
            </c:numRef>
          </c:val>
          <c:extLst>
            <c:ext xmlns:c16="http://schemas.microsoft.com/office/drawing/2014/chart" uri="{C3380CC4-5D6E-409C-BE32-E72D297353CC}">
              <c16:uniqueId val="{00000000-1C21-4ED4-B56A-3A4C25444265}"/>
            </c:ext>
          </c:extLst>
        </c:ser>
        <c:ser>
          <c:idx val="1"/>
          <c:order val="1"/>
          <c:tx>
            <c:strRef>
              <c:f>Sheet1!$C$1</c:f>
              <c:strCache>
                <c:ptCount val="1"/>
                <c:pt idx="0">
                  <c:v>Hydro (0.7)</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Sheet1!$C$2:$C$15</c:f>
              <c:numCache>
                <c:formatCode>General</c:formatCode>
                <c:ptCount val="14"/>
                <c:pt idx="0">
                  <c:v>46.299999999999976</c:v>
                </c:pt>
                <c:pt idx="1">
                  <c:v>266.01999999999992</c:v>
                </c:pt>
                <c:pt idx="2">
                  <c:v>25</c:v>
                </c:pt>
                <c:pt idx="3">
                  <c:v>118.57</c:v>
                </c:pt>
                <c:pt idx="4">
                  <c:v>72.2</c:v>
                </c:pt>
                <c:pt idx="5">
                  <c:v>137.19999999999999</c:v>
                </c:pt>
                <c:pt idx="6">
                  <c:v>6.3</c:v>
                </c:pt>
                <c:pt idx="8">
                  <c:v>9.6</c:v>
                </c:pt>
              </c:numCache>
            </c:numRef>
          </c:val>
          <c:extLst>
            <c:ext xmlns:c16="http://schemas.microsoft.com/office/drawing/2014/chart" uri="{C3380CC4-5D6E-409C-BE32-E72D297353CC}">
              <c16:uniqueId val="{00000001-1C21-4ED4-B56A-3A4C25444265}"/>
            </c:ext>
          </c:extLst>
        </c:ser>
        <c:ser>
          <c:idx val="2"/>
          <c:order val="2"/>
          <c:tx>
            <c:strRef>
              <c:f>Sheet1!$D$1</c:f>
              <c:strCache>
                <c:ptCount val="1"/>
                <c:pt idx="0">
                  <c:v>NGCC (59.6)</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Sheet1!$D$2:$D$15</c:f>
              <c:numCache>
                <c:formatCode>General</c:formatCode>
                <c:ptCount val="14"/>
                <c:pt idx="0">
                  <c:v>8289.7000000000007</c:v>
                </c:pt>
                <c:pt idx="1">
                  <c:v>7044.7999999999993</c:v>
                </c:pt>
                <c:pt idx="2">
                  <c:v>19619.699999999997</c:v>
                </c:pt>
                <c:pt idx="3">
                  <c:v>15948.73</c:v>
                </c:pt>
                <c:pt idx="4">
                  <c:v>3606</c:v>
                </c:pt>
                <c:pt idx="5">
                  <c:v>2125</c:v>
                </c:pt>
                <c:pt idx="6">
                  <c:v>2100</c:v>
                </c:pt>
                <c:pt idx="8">
                  <c:v>916</c:v>
                </c:pt>
              </c:numCache>
            </c:numRef>
          </c:val>
          <c:extLst>
            <c:ext xmlns:c16="http://schemas.microsoft.com/office/drawing/2014/chart" uri="{C3380CC4-5D6E-409C-BE32-E72D297353CC}">
              <c16:uniqueId val="{00000002-1C21-4ED4-B56A-3A4C25444265}"/>
            </c:ext>
          </c:extLst>
        </c:ser>
        <c:ser>
          <c:idx val="3"/>
          <c:order val="3"/>
          <c:tx>
            <c:strRef>
              <c:f>Sheet1!$E$1</c:f>
              <c:strCache>
                <c:ptCount val="1"/>
                <c:pt idx="0">
                  <c:v>Non-NGCC Gas (11.5)</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Sheet1!$E$2:$E$15</c:f>
              <c:numCache>
                <c:formatCode>General</c:formatCode>
                <c:ptCount val="14"/>
                <c:pt idx="0">
                  <c:v>2874.4799999999991</c:v>
                </c:pt>
                <c:pt idx="1">
                  <c:v>2974</c:v>
                </c:pt>
                <c:pt idx="2">
                  <c:v>2343.42</c:v>
                </c:pt>
                <c:pt idx="3">
                  <c:v>1042.3</c:v>
                </c:pt>
                <c:pt idx="4">
                  <c:v>241</c:v>
                </c:pt>
                <c:pt idx="5">
                  <c:v>1314</c:v>
                </c:pt>
                <c:pt idx="6">
                  <c:v>723</c:v>
                </c:pt>
              </c:numCache>
            </c:numRef>
          </c:val>
          <c:extLst>
            <c:ext xmlns:c16="http://schemas.microsoft.com/office/drawing/2014/chart" uri="{C3380CC4-5D6E-409C-BE32-E72D297353CC}">
              <c16:uniqueId val="{00000003-1C21-4ED4-B56A-3A4C25444265}"/>
            </c:ext>
          </c:extLst>
        </c:ser>
        <c:ser>
          <c:idx val="4"/>
          <c:order val="4"/>
          <c:tx>
            <c:strRef>
              <c:f>Sheet1!$F$1</c:f>
              <c:strCache>
                <c:ptCount val="1"/>
                <c:pt idx="0">
                  <c:v>Nuclear (10.7)</c:v>
                </c:pt>
              </c:strCache>
            </c:strRef>
          </c:tx>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Sheet1!$F$2:$F$15</c:f>
              <c:numCache>
                <c:formatCode>General</c:formatCode>
                <c:ptCount val="14"/>
                <c:pt idx="2">
                  <c:v>1117</c:v>
                </c:pt>
                <c:pt idx="3">
                  <c:v>1117</c:v>
                </c:pt>
                <c:pt idx="5">
                  <c:v>2520</c:v>
                </c:pt>
                <c:pt idx="7">
                  <c:v>480</c:v>
                </c:pt>
                <c:pt idx="8">
                  <c:v>1040</c:v>
                </c:pt>
                <c:pt idx="9">
                  <c:v>1100</c:v>
                </c:pt>
                <c:pt idx="11">
                  <c:v>1100</c:v>
                </c:pt>
                <c:pt idx="12">
                  <c:v>1100</c:v>
                </c:pt>
                <c:pt idx="13">
                  <c:v>1100</c:v>
                </c:pt>
              </c:numCache>
            </c:numRef>
          </c:val>
          <c:extLst>
            <c:ext xmlns:c16="http://schemas.microsoft.com/office/drawing/2014/chart" uri="{C3380CC4-5D6E-409C-BE32-E72D297353CC}">
              <c16:uniqueId val="{00000004-1C21-4ED4-B56A-3A4C25444265}"/>
            </c:ext>
          </c:extLst>
        </c:ser>
        <c:ser>
          <c:idx val="5"/>
          <c:order val="5"/>
          <c:tx>
            <c:strRef>
              <c:f>Sheet1!$G$1</c:f>
              <c:strCache>
                <c:ptCount val="1"/>
                <c:pt idx="0">
                  <c:v>Solar (40.1)</c:v>
                </c:pt>
              </c:strCache>
            </c:strRef>
          </c:tx>
          <c:spPr>
            <a:solidFill>
              <a:srgbClr val="37ABFF"/>
            </a:soli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Sheet1!$G$2:$G$15</c:f>
              <c:numCache>
                <c:formatCode>General</c:formatCode>
                <c:ptCount val="14"/>
                <c:pt idx="0">
                  <c:v>10157.769999999986</c:v>
                </c:pt>
                <c:pt idx="1">
                  <c:v>16609.539999999997</c:v>
                </c:pt>
                <c:pt idx="2">
                  <c:v>7858.19</c:v>
                </c:pt>
                <c:pt idx="3">
                  <c:v>1442.39</c:v>
                </c:pt>
                <c:pt idx="4">
                  <c:v>980</c:v>
                </c:pt>
                <c:pt idx="5">
                  <c:v>860</c:v>
                </c:pt>
                <c:pt idx="6">
                  <c:v>510</c:v>
                </c:pt>
                <c:pt idx="7">
                  <c:v>510</c:v>
                </c:pt>
                <c:pt idx="8">
                  <c:v>580</c:v>
                </c:pt>
                <c:pt idx="9">
                  <c:v>230</c:v>
                </c:pt>
                <c:pt idx="10">
                  <c:v>250</c:v>
                </c:pt>
                <c:pt idx="11">
                  <c:v>120</c:v>
                </c:pt>
              </c:numCache>
            </c:numRef>
          </c:val>
          <c:extLst>
            <c:ext xmlns:c16="http://schemas.microsoft.com/office/drawing/2014/chart" uri="{C3380CC4-5D6E-409C-BE32-E72D297353CC}">
              <c16:uniqueId val="{00000005-1C21-4ED4-B56A-3A4C25444265}"/>
            </c:ext>
          </c:extLst>
        </c:ser>
        <c:ser>
          <c:idx val="6"/>
          <c:order val="6"/>
          <c:tx>
            <c:strRef>
              <c:f>Sheet1!$H$1</c:f>
              <c:strCache>
                <c:ptCount val="1"/>
                <c:pt idx="0">
                  <c:v>Wind (81.5)</c:v>
                </c:pt>
              </c:strCache>
            </c:strRef>
          </c:tx>
          <c:spPr>
            <a:solidFill>
              <a:schemeClr val="accent2"/>
            </a:soli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Sheet1!$H$2:$H$15</c:f>
              <c:numCache>
                <c:formatCode>General</c:formatCode>
                <c:ptCount val="14"/>
                <c:pt idx="0">
                  <c:v>19793.189999999995</c:v>
                </c:pt>
                <c:pt idx="1">
                  <c:v>37364.800000000003</c:v>
                </c:pt>
                <c:pt idx="2">
                  <c:v>8525.4</c:v>
                </c:pt>
                <c:pt idx="3">
                  <c:v>3891.5499999999997</c:v>
                </c:pt>
                <c:pt idx="4">
                  <c:v>4288.3999999999996</c:v>
                </c:pt>
                <c:pt idx="5">
                  <c:v>1693.5</c:v>
                </c:pt>
                <c:pt idx="6">
                  <c:v>4765</c:v>
                </c:pt>
                <c:pt idx="7">
                  <c:v>750</c:v>
                </c:pt>
                <c:pt idx="8">
                  <c:v>400</c:v>
                </c:pt>
              </c:numCache>
            </c:numRef>
          </c:val>
          <c:extLst>
            <c:ext xmlns:c16="http://schemas.microsoft.com/office/drawing/2014/chart" uri="{C3380CC4-5D6E-409C-BE32-E72D297353CC}">
              <c16:uniqueId val="{00000006-1C21-4ED4-B56A-3A4C25444265}"/>
            </c:ext>
          </c:extLst>
        </c:ser>
        <c:ser>
          <c:idx val="7"/>
          <c:order val="7"/>
          <c:tx>
            <c:strRef>
              <c:f>Sheet1!$I$1</c:f>
              <c:strCache>
                <c:ptCount val="1"/>
                <c:pt idx="0">
                  <c:v>Energy Storage (11.4)</c:v>
                </c:pt>
              </c:strCache>
            </c:strRef>
          </c:tx>
          <c:spPr>
            <a:solidFill>
              <a:schemeClr val="accent4">
                <a:lumMod val="75000"/>
              </a:schemeClr>
            </a:soli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Sheet1!$I$2:$I$15</c:f>
              <c:numCache>
                <c:formatCode>General</c:formatCode>
                <c:ptCount val="14"/>
                <c:pt idx="0">
                  <c:v>251.35000000000002</c:v>
                </c:pt>
                <c:pt idx="1">
                  <c:v>1009.5</c:v>
                </c:pt>
                <c:pt idx="2">
                  <c:v>184.5</c:v>
                </c:pt>
                <c:pt idx="3">
                  <c:v>849</c:v>
                </c:pt>
                <c:pt idx="4">
                  <c:v>185</c:v>
                </c:pt>
                <c:pt idx="5">
                  <c:v>1200</c:v>
                </c:pt>
                <c:pt idx="6">
                  <c:v>3873.3</c:v>
                </c:pt>
                <c:pt idx="7">
                  <c:v>1200</c:v>
                </c:pt>
                <c:pt idx="9">
                  <c:v>1316</c:v>
                </c:pt>
                <c:pt idx="11">
                  <c:v>1300</c:v>
                </c:pt>
              </c:numCache>
            </c:numRef>
          </c:val>
          <c:extLst>
            <c:ext xmlns:c16="http://schemas.microsoft.com/office/drawing/2014/chart" uri="{C3380CC4-5D6E-409C-BE32-E72D297353CC}">
              <c16:uniqueId val="{00000007-1C21-4ED4-B56A-3A4C25444265}"/>
            </c:ext>
          </c:extLst>
        </c:ser>
        <c:ser>
          <c:idx val="8"/>
          <c:order val="8"/>
          <c:tx>
            <c:strRef>
              <c:f>Sheet1!$J$1</c:f>
              <c:strCache>
                <c:ptCount val="1"/>
                <c:pt idx="0">
                  <c:v>Other (3.7)</c:v>
                </c:pt>
              </c:strCache>
            </c:strRef>
          </c:tx>
          <c:spPr>
            <a:solidFill>
              <a:srgbClr val="C00000"/>
            </a:soli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Sheet1!$J$2:$J$15</c:f>
              <c:numCache>
                <c:formatCode>General</c:formatCode>
                <c:ptCount val="14"/>
                <c:pt idx="0">
                  <c:v>546.79999999999995</c:v>
                </c:pt>
                <c:pt idx="1">
                  <c:v>590.19999999999993</c:v>
                </c:pt>
                <c:pt idx="2">
                  <c:v>2266.9000000000005</c:v>
                </c:pt>
                <c:pt idx="3">
                  <c:v>329.9</c:v>
                </c:pt>
                <c:pt idx="5">
                  <c:v>3.2</c:v>
                </c:pt>
              </c:numCache>
            </c:numRef>
          </c:val>
          <c:extLst>
            <c:ext xmlns:c16="http://schemas.microsoft.com/office/drawing/2014/chart" uri="{C3380CC4-5D6E-409C-BE32-E72D297353CC}">
              <c16:uniqueId val="{00000000-6EAA-4BA6-8494-87040D7ACFB4}"/>
            </c:ext>
          </c:extLst>
        </c:ser>
        <c:dLbls>
          <c:showLegendKey val="0"/>
          <c:showVal val="0"/>
          <c:showCatName val="0"/>
          <c:showSerName val="0"/>
          <c:showPercent val="0"/>
          <c:showBubbleSize val="0"/>
        </c:dLbls>
        <c:gapWidth val="150"/>
        <c:axId val="285073888"/>
        <c:axId val="285074280"/>
      </c:barChart>
      <c:catAx>
        <c:axId val="285073888"/>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dirty="0"/>
                  <a:t>Proposed Online Year</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285074280"/>
        <c:crosses val="autoZero"/>
        <c:auto val="1"/>
        <c:lblAlgn val="ctr"/>
        <c:lblOffset val="100"/>
        <c:noMultiLvlLbl val="0"/>
      </c:catAx>
      <c:valAx>
        <c:axId val="285074280"/>
        <c:scaling>
          <c:orientation val="minMax"/>
          <c:max val="40000"/>
          <c:min val="0"/>
        </c:scaling>
        <c:delete val="0"/>
        <c:axPos val="l"/>
        <c:majorGridlines>
          <c:spPr>
            <a:ln w="635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dirty="0"/>
                  <a:t>Proposed Nameplate Capacity (GW)</a:t>
                </a:r>
              </a:p>
            </c:rich>
          </c:tx>
          <c:layout>
            <c:manualLayout>
              <c:xMode val="edge"/>
              <c:yMode val="edge"/>
              <c:x val="3.2894736842105261E-3"/>
              <c:y val="0"/>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85073888"/>
        <c:crosses val="autoZero"/>
        <c:crossBetween val="between"/>
        <c:dispUnits>
          <c:builtInUnit val="thousands"/>
        </c:dispUnits>
      </c:valAx>
      <c:spPr>
        <a:noFill/>
        <a:ln>
          <a:noFill/>
        </a:ln>
        <a:effectLst/>
      </c:spPr>
    </c:plotArea>
    <c:legend>
      <c:legendPos val="b"/>
      <c:layout>
        <c:manualLayout>
          <c:xMode val="edge"/>
          <c:yMode val="edge"/>
          <c:x val="1.8553753971543029E-2"/>
          <c:y val="0.86664488902266978"/>
          <c:w val="0.95631345835060089"/>
          <c:h val="0.1174599340371016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20001990087806E-2"/>
          <c:y val="4.3200516088729983E-2"/>
          <c:w val="0.9129796031230164"/>
          <c:h val="0.70575772127761749"/>
        </c:manualLayout>
      </c:layout>
      <c:barChart>
        <c:barDir val="col"/>
        <c:grouping val="clustered"/>
        <c:varyColors val="0"/>
        <c:ser>
          <c:idx val="0"/>
          <c:order val="0"/>
          <c:tx>
            <c:strRef>
              <c:f>Sheet1!$B$1</c:f>
              <c:strCache>
                <c:ptCount val="1"/>
                <c:pt idx="0">
                  <c:v>Coal (0.02)</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Sheet1!$B$2:$B$15</c:f>
              <c:numCache>
                <c:formatCode>General</c:formatCode>
                <c:ptCount val="14"/>
                <c:pt idx="0">
                  <c:v>17</c:v>
                </c:pt>
              </c:numCache>
            </c:numRef>
          </c:val>
          <c:extLst>
            <c:ext xmlns:c16="http://schemas.microsoft.com/office/drawing/2014/chart" uri="{C3380CC4-5D6E-409C-BE32-E72D297353CC}">
              <c16:uniqueId val="{00000000-E98A-4139-A38F-20EF1BD75F7D}"/>
            </c:ext>
          </c:extLst>
        </c:ser>
        <c:ser>
          <c:idx val="1"/>
          <c:order val="1"/>
          <c:tx>
            <c:strRef>
              <c:f>Sheet1!$C$1</c:f>
              <c:strCache>
                <c:ptCount val="1"/>
                <c:pt idx="0">
                  <c:v>Hydro (0.2)</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Sheet1!$C$2:$C$15</c:f>
              <c:numCache>
                <c:formatCode>General</c:formatCode>
                <c:ptCount val="14"/>
                <c:pt idx="0">
                  <c:v>17.131</c:v>
                </c:pt>
                <c:pt idx="1">
                  <c:v>98.427399999999977</c:v>
                </c:pt>
                <c:pt idx="2">
                  <c:v>9.25</c:v>
                </c:pt>
                <c:pt idx="3">
                  <c:v>43.870899999999992</c:v>
                </c:pt>
                <c:pt idx="4">
                  <c:v>26.713999999999992</c:v>
                </c:pt>
                <c:pt idx="5">
                  <c:v>50.763999999999996</c:v>
                </c:pt>
                <c:pt idx="6">
                  <c:v>2.331</c:v>
                </c:pt>
                <c:pt idx="8">
                  <c:v>3.552</c:v>
                </c:pt>
              </c:numCache>
            </c:numRef>
          </c:val>
          <c:extLst>
            <c:ext xmlns:c16="http://schemas.microsoft.com/office/drawing/2014/chart" uri="{C3380CC4-5D6E-409C-BE32-E72D297353CC}">
              <c16:uniqueId val="{00000001-E98A-4139-A38F-20EF1BD75F7D}"/>
            </c:ext>
          </c:extLst>
        </c:ser>
        <c:ser>
          <c:idx val="2"/>
          <c:order val="2"/>
          <c:tx>
            <c:strRef>
              <c:f>Sheet1!$D$1</c:f>
              <c:strCache>
                <c:ptCount val="1"/>
                <c:pt idx="0">
                  <c:v>NGCC (59.6)</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Sheet1!$D$2:$D$15</c:f>
              <c:numCache>
                <c:formatCode>General</c:formatCode>
                <c:ptCount val="14"/>
                <c:pt idx="0">
                  <c:v>8289.7000000000007</c:v>
                </c:pt>
                <c:pt idx="1">
                  <c:v>7044.7999999999993</c:v>
                </c:pt>
                <c:pt idx="2">
                  <c:v>19619.699999999997</c:v>
                </c:pt>
                <c:pt idx="3">
                  <c:v>15948.73</c:v>
                </c:pt>
                <c:pt idx="4">
                  <c:v>3606</c:v>
                </c:pt>
                <c:pt idx="5">
                  <c:v>2125</c:v>
                </c:pt>
                <c:pt idx="6">
                  <c:v>2100</c:v>
                </c:pt>
                <c:pt idx="8">
                  <c:v>916</c:v>
                </c:pt>
              </c:numCache>
            </c:numRef>
          </c:val>
          <c:extLst>
            <c:ext xmlns:c16="http://schemas.microsoft.com/office/drawing/2014/chart" uri="{C3380CC4-5D6E-409C-BE32-E72D297353CC}">
              <c16:uniqueId val="{00000002-E98A-4139-A38F-20EF1BD75F7D}"/>
            </c:ext>
          </c:extLst>
        </c:ser>
        <c:ser>
          <c:idx val="3"/>
          <c:order val="3"/>
          <c:tx>
            <c:strRef>
              <c:f>Sheet1!$E$1</c:f>
              <c:strCache>
                <c:ptCount val="1"/>
                <c:pt idx="0">
                  <c:v>Non-NGCC Gas (11.5)</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Sheet1!$E$2:$E$15</c:f>
              <c:numCache>
                <c:formatCode>General</c:formatCode>
                <c:ptCount val="14"/>
                <c:pt idx="0">
                  <c:v>2874.4799999999991</c:v>
                </c:pt>
                <c:pt idx="1">
                  <c:v>2974</c:v>
                </c:pt>
                <c:pt idx="2">
                  <c:v>2343.42</c:v>
                </c:pt>
                <c:pt idx="3">
                  <c:v>1042.3</c:v>
                </c:pt>
                <c:pt idx="4">
                  <c:v>241</c:v>
                </c:pt>
                <c:pt idx="5">
                  <c:v>1314</c:v>
                </c:pt>
                <c:pt idx="6">
                  <c:v>723</c:v>
                </c:pt>
              </c:numCache>
            </c:numRef>
          </c:val>
          <c:extLst>
            <c:ext xmlns:c16="http://schemas.microsoft.com/office/drawing/2014/chart" uri="{C3380CC4-5D6E-409C-BE32-E72D297353CC}">
              <c16:uniqueId val="{00000003-E98A-4139-A38F-20EF1BD75F7D}"/>
            </c:ext>
          </c:extLst>
        </c:ser>
        <c:ser>
          <c:idx val="4"/>
          <c:order val="4"/>
          <c:tx>
            <c:strRef>
              <c:f>Sheet1!$F$1</c:f>
              <c:strCache>
                <c:ptCount val="1"/>
                <c:pt idx="0">
                  <c:v>Nuclear (10.7)</c:v>
                </c:pt>
              </c:strCache>
            </c:strRef>
          </c:tx>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Sheet1!$F$2:$F$15</c:f>
              <c:numCache>
                <c:formatCode>General</c:formatCode>
                <c:ptCount val="14"/>
                <c:pt idx="2">
                  <c:v>1117</c:v>
                </c:pt>
                <c:pt idx="3">
                  <c:v>1117</c:v>
                </c:pt>
                <c:pt idx="5">
                  <c:v>2520</c:v>
                </c:pt>
                <c:pt idx="7">
                  <c:v>480</c:v>
                </c:pt>
                <c:pt idx="8">
                  <c:v>1040</c:v>
                </c:pt>
                <c:pt idx="9">
                  <c:v>1100</c:v>
                </c:pt>
                <c:pt idx="11">
                  <c:v>1100</c:v>
                </c:pt>
                <c:pt idx="12">
                  <c:v>1100</c:v>
                </c:pt>
                <c:pt idx="13">
                  <c:v>1100</c:v>
                </c:pt>
              </c:numCache>
            </c:numRef>
          </c:val>
          <c:extLst>
            <c:ext xmlns:c16="http://schemas.microsoft.com/office/drawing/2014/chart" uri="{C3380CC4-5D6E-409C-BE32-E72D297353CC}">
              <c16:uniqueId val="{00000004-E98A-4139-A38F-20EF1BD75F7D}"/>
            </c:ext>
          </c:extLst>
        </c:ser>
        <c:ser>
          <c:idx val="5"/>
          <c:order val="5"/>
          <c:tx>
            <c:strRef>
              <c:f>Sheet1!$G$1</c:f>
              <c:strCache>
                <c:ptCount val="1"/>
                <c:pt idx="0">
                  <c:v>Solar (17.6)</c:v>
                </c:pt>
              </c:strCache>
            </c:strRef>
          </c:tx>
          <c:spPr>
            <a:solidFill>
              <a:srgbClr val="37ABFF"/>
            </a:soli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Sheet1!$G$2:$G$15</c:f>
              <c:numCache>
                <c:formatCode>General</c:formatCode>
                <c:ptCount val="14"/>
                <c:pt idx="0">
                  <c:v>4531.042139999995</c:v>
                </c:pt>
                <c:pt idx="1">
                  <c:v>7974.773009999999</c:v>
                </c:pt>
                <c:pt idx="2">
                  <c:v>3517.9229999999993</c:v>
                </c:pt>
                <c:pt idx="3">
                  <c:v>696.04</c:v>
                </c:pt>
                <c:pt idx="4">
                  <c:v>243.87</c:v>
                </c:pt>
                <c:pt idx="5">
                  <c:v>176.4</c:v>
                </c:pt>
                <c:pt idx="6">
                  <c:v>92.4</c:v>
                </c:pt>
                <c:pt idx="7">
                  <c:v>92.4</c:v>
                </c:pt>
                <c:pt idx="8">
                  <c:v>109.19999999999999</c:v>
                </c:pt>
                <c:pt idx="9">
                  <c:v>55.199999999999996</c:v>
                </c:pt>
                <c:pt idx="10">
                  <c:v>60</c:v>
                </c:pt>
                <c:pt idx="11">
                  <c:v>28.799999999999997</c:v>
                </c:pt>
              </c:numCache>
            </c:numRef>
          </c:val>
          <c:extLst>
            <c:ext xmlns:c16="http://schemas.microsoft.com/office/drawing/2014/chart" uri="{C3380CC4-5D6E-409C-BE32-E72D297353CC}">
              <c16:uniqueId val="{00000005-E98A-4139-A38F-20EF1BD75F7D}"/>
            </c:ext>
          </c:extLst>
        </c:ser>
        <c:ser>
          <c:idx val="6"/>
          <c:order val="6"/>
          <c:tx>
            <c:strRef>
              <c:f>Sheet1!$H$1</c:f>
              <c:strCache>
                <c:ptCount val="1"/>
                <c:pt idx="0">
                  <c:v>Wind (11.5)</c:v>
                </c:pt>
              </c:strCache>
            </c:strRef>
          </c:tx>
          <c:spPr>
            <a:solidFill>
              <a:schemeClr val="accent2"/>
            </a:soli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Sheet1!$H$2:$H$15</c:f>
              <c:numCache>
                <c:formatCode>General</c:formatCode>
                <c:ptCount val="14"/>
                <c:pt idx="0">
                  <c:v>2508.6533532245576</c:v>
                </c:pt>
                <c:pt idx="1">
                  <c:v>5144.0181889447749</c:v>
                </c:pt>
                <c:pt idx="2">
                  <c:v>1351.1042999999997</c:v>
                </c:pt>
                <c:pt idx="3">
                  <c:v>647.9395097048282</c:v>
                </c:pt>
                <c:pt idx="4">
                  <c:v>718.76823379645714</c:v>
                </c:pt>
                <c:pt idx="5">
                  <c:v>304.58584894477252</c:v>
                </c:pt>
                <c:pt idx="6">
                  <c:v>580.12900000000002</c:v>
                </c:pt>
                <c:pt idx="7">
                  <c:v>159.75</c:v>
                </c:pt>
                <c:pt idx="8">
                  <c:v>80</c:v>
                </c:pt>
              </c:numCache>
            </c:numRef>
          </c:val>
          <c:extLst>
            <c:ext xmlns:c16="http://schemas.microsoft.com/office/drawing/2014/chart" uri="{C3380CC4-5D6E-409C-BE32-E72D297353CC}">
              <c16:uniqueId val="{00000006-E98A-4139-A38F-20EF1BD75F7D}"/>
            </c:ext>
          </c:extLst>
        </c:ser>
        <c:ser>
          <c:idx val="7"/>
          <c:order val="7"/>
          <c:tx>
            <c:strRef>
              <c:f>Sheet1!$I$1</c:f>
              <c:strCache>
                <c:ptCount val="1"/>
                <c:pt idx="0">
                  <c:v>Energy Storage (11.4)</c:v>
                </c:pt>
              </c:strCache>
            </c:strRef>
          </c:tx>
          <c:spPr>
            <a:solidFill>
              <a:schemeClr val="accent4">
                <a:lumMod val="75000"/>
              </a:schemeClr>
            </a:soli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Sheet1!$I$2:$I$15</c:f>
              <c:numCache>
                <c:formatCode>General</c:formatCode>
                <c:ptCount val="14"/>
                <c:pt idx="0">
                  <c:v>251.35000000000002</c:v>
                </c:pt>
                <c:pt idx="1">
                  <c:v>1009.5</c:v>
                </c:pt>
                <c:pt idx="2">
                  <c:v>184.5</c:v>
                </c:pt>
                <c:pt idx="3">
                  <c:v>849</c:v>
                </c:pt>
                <c:pt idx="4">
                  <c:v>185</c:v>
                </c:pt>
                <c:pt idx="5">
                  <c:v>1200</c:v>
                </c:pt>
                <c:pt idx="6">
                  <c:v>3873.3</c:v>
                </c:pt>
                <c:pt idx="7">
                  <c:v>1200</c:v>
                </c:pt>
                <c:pt idx="9">
                  <c:v>1316</c:v>
                </c:pt>
                <c:pt idx="11">
                  <c:v>1300</c:v>
                </c:pt>
              </c:numCache>
            </c:numRef>
          </c:val>
          <c:extLst>
            <c:ext xmlns:c16="http://schemas.microsoft.com/office/drawing/2014/chart" uri="{C3380CC4-5D6E-409C-BE32-E72D297353CC}">
              <c16:uniqueId val="{00000007-E98A-4139-A38F-20EF1BD75F7D}"/>
            </c:ext>
          </c:extLst>
        </c:ser>
        <c:ser>
          <c:idx val="8"/>
          <c:order val="8"/>
          <c:tx>
            <c:strRef>
              <c:f>Sheet1!$J$1</c:f>
              <c:strCache>
                <c:ptCount val="1"/>
                <c:pt idx="0">
                  <c:v>Other (3.7)</c:v>
                </c:pt>
              </c:strCache>
            </c:strRef>
          </c:tx>
          <c:spPr>
            <a:solidFill>
              <a:srgbClr val="C00000"/>
            </a:solidFill>
            <a:ln>
              <a:noFill/>
            </a:ln>
            <a:effectLst>
              <a:outerShdw blurRad="57150" dist="19050" dir="5400000" algn="ctr" rotWithShape="0">
                <a:srgbClr val="000000">
                  <a:alpha val="63000"/>
                </a:srgbClr>
              </a:outerShdw>
            </a:effectLst>
          </c:spPr>
          <c:invertIfNegative val="0"/>
          <c:cat>
            <c:numRef>
              <c:f>Sheet1!$A$2:$A$15</c:f>
              <c:numCache>
                <c:formatCode>General</c:formatCode>
                <c:ptCount val="14"/>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numCache>
            </c:numRef>
          </c:cat>
          <c:val>
            <c:numRef>
              <c:f>Sheet1!$J$2:$J$15</c:f>
              <c:numCache>
                <c:formatCode>General</c:formatCode>
                <c:ptCount val="14"/>
                <c:pt idx="0">
                  <c:v>546.79999999999995</c:v>
                </c:pt>
                <c:pt idx="1">
                  <c:v>590.19999999999993</c:v>
                </c:pt>
                <c:pt idx="2">
                  <c:v>2266.9000000000005</c:v>
                </c:pt>
                <c:pt idx="3">
                  <c:v>329.9</c:v>
                </c:pt>
                <c:pt idx="5">
                  <c:v>3.2</c:v>
                </c:pt>
              </c:numCache>
            </c:numRef>
          </c:val>
          <c:extLst>
            <c:ext xmlns:c16="http://schemas.microsoft.com/office/drawing/2014/chart" uri="{C3380CC4-5D6E-409C-BE32-E72D297353CC}">
              <c16:uniqueId val="{00000000-A328-4B9E-AE33-5D96B926A17C}"/>
            </c:ext>
          </c:extLst>
        </c:ser>
        <c:dLbls>
          <c:showLegendKey val="0"/>
          <c:showVal val="0"/>
          <c:showCatName val="0"/>
          <c:showSerName val="0"/>
          <c:showPercent val="0"/>
          <c:showBubbleSize val="0"/>
        </c:dLbls>
        <c:gapWidth val="150"/>
        <c:axId val="285074672"/>
        <c:axId val="285075064"/>
      </c:barChart>
      <c:catAx>
        <c:axId val="285074672"/>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dirty="0"/>
                  <a:t>Proposed Online Year</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285075064"/>
        <c:crosses val="autoZero"/>
        <c:auto val="1"/>
        <c:lblAlgn val="ctr"/>
        <c:lblOffset val="100"/>
        <c:noMultiLvlLbl val="0"/>
      </c:catAx>
      <c:valAx>
        <c:axId val="285075064"/>
        <c:scaling>
          <c:orientation val="minMax"/>
          <c:max val="20000"/>
        </c:scaling>
        <c:delete val="0"/>
        <c:axPos val="l"/>
        <c:majorGridlines>
          <c:spPr>
            <a:ln w="635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dirty="0"/>
                  <a:t>Proposed</a:t>
                </a:r>
                <a:r>
                  <a:rPr lang="en-US" sz="1600" baseline="0" dirty="0"/>
                  <a:t> Creditable</a:t>
                </a:r>
                <a:r>
                  <a:rPr lang="en-US" sz="1600" dirty="0"/>
                  <a:t> Capacity (GW)</a:t>
                </a:r>
              </a:p>
            </c:rich>
          </c:tx>
          <c:layout>
            <c:manualLayout>
              <c:xMode val="edge"/>
              <c:yMode val="edge"/>
              <c:x val="3.2894736842105261E-3"/>
              <c:y val="0"/>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85074672"/>
        <c:crosses val="autoZero"/>
        <c:crossBetween val="between"/>
        <c:dispUnits>
          <c:builtInUnit val="thousands"/>
        </c:dispUnits>
      </c:valAx>
      <c:spPr>
        <a:noFill/>
        <a:ln>
          <a:noFill/>
        </a:ln>
        <a:effectLst/>
      </c:spPr>
    </c:plotArea>
    <c:legend>
      <c:legendPos val="b"/>
      <c:layout>
        <c:manualLayout>
          <c:xMode val="edge"/>
          <c:yMode val="edge"/>
          <c:x val="1.9177186689358618E-2"/>
          <c:y val="0.89524969005101529"/>
          <c:w val="0.9444522664070979"/>
          <c:h val="8.853743015642451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05454503145337"/>
          <c:y val="4.3268281054517063E-2"/>
          <c:w val="0.86076699045516702"/>
          <c:h val="0.53823237019139514"/>
        </c:manualLayout>
      </c:layout>
      <c:barChart>
        <c:barDir val="col"/>
        <c:grouping val="stacked"/>
        <c:varyColors val="0"/>
        <c:ser>
          <c:idx val="0"/>
          <c:order val="0"/>
          <c:tx>
            <c:strRef>
              <c:f>Sheet1!$A$3</c:f>
              <c:strCache>
                <c:ptCount val="1"/>
                <c:pt idx="0">
                  <c:v>Completed (6.4)</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Sheet1!$B$1:$CF$2</c:f>
              <c:multiLvlStrCache>
                <c:ptCount val="83"/>
                <c:lvl>
                  <c:pt idx="0">
                    <c:v>Coal</c:v>
                  </c:pt>
                  <c:pt idx="1">
                    <c:v>NGCC</c:v>
                  </c:pt>
                  <c:pt idx="2">
                    <c:v>Non-NGCC Gas</c:v>
                  </c:pt>
                  <c:pt idx="3">
                    <c:v>Other</c:v>
                  </c:pt>
                  <c:pt idx="4">
                    <c:v>Water</c:v>
                  </c:pt>
                  <c:pt idx="5">
                    <c:v>Solar</c:v>
                  </c:pt>
                  <c:pt idx="6">
                    <c:v>Wind</c:v>
                  </c:pt>
                  <c:pt idx="7">
                    <c:v>Energy Storage</c:v>
                  </c:pt>
                  <c:pt idx="9">
                    <c:v>NGCC</c:v>
                  </c:pt>
                  <c:pt idx="10">
                    <c:v>Non-NGCC Gas</c:v>
                  </c:pt>
                  <c:pt idx="11">
                    <c:v>Other</c:v>
                  </c:pt>
                  <c:pt idx="12">
                    <c:v>Water</c:v>
                  </c:pt>
                  <c:pt idx="13">
                    <c:v>Solar</c:v>
                  </c:pt>
                  <c:pt idx="14">
                    <c:v>Wind</c:v>
                  </c:pt>
                  <c:pt idx="15">
                    <c:v>Energy Storage</c:v>
                  </c:pt>
                  <c:pt idx="17">
                    <c:v>NGCC</c:v>
                  </c:pt>
                  <c:pt idx="18">
                    <c:v>Non-NGCC Gas</c:v>
                  </c:pt>
                  <c:pt idx="19">
                    <c:v>Nuclear</c:v>
                  </c:pt>
                  <c:pt idx="20">
                    <c:v>Other</c:v>
                  </c:pt>
                  <c:pt idx="21">
                    <c:v>Water</c:v>
                  </c:pt>
                  <c:pt idx="22">
                    <c:v>Solar</c:v>
                  </c:pt>
                  <c:pt idx="23">
                    <c:v>Wind</c:v>
                  </c:pt>
                  <c:pt idx="24">
                    <c:v>Energy Storage</c:v>
                  </c:pt>
                  <c:pt idx="26">
                    <c:v>NGCC</c:v>
                  </c:pt>
                  <c:pt idx="27">
                    <c:v>Non-NGCC Gas</c:v>
                  </c:pt>
                  <c:pt idx="28">
                    <c:v>Nuclear</c:v>
                  </c:pt>
                  <c:pt idx="29">
                    <c:v>Other</c:v>
                  </c:pt>
                  <c:pt idx="30">
                    <c:v>Water</c:v>
                  </c:pt>
                  <c:pt idx="31">
                    <c:v>Solar</c:v>
                  </c:pt>
                  <c:pt idx="32">
                    <c:v>Wind</c:v>
                  </c:pt>
                  <c:pt idx="33">
                    <c:v>Energy Storage</c:v>
                  </c:pt>
                  <c:pt idx="35">
                    <c:v>NGCC</c:v>
                  </c:pt>
                  <c:pt idx="36">
                    <c:v>Non-NGCC Gas</c:v>
                  </c:pt>
                  <c:pt idx="37">
                    <c:v>Water</c:v>
                  </c:pt>
                  <c:pt idx="38">
                    <c:v>Solar</c:v>
                  </c:pt>
                  <c:pt idx="39">
                    <c:v>Wind</c:v>
                  </c:pt>
                  <c:pt idx="40">
                    <c:v>Energy Storage</c:v>
                  </c:pt>
                  <c:pt idx="42">
                    <c:v>NGCC</c:v>
                  </c:pt>
                  <c:pt idx="43">
                    <c:v>Non-NGCC Gas</c:v>
                  </c:pt>
                  <c:pt idx="44">
                    <c:v>Nuclear</c:v>
                  </c:pt>
                  <c:pt idx="45">
                    <c:v>Other</c:v>
                  </c:pt>
                  <c:pt idx="46">
                    <c:v>Water</c:v>
                  </c:pt>
                  <c:pt idx="47">
                    <c:v>Solar</c:v>
                  </c:pt>
                  <c:pt idx="48">
                    <c:v>Wind</c:v>
                  </c:pt>
                  <c:pt idx="49">
                    <c:v>Energy Storage</c:v>
                  </c:pt>
                  <c:pt idx="51">
                    <c:v>NGCC</c:v>
                  </c:pt>
                  <c:pt idx="52">
                    <c:v>Non-NGCC Gas</c:v>
                  </c:pt>
                  <c:pt idx="53">
                    <c:v>Water</c:v>
                  </c:pt>
                  <c:pt idx="54">
                    <c:v>Solar</c:v>
                  </c:pt>
                  <c:pt idx="55">
                    <c:v>Wind</c:v>
                  </c:pt>
                  <c:pt idx="56">
                    <c:v>Energy Storage</c:v>
                  </c:pt>
                  <c:pt idx="58">
                    <c:v>Nuclear</c:v>
                  </c:pt>
                  <c:pt idx="59">
                    <c:v>Solar</c:v>
                  </c:pt>
                  <c:pt idx="60">
                    <c:v>Wind</c:v>
                  </c:pt>
                  <c:pt idx="61">
                    <c:v>Energy Storage</c:v>
                  </c:pt>
                  <c:pt idx="63">
                    <c:v>NGCC</c:v>
                  </c:pt>
                  <c:pt idx="64">
                    <c:v>Nuclear</c:v>
                  </c:pt>
                  <c:pt idx="65">
                    <c:v>Water</c:v>
                  </c:pt>
                  <c:pt idx="66">
                    <c:v>Solar</c:v>
                  </c:pt>
                  <c:pt idx="67">
                    <c:v>Wind</c:v>
                  </c:pt>
                  <c:pt idx="69">
                    <c:v>Nuclear</c:v>
                  </c:pt>
                  <c:pt idx="70">
                    <c:v>Solar</c:v>
                  </c:pt>
                  <c:pt idx="71">
                    <c:v>Energy Storage</c:v>
                  </c:pt>
                  <c:pt idx="73">
                    <c:v>Solar</c:v>
                  </c:pt>
                  <c:pt idx="75">
                    <c:v>Nuclear</c:v>
                  </c:pt>
                  <c:pt idx="76">
                    <c:v>Solar</c:v>
                  </c:pt>
                  <c:pt idx="77">
                    <c:v>Energy Storage</c:v>
                  </c:pt>
                  <c:pt idx="79">
                    <c:v>Nuclear</c:v>
                  </c:pt>
                  <c:pt idx="81">
                    <c:v>Nuclear</c:v>
                  </c:pt>
                  <c:pt idx="82">
                    <c:v> </c:v>
                  </c:pt>
                </c:lvl>
                <c:lvl>
                  <c:pt idx="0">
                    <c:v>2019</c:v>
                  </c:pt>
                  <c:pt idx="9">
                    <c:v>2020</c:v>
                  </c:pt>
                  <c:pt idx="17">
                    <c:v>2021</c:v>
                  </c:pt>
                  <c:pt idx="26">
                    <c:v>2022</c:v>
                  </c:pt>
                  <c:pt idx="35">
                    <c:v>2023</c:v>
                  </c:pt>
                  <c:pt idx="42">
                    <c:v>2024</c:v>
                  </c:pt>
                  <c:pt idx="51">
                    <c:v>2025</c:v>
                  </c:pt>
                  <c:pt idx="58">
                    <c:v>2026</c:v>
                  </c:pt>
                  <c:pt idx="63">
                    <c:v>2027</c:v>
                  </c:pt>
                  <c:pt idx="69">
                    <c:v>2028</c:v>
                  </c:pt>
                  <c:pt idx="73">
                    <c:v>'29</c:v>
                  </c:pt>
                  <c:pt idx="75">
                    <c:v>2030</c:v>
                  </c:pt>
                  <c:pt idx="79">
                    <c:v>'31</c:v>
                  </c:pt>
                  <c:pt idx="81">
                    <c:v>'32</c:v>
                  </c:pt>
                </c:lvl>
              </c:multiLvlStrCache>
            </c:multiLvlStrRef>
          </c:cat>
          <c:val>
            <c:numRef>
              <c:f>Sheet1!$B$3:$CF$3</c:f>
              <c:numCache>
                <c:formatCode>General</c:formatCode>
                <c:ptCount val="83"/>
                <c:pt idx="1">
                  <c:v>3403.1</c:v>
                </c:pt>
                <c:pt idx="2">
                  <c:v>366.47999999999996</c:v>
                </c:pt>
                <c:pt idx="3">
                  <c:v>13.3</c:v>
                </c:pt>
                <c:pt idx="4">
                  <c:v>6</c:v>
                </c:pt>
                <c:pt idx="5">
                  <c:v>1184.02</c:v>
                </c:pt>
                <c:pt idx="6">
                  <c:v>1325.3300000000002</c:v>
                </c:pt>
                <c:pt idx="7">
                  <c:v>71.8</c:v>
                </c:pt>
              </c:numCache>
            </c:numRef>
          </c:val>
          <c:extLst>
            <c:ext xmlns:c16="http://schemas.microsoft.com/office/drawing/2014/chart" uri="{C3380CC4-5D6E-409C-BE32-E72D297353CC}">
              <c16:uniqueId val="{00000000-F1B8-44F9-840D-730CC4E9F2BE}"/>
            </c:ext>
          </c:extLst>
        </c:ser>
        <c:ser>
          <c:idx val="1"/>
          <c:order val="1"/>
          <c:tx>
            <c:strRef>
              <c:f>Sheet1!$A$4</c:f>
              <c:strCache>
                <c:ptCount val="1"/>
                <c:pt idx="0">
                  <c:v>Construction Begun (29.9)</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Sheet1!$B$1:$CF$2</c:f>
              <c:multiLvlStrCache>
                <c:ptCount val="83"/>
                <c:lvl>
                  <c:pt idx="0">
                    <c:v>Coal</c:v>
                  </c:pt>
                  <c:pt idx="1">
                    <c:v>NGCC</c:v>
                  </c:pt>
                  <c:pt idx="2">
                    <c:v>Non-NGCC Gas</c:v>
                  </c:pt>
                  <c:pt idx="3">
                    <c:v>Other</c:v>
                  </c:pt>
                  <c:pt idx="4">
                    <c:v>Water</c:v>
                  </c:pt>
                  <c:pt idx="5">
                    <c:v>Solar</c:v>
                  </c:pt>
                  <c:pt idx="6">
                    <c:v>Wind</c:v>
                  </c:pt>
                  <c:pt idx="7">
                    <c:v>Energy Storage</c:v>
                  </c:pt>
                  <c:pt idx="9">
                    <c:v>NGCC</c:v>
                  </c:pt>
                  <c:pt idx="10">
                    <c:v>Non-NGCC Gas</c:v>
                  </c:pt>
                  <c:pt idx="11">
                    <c:v>Other</c:v>
                  </c:pt>
                  <c:pt idx="12">
                    <c:v>Water</c:v>
                  </c:pt>
                  <c:pt idx="13">
                    <c:v>Solar</c:v>
                  </c:pt>
                  <c:pt idx="14">
                    <c:v>Wind</c:v>
                  </c:pt>
                  <c:pt idx="15">
                    <c:v>Energy Storage</c:v>
                  </c:pt>
                  <c:pt idx="17">
                    <c:v>NGCC</c:v>
                  </c:pt>
                  <c:pt idx="18">
                    <c:v>Non-NGCC Gas</c:v>
                  </c:pt>
                  <c:pt idx="19">
                    <c:v>Nuclear</c:v>
                  </c:pt>
                  <c:pt idx="20">
                    <c:v>Other</c:v>
                  </c:pt>
                  <c:pt idx="21">
                    <c:v>Water</c:v>
                  </c:pt>
                  <c:pt idx="22">
                    <c:v>Solar</c:v>
                  </c:pt>
                  <c:pt idx="23">
                    <c:v>Wind</c:v>
                  </c:pt>
                  <c:pt idx="24">
                    <c:v>Energy Storage</c:v>
                  </c:pt>
                  <c:pt idx="26">
                    <c:v>NGCC</c:v>
                  </c:pt>
                  <c:pt idx="27">
                    <c:v>Non-NGCC Gas</c:v>
                  </c:pt>
                  <c:pt idx="28">
                    <c:v>Nuclear</c:v>
                  </c:pt>
                  <c:pt idx="29">
                    <c:v>Other</c:v>
                  </c:pt>
                  <c:pt idx="30">
                    <c:v>Water</c:v>
                  </c:pt>
                  <c:pt idx="31">
                    <c:v>Solar</c:v>
                  </c:pt>
                  <c:pt idx="32">
                    <c:v>Wind</c:v>
                  </c:pt>
                  <c:pt idx="33">
                    <c:v>Energy Storage</c:v>
                  </c:pt>
                  <c:pt idx="35">
                    <c:v>NGCC</c:v>
                  </c:pt>
                  <c:pt idx="36">
                    <c:v>Non-NGCC Gas</c:v>
                  </c:pt>
                  <c:pt idx="37">
                    <c:v>Water</c:v>
                  </c:pt>
                  <c:pt idx="38">
                    <c:v>Solar</c:v>
                  </c:pt>
                  <c:pt idx="39">
                    <c:v>Wind</c:v>
                  </c:pt>
                  <c:pt idx="40">
                    <c:v>Energy Storage</c:v>
                  </c:pt>
                  <c:pt idx="42">
                    <c:v>NGCC</c:v>
                  </c:pt>
                  <c:pt idx="43">
                    <c:v>Non-NGCC Gas</c:v>
                  </c:pt>
                  <c:pt idx="44">
                    <c:v>Nuclear</c:v>
                  </c:pt>
                  <c:pt idx="45">
                    <c:v>Other</c:v>
                  </c:pt>
                  <c:pt idx="46">
                    <c:v>Water</c:v>
                  </c:pt>
                  <c:pt idx="47">
                    <c:v>Solar</c:v>
                  </c:pt>
                  <c:pt idx="48">
                    <c:v>Wind</c:v>
                  </c:pt>
                  <c:pt idx="49">
                    <c:v>Energy Storage</c:v>
                  </c:pt>
                  <c:pt idx="51">
                    <c:v>NGCC</c:v>
                  </c:pt>
                  <c:pt idx="52">
                    <c:v>Non-NGCC Gas</c:v>
                  </c:pt>
                  <c:pt idx="53">
                    <c:v>Water</c:v>
                  </c:pt>
                  <c:pt idx="54">
                    <c:v>Solar</c:v>
                  </c:pt>
                  <c:pt idx="55">
                    <c:v>Wind</c:v>
                  </c:pt>
                  <c:pt idx="56">
                    <c:v>Energy Storage</c:v>
                  </c:pt>
                  <c:pt idx="58">
                    <c:v>Nuclear</c:v>
                  </c:pt>
                  <c:pt idx="59">
                    <c:v>Solar</c:v>
                  </c:pt>
                  <c:pt idx="60">
                    <c:v>Wind</c:v>
                  </c:pt>
                  <c:pt idx="61">
                    <c:v>Energy Storage</c:v>
                  </c:pt>
                  <c:pt idx="63">
                    <c:v>NGCC</c:v>
                  </c:pt>
                  <c:pt idx="64">
                    <c:v>Nuclear</c:v>
                  </c:pt>
                  <c:pt idx="65">
                    <c:v>Water</c:v>
                  </c:pt>
                  <c:pt idx="66">
                    <c:v>Solar</c:v>
                  </c:pt>
                  <c:pt idx="67">
                    <c:v>Wind</c:v>
                  </c:pt>
                  <c:pt idx="69">
                    <c:v>Nuclear</c:v>
                  </c:pt>
                  <c:pt idx="70">
                    <c:v>Solar</c:v>
                  </c:pt>
                  <c:pt idx="71">
                    <c:v>Energy Storage</c:v>
                  </c:pt>
                  <c:pt idx="73">
                    <c:v>Solar</c:v>
                  </c:pt>
                  <c:pt idx="75">
                    <c:v>Nuclear</c:v>
                  </c:pt>
                  <c:pt idx="76">
                    <c:v>Solar</c:v>
                  </c:pt>
                  <c:pt idx="77">
                    <c:v>Energy Storage</c:v>
                  </c:pt>
                  <c:pt idx="79">
                    <c:v>Nuclear</c:v>
                  </c:pt>
                  <c:pt idx="81">
                    <c:v>Nuclear</c:v>
                  </c:pt>
                  <c:pt idx="82">
                    <c:v> </c:v>
                  </c:pt>
                </c:lvl>
                <c:lvl>
                  <c:pt idx="0">
                    <c:v>2019</c:v>
                  </c:pt>
                  <c:pt idx="9">
                    <c:v>2020</c:v>
                  </c:pt>
                  <c:pt idx="17">
                    <c:v>2021</c:v>
                  </c:pt>
                  <c:pt idx="26">
                    <c:v>2022</c:v>
                  </c:pt>
                  <c:pt idx="35">
                    <c:v>2023</c:v>
                  </c:pt>
                  <c:pt idx="42">
                    <c:v>2024</c:v>
                  </c:pt>
                  <c:pt idx="51">
                    <c:v>2025</c:v>
                  </c:pt>
                  <c:pt idx="58">
                    <c:v>2026</c:v>
                  </c:pt>
                  <c:pt idx="63">
                    <c:v>2027</c:v>
                  </c:pt>
                  <c:pt idx="69">
                    <c:v>2028</c:v>
                  </c:pt>
                  <c:pt idx="73">
                    <c:v>'29</c:v>
                  </c:pt>
                  <c:pt idx="75">
                    <c:v>2030</c:v>
                  </c:pt>
                  <c:pt idx="79">
                    <c:v>'31</c:v>
                  </c:pt>
                  <c:pt idx="81">
                    <c:v>'32</c:v>
                  </c:pt>
                </c:lvl>
              </c:multiLvlStrCache>
            </c:multiLvlStrRef>
          </c:cat>
          <c:val>
            <c:numRef>
              <c:f>Sheet1!$B$4:$CF$4</c:f>
              <c:numCache>
                <c:formatCode>General</c:formatCode>
                <c:ptCount val="83"/>
                <c:pt idx="0">
                  <c:v>17</c:v>
                </c:pt>
                <c:pt idx="1">
                  <c:v>3561.7000000000003</c:v>
                </c:pt>
                <c:pt idx="2">
                  <c:v>1246.7000000000005</c:v>
                </c:pt>
                <c:pt idx="3">
                  <c:v>238.4</c:v>
                </c:pt>
                <c:pt idx="4">
                  <c:v>31</c:v>
                </c:pt>
                <c:pt idx="5">
                  <c:v>2863.7199999999989</c:v>
                </c:pt>
                <c:pt idx="6">
                  <c:v>7024.2999999999993</c:v>
                </c:pt>
                <c:pt idx="7">
                  <c:v>24.8</c:v>
                </c:pt>
                <c:pt idx="9">
                  <c:v>5765.7999999999993</c:v>
                </c:pt>
                <c:pt idx="10">
                  <c:v>488</c:v>
                </c:pt>
                <c:pt idx="11">
                  <c:v>2</c:v>
                </c:pt>
                <c:pt idx="12">
                  <c:v>192.67999999999998</c:v>
                </c:pt>
                <c:pt idx="13">
                  <c:v>224.5</c:v>
                </c:pt>
                <c:pt idx="14">
                  <c:v>1518.7</c:v>
                </c:pt>
                <c:pt idx="17">
                  <c:v>2600</c:v>
                </c:pt>
                <c:pt idx="19">
                  <c:v>1117</c:v>
                </c:pt>
                <c:pt idx="20">
                  <c:v>96</c:v>
                </c:pt>
                <c:pt idx="23">
                  <c:v>180</c:v>
                </c:pt>
                <c:pt idx="26">
                  <c:v>1146</c:v>
                </c:pt>
                <c:pt idx="28">
                  <c:v>1117</c:v>
                </c:pt>
                <c:pt idx="43">
                  <c:v>400</c:v>
                </c:pt>
              </c:numCache>
            </c:numRef>
          </c:val>
          <c:extLst>
            <c:ext xmlns:c16="http://schemas.microsoft.com/office/drawing/2014/chart" uri="{C3380CC4-5D6E-409C-BE32-E72D297353CC}">
              <c16:uniqueId val="{00000001-F1B8-44F9-840D-730CC4E9F2BE}"/>
            </c:ext>
          </c:extLst>
        </c:ser>
        <c:ser>
          <c:idx val="2"/>
          <c:order val="2"/>
          <c:tx>
            <c:strRef>
              <c:f>Sheet1!$A$5</c:f>
              <c:strCache>
                <c:ptCount val="1"/>
                <c:pt idx="0">
                  <c:v>Advanced Development (39.7)</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Sheet1!$B$1:$CF$2</c:f>
              <c:multiLvlStrCache>
                <c:ptCount val="83"/>
                <c:lvl>
                  <c:pt idx="0">
                    <c:v>Coal</c:v>
                  </c:pt>
                  <c:pt idx="1">
                    <c:v>NGCC</c:v>
                  </c:pt>
                  <c:pt idx="2">
                    <c:v>Non-NGCC Gas</c:v>
                  </c:pt>
                  <c:pt idx="3">
                    <c:v>Other</c:v>
                  </c:pt>
                  <c:pt idx="4">
                    <c:v>Water</c:v>
                  </c:pt>
                  <c:pt idx="5">
                    <c:v>Solar</c:v>
                  </c:pt>
                  <c:pt idx="6">
                    <c:v>Wind</c:v>
                  </c:pt>
                  <c:pt idx="7">
                    <c:v>Energy Storage</c:v>
                  </c:pt>
                  <c:pt idx="9">
                    <c:v>NGCC</c:v>
                  </c:pt>
                  <c:pt idx="10">
                    <c:v>Non-NGCC Gas</c:v>
                  </c:pt>
                  <c:pt idx="11">
                    <c:v>Other</c:v>
                  </c:pt>
                  <c:pt idx="12">
                    <c:v>Water</c:v>
                  </c:pt>
                  <c:pt idx="13">
                    <c:v>Solar</c:v>
                  </c:pt>
                  <c:pt idx="14">
                    <c:v>Wind</c:v>
                  </c:pt>
                  <c:pt idx="15">
                    <c:v>Energy Storage</c:v>
                  </c:pt>
                  <c:pt idx="17">
                    <c:v>NGCC</c:v>
                  </c:pt>
                  <c:pt idx="18">
                    <c:v>Non-NGCC Gas</c:v>
                  </c:pt>
                  <c:pt idx="19">
                    <c:v>Nuclear</c:v>
                  </c:pt>
                  <c:pt idx="20">
                    <c:v>Other</c:v>
                  </c:pt>
                  <c:pt idx="21">
                    <c:v>Water</c:v>
                  </c:pt>
                  <c:pt idx="22">
                    <c:v>Solar</c:v>
                  </c:pt>
                  <c:pt idx="23">
                    <c:v>Wind</c:v>
                  </c:pt>
                  <c:pt idx="24">
                    <c:v>Energy Storage</c:v>
                  </c:pt>
                  <c:pt idx="26">
                    <c:v>NGCC</c:v>
                  </c:pt>
                  <c:pt idx="27">
                    <c:v>Non-NGCC Gas</c:v>
                  </c:pt>
                  <c:pt idx="28">
                    <c:v>Nuclear</c:v>
                  </c:pt>
                  <c:pt idx="29">
                    <c:v>Other</c:v>
                  </c:pt>
                  <c:pt idx="30">
                    <c:v>Water</c:v>
                  </c:pt>
                  <c:pt idx="31">
                    <c:v>Solar</c:v>
                  </c:pt>
                  <c:pt idx="32">
                    <c:v>Wind</c:v>
                  </c:pt>
                  <c:pt idx="33">
                    <c:v>Energy Storage</c:v>
                  </c:pt>
                  <c:pt idx="35">
                    <c:v>NGCC</c:v>
                  </c:pt>
                  <c:pt idx="36">
                    <c:v>Non-NGCC Gas</c:v>
                  </c:pt>
                  <c:pt idx="37">
                    <c:v>Water</c:v>
                  </c:pt>
                  <c:pt idx="38">
                    <c:v>Solar</c:v>
                  </c:pt>
                  <c:pt idx="39">
                    <c:v>Wind</c:v>
                  </c:pt>
                  <c:pt idx="40">
                    <c:v>Energy Storage</c:v>
                  </c:pt>
                  <c:pt idx="42">
                    <c:v>NGCC</c:v>
                  </c:pt>
                  <c:pt idx="43">
                    <c:v>Non-NGCC Gas</c:v>
                  </c:pt>
                  <c:pt idx="44">
                    <c:v>Nuclear</c:v>
                  </c:pt>
                  <c:pt idx="45">
                    <c:v>Other</c:v>
                  </c:pt>
                  <c:pt idx="46">
                    <c:v>Water</c:v>
                  </c:pt>
                  <c:pt idx="47">
                    <c:v>Solar</c:v>
                  </c:pt>
                  <c:pt idx="48">
                    <c:v>Wind</c:v>
                  </c:pt>
                  <c:pt idx="49">
                    <c:v>Energy Storage</c:v>
                  </c:pt>
                  <c:pt idx="51">
                    <c:v>NGCC</c:v>
                  </c:pt>
                  <c:pt idx="52">
                    <c:v>Non-NGCC Gas</c:v>
                  </c:pt>
                  <c:pt idx="53">
                    <c:v>Water</c:v>
                  </c:pt>
                  <c:pt idx="54">
                    <c:v>Solar</c:v>
                  </c:pt>
                  <c:pt idx="55">
                    <c:v>Wind</c:v>
                  </c:pt>
                  <c:pt idx="56">
                    <c:v>Energy Storage</c:v>
                  </c:pt>
                  <c:pt idx="58">
                    <c:v>Nuclear</c:v>
                  </c:pt>
                  <c:pt idx="59">
                    <c:v>Solar</c:v>
                  </c:pt>
                  <c:pt idx="60">
                    <c:v>Wind</c:v>
                  </c:pt>
                  <c:pt idx="61">
                    <c:v>Energy Storage</c:v>
                  </c:pt>
                  <c:pt idx="63">
                    <c:v>NGCC</c:v>
                  </c:pt>
                  <c:pt idx="64">
                    <c:v>Nuclear</c:v>
                  </c:pt>
                  <c:pt idx="65">
                    <c:v>Water</c:v>
                  </c:pt>
                  <c:pt idx="66">
                    <c:v>Solar</c:v>
                  </c:pt>
                  <c:pt idx="67">
                    <c:v>Wind</c:v>
                  </c:pt>
                  <c:pt idx="69">
                    <c:v>Nuclear</c:v>
                  </c:pt>
                  <c:pt idx="70">
                    <c:v>Solar</c:v>
                  </c:pt>
                  <c:pt idx="71">
                    <c:v>Energy Storage</c:v>
                  </c:pt>
                  <c:pt idx="73">
                    <c:v>Solar</c:v>
                  </c:pt>
                  <c:pt idx="75">
                    <c:v>Nuclear</c:v>
                  </c:pt>
                  <c:pt idx="76">
                    <c:v>Solar</c:v>
                  </c:pt>
                  <c:pt idx="77">
                    <c:v>Energy Storage</c:v>
                  </c:pt>
                  <c:pt idx="79">
                    <c:v>Nuclear</c:v>
                  </c:pt>
                  <c:pt idx="81">
                    <c:v>Nuclear</c:v>
                  </c:pt>
                  <c:pt idx="82">
                    <c:v> </c:v>
                  </c:pt>
                </c:lvl>
                <c:lvl>
                  <c:pt idx="0">
                    <c:v>2019</c:v>
                  </c:pt>
                  <c:pt idx="9">
                    <c:v>2020</c:v>
                  </c:pt>
                  <c:pt idx="17">
                    <c:v>2021</c:v>
                  </c:pt>
                  <c:pt idx="26">
                    <c:v>2022</c:v>
                  </c:pt>
                  <c:pt idx="35">
                    <c:v>2023</c:v>
                  </c:pt>
                  <c:pt idx="42">
                    <c:v>2024</c:v>
                  </c:pt>
                  <c:pt idx="51">
                    <c:v>2025</c:v>
                  </c:pt>
                  <c:pt idx="58">
                    <c:v>2026</c:v>
                  </c:pt>
                  <c:pt idx="63">
                    <c:v>2027</c:v>
                  </c:pt>
                  <c:pt idx="69">
                    <c:v>2028</c:v>
                  </c:pt>
                  <c:pt idx="73">
                    <c:v>'29</c:v>
                  </c:pt>
                  <c:pt idx="75">
                    <c:v>2030</c:v>
                  </c:pt>
                  <c:pt idx="79">
                    <c:v>'31</c:v>
                  </c:pt>
                  <c:pt idx="81">
                    <c:v>'32</c:v>
                  </c:pt>
                </c:lvl>
              </c:multiLvlStrCache>
            </c:multiLvlStrRef>
          </c:cat>
          <c:val>
            <c:numRef>
              <c:f>Sheet1!$B$5:$CF$5</c:f>
              <c:numCache>
                <c:formatCode>General</c:formatCode>
                <c:ptCount val="83"/>
                <c:pt idx="1">
                  <c:v>335.9</c:v>
                </c:pt>
                <c:pt idx="2">
                  <c:v>22.7</c:v>
                </c:pt>
                <c:pt idx="3">
                  <c:v>118.1</c:v>
                </c:pt>
                <c:pt idx="4">
                  <c:v>2.3000000000000007</c:v>
                </c:pt>
                <c:pt idx="5">
                  <c:v>1124.75</c:v>
                </c:pt>
                <c:pt idx="6">
                  <c:v>2076.14</c:v>
                </c:pt>
                <c:pt idx="7">
                  <c:v>11.75</c:v>
                </c:pt>
                <c:pt idx="9">
                  <c:v>964</c:v>
                </c:pt>
                <c:pt idx="10">
                  <c:v>941</c:v>
                </c:pt>
                <c:pt idx="11">
                  <c:v>90.199999999999989</c:v>
                </c:pt>
                <c:pt idx="12">
                  <c:v>3.2</c:v>
                </c:pt>
                <c:pt idx="13">
                  <c:v>1978.3800000000003</c:v>
                </c:pt>
                <c:pt idx="14">
                  <c:v>5816.1500000000005</c:v>
                </c:pt>
                <c:pt idx="15">
                  <c:v>100</c:v>
                </c:pt>
                <c:pt idx="17">
                  <c:v>6017</c:v>
                </c:pt>
                <c:pt idx="18">
                  <c:v>484</c:v>
                </c:pt>
                <c:pt idx="20">
                  <c:v>2149.9</c:v>
                </c:pt>
                <c:pt idx="21">
                  <c:v>25</c:v>
                </c:pt>
                <c:pt idx="22">
                  <c:v>945</c:v>
                </c:pt>
                <c:pt idx="23">
                  <c:v>1423.6</c:v>
                </c:pt>
                <c:pt idx="26">
                  <c:v>5367.2999999999993</c:v>
                </c:pt>
                <c:pt idx="27">
                  <c:v>63.3</c:v>
                </c:pt>
                <c:pt idx="30">
                  <c:v>27.89</c:v>
                </c:pt>
                <c:pt idx="31">
                  <c:v>84.99</c:v>
                </c:pt>
                <c:pt idx="32">
                  <c:v>1660</c:v>
                </c:pt>
                <c:pt idx="33">
                  <c:v>724</c:v>
                </c:pt>
                <c:pt idx="35">
                  <c:v>1416</c:v>
                </c:pt>
                <c:pt idx="37">
                  <c:v>72.2</c:v>
                </c:pt>
                <c:pt idx="39">
                  <c:v>1344.4</c:v>
                </c:pt>
                <c:pt idx="44">
                  <c:v>2520</c:v>
                </c:pt>
                <c:pt idx="48">
                  <c:v>320</c:v>
                </c:pt>
                <c:pt idx="53">
                  <c:v>6.3</c:v>
                </c:pt>
                <c:pt idx="58">
                  <c:v>480</c:v>
                </c:pt>
                <c:pt idx="60">
                  <c:v>750</c:v>
                </c:pt>
                <c:pt idx="64">
                  <c:v>240</c:v>
                </c:pt>
              </c:numCache>
            </c:numRef>
          </c:val>
          <c:extLst>
            <c:ext xmlns:c16="http://schemas.microsoft.com/office/drawing/2014/chart" uri="{C3380CC4-5D6E-409C-BE32-E72D297353CC}">
              <c16:uniqueId val="{00000002-F1B8-44F9-840D-730CC4E9F2BE}"/>
            </c:ext>
          </c:extLst>
        </c:ser>
        <c:ser>
          <c:idx val="3"/>
          <c:order val="3"/>
          <c:tx>
            <c:strRef>
              <c:f>Sheet1!$A$6</c:f>
              <c:strCache>
                <c:ptCount val="1"/>
                <c:pt idx="0">
                  <c:v>Early Development (118)</c:v>
                </c:pt>
              </c:strCache>
            </c:strRef>
          </c:tx>
          <c:spPr>
            <a:solidFill>
              <a:schemeClr val="accent2"/>
            </a:solidFill>
            <a:ln>
              <a:noFill/>
            </a:ln>
            <a:effectLst>
              <a:outerShdw blurRad="57150" dist="19050" dir="5400000" algn="ctr" rotWithShape="0">
                <a:srgbClr val="000000">
                  <a:alpha val="63000"/>
                </a:srgbClr>
              </a:outerShdw>
            </a:effectLst>
          </c:spPr>
          <c:invertIfNegative val="0"/>
          <c:cat>
            <c:multiLvlStrRef>
              <c:f>Sheet1!$B$1:$CF$2</c:f>
              <c:multiLvlStrCache>
                <c:ptCount val="83"/>
                <c:lvl>
                  <c:pt idx="0">
                    <c:v>Coal</c:v>
                  </c:pt>
                  <c:pt idx="1">
                    <c:v>NGCC</c:v>
                  </c:pt>
                  <c:pt idx="2">
                    <c:v>Non-NGCC Gas</c:v>
                  </c:pt>
                  <c:pt idx="3">
                    <c:v>Other</c:v>
                  </c:pt>
                  <c:pt idx="4">
                    <c:v>Water</c:v>
                  </c:pt>
                  <c:pt idx="5">
                    <c:v>Solar</c:v>
                  </c:pt>
                  <c:pt idx="6">
                    <c:v>Wind</c:v>
                  </c:pt>
                  <c:pt idx="7">
                    <c:v>Energy Storage</c:v>
                  </c:pt>
                  <c:pt idx="9">
                    <c:v>NGCC</c:v>
                  </c:pt>
                  <c:pt idx="10">
                    <c:v>Non-NGCC Gas</c:v>
                  </c:pt>
                  <c:pt idx="11">
                    <c:v>Other</c:v>
                  </c:pt>
                  <c:pt idx="12">
                    <c:v>Water</c:v>
                  </c:pt>
                  <c:pt idx="13">
                    <c:v>Solar</c:v>
                  </c:pt>
                  <c:pt idx="14">
                    <c:v>Wind</c:v>
                  </c:pt>
                  <c:pt idx="15">
                    <c:v>Energy Storage</c:v>
                  </c:pt>
                  <c:pt idx="17">
                    <c:v>NGCC</c:v>
                  </c:pt>
                  <c:pt idx="18">
                    <c:v>Non-NGCC Gas</c:v>
                  </c:pt>
                  <c:pt idx="19">
                    <c:v>Nuclear</c:v>
                  </c:pt>
                  <c:pt idx="20">
                    <c:v>Other</c:v>
                  </c:pt>
                  <c:pt idx="21">
                    <c:v>Water</c:v>
                  </c:pt>
                  <c:pt idx="22">
                    <c:v>Solar</c:v>
                  </c:pt>
                  <c:pt idx="23">
                    <c:v>Wind</c:v>
                  </c:pt>
                  <c:pt idx="24">
                    <c:v>Energy Storage</c:v>
                  </c:pt>
                  <c:pt idx="26">
                    <c:v>NGCC</c:v>
                  </c:pt>
                  <c:pt idx="27">
                    <c:v>Non-NGCC Gas</c:v>
                  </c:pt>
                  <c:pt idx="28">
                    <c:v>Nuclear</c:v>
                  </c:pt>
                  <c:pt idx="29">
                    <c:v>Other</c:v>
                  </c:pt>
                  <c:pt idx="30">
                    <c:v>Water</c:v>
                  </c:pt>
                  <c:pt idx="31">
                    <c:v>Solar</c:v>
                  </c:pt>
                  <c:pt idx="32">
                    <c:v>Wind</c:v>
                  </c:pt>
                  <c:pt idx="33">
                    <c:v>Energy Storage</c:v>
                  </c:pt>
                  <c:pt idx="35">
                    <c:v>NGCC</c:v>
                  </c:pt>
                  <c:pt idx="36">
                    <c:v>Non-NGCC Gas</c:v>
                  </c:pt>
                  <c:pt idx="37">
                    <c:v>Water</c:v>
                  </c:pt>
                  <c:pt idx="38">
                    <c:v>Solar</c:v>
                  </c:pt>
                  <c:pt idx="39">
                    <c:v>Wind</c:v>
                  </c:pt>
                  <c:pt idx="40">
                    <c:v>Energy Storage</c:v>
                  </c:pt>
                  <c:pt idx="42">
                    <c:v>NGCC</c:v>
                  </c:pt>
                  <c:pt idx="43">
                    <c:v>Non-NGCC Gas</c:v>
                  </c:pt>
                  <c:pt idx="44">
                    <c:v>Nuclear</c:v>
                  </c:pt>
                  <c:pt idx="45">
                    <c:v>Other</c:v>
                  </c:pt>
                  <c:pt idx="46">
                    <c:v>Water</c:v>
                  </c:pt>
                  <c:pt idx="47">
                    <c:v>Solar</c:v>
                  </c:pt>
                  <c:pt idx="48">
                    <c:v>Wind</c:v>
                  </c:pt>
                  <c:pt idx="49">
                    <c:v>Energy Storage</c:v>
                  </c:pt>
                  <c:pt idx="51">
                    <c:v>NGCC</c:v>
                  </c:pt>
                  <c:pt idx="52">
                    <c:v>Non-NGCC Gas</c:v>
                  </c:pt>
                  <c:pt idx="53">
                    <c:v>Water</c:v>
                  </c:pt>
                  <c:pt idx="54">
                    <c:v>Solar</c:v>
                  </c:pt>
                  <c:pt idx="55">
                    <c:v>Wind</c:v>
                  </c:pt>
                  <c:pt idx="56">
                    <c:v>Energy Storage</c:v>
                  </c:pt>
                  <c:pt idx="58">
                    <c:v>Nuclear</c:v>
                  </c:pt>
                  <c:pt idx="59">
                    <c:v>Solar</c:v>
                  </c:pt>
                  <c:pt idx="60">
                    <c:v>Wind</c:v>
                  </c:pt>
                  <c:pt idx="61">
                    <c:v>Energy Storage</c:v>
                  </c:pt>
                  <c:pt idx="63">
                    <c:v>NGCC</c:v>
                  </c:pt>
                  <c:pt idx="64">
                    <c:v>Nuclear</c:v>
                  </c:pt>
                  <c:pt idx="65">
                    <c:v>Water</c:v>
                  </c:pt>
                  <c:pt idx="66">
                    <c:v>Solar</c:v>
                  </c:pt>
                  <c:pt idx="67">
                    <c:v>Wind</c:v>
                  </c:pt>
                  <c:pt idx="69">
                    <c:v>Nuclear</c:v>
                  </c:pt>
                  <c:pt idx="70">
                    <c:v>Solar</c:v>
                  </c:pt>
                  <c:pt idx="71">
                    <c:v>Energy Storage</c:v>
                  </c:pt>
                  <c:pt idx="73">
                    <c:v>Solar</c:v>
                  </c:pt>
                  <c:pt idx="75">
                    <c:v>Nuclear</c:v>
                  </c:pt>
                  <c:pt idx="76">
                    <c:v>Solar</c:v>
                  </c:pt>
                  <c:pt idx="77">
                    <c:v>Energy Storage</c:v>
                  </c:pt>
                  <c:pt idx="79">
                    <c:v>Nuclear</c:v>
                  </c:pt>
                  <c:pt idx="81">
                    <c:v>Nuclear</c:v>
                  </c:pt>
                  <c:pt idx="82">
                    <c:v> </c:v>
                  </c:pt>
                </c:lvl>
                <c:lvl>
                  <c:pt idx="0">
                    <c:v>2019</c:v>
                  </c:pt>
                  <c:pt idx="9">
                    <c:v>2020</c:v>
                  </c:pt>
                  <c:pt idx="17">
                    <c:v>2021</c:v>
                  </c:pt>
                  <c:pt idx="26">
                    <c:v>2022</c:v>
                  </c:pt>
                  <c:pt idx="35">
                    <c:v>2023</c:v>
                  </c:pt>
                  <c:pt idx="42">
                    <c:v>2024</c:v>
                  </c:pt>
                  <c:pt idx="51">
                    <c:v>2025</c:v>
                  </c:pt>
                  <c:pt idx="58">
                    <c:v>2026</c:v>
                  </c:pt>
                  <c:pt idx="63">
                    <c:v>2027</c:v>
                  </c:pt>
                  <c:pt idx="69">
                    <c:v>2028</c:v>
                  </c:pt>
                  <c:pt idx="73">
                    <c:v>'29</c:v>
                  </c:pt>
                  <c:pt idx="75">
                    <c:v>2030</c:v>
                  </c:pt>
                  <c:pt idx="79">
                    <c:v>'31</c:v>
                  </c:pt>
                  <c:pt idx="81">
                    <c:v>'32</c:v>
                  </c:pt>
                </c:lvl>
              </c:multiLvlStrCache>
            </c:multiLvlStrRef>
          </c:cat>
          <c:val>
            <c:numRef>
              <c:f>Sheet1!$B$6:$CF$6</c:f>
              <c:numCache>
                <c:formatCode>General</c:formatCode>
                <c:ptCount val="83"/>
                <c:pt idx="1">
                  <c:v>989</c:v>
                </c:pt>
                <c:pt idx="2">
                  <c:v>1151.6000000000008</c:v>
                </c:pt>
                <c:pt idx="3">
                  <c:v>145</c:v>
                </c:pt>
                <c:pt idx="4">
                  <c:v>7</c:v>
                </c:pt>
                <c:pt idx="5">
                  <c:v>4660.8299999999981</c:v>
                </c:pt>
                <c:pt idx="6">
                  <c:v>8491.9200000000019</c:v>
                </c:pt>
                <c:pt idx="7">
                  <c:v>134</c:v>
                </c:pt>
                <c:pt idx="9">
                  <c:v>315</c:v>
                </c:pt>
                <c:pt idx="10">
                  <c:v>1481.0000000000005</c:v>
                </c:pt>
                <c:pt idx="11">
                  <c:v>419.19999999999993</c:v>
                </c:pt>
                <c:pt idx="12">
                  <c:v>54.64</c:v>
                </c:pt>
                <c:pt idx="13">
                  <c:v>13270.059999999998</c:v>
                </c:pt>
                <c:pt idx="14">
                  <c:v>22876.700000000004</c:v>
                </c:pt>
                <c:pt idx="15">
                  <c:v>909.5</c:v>
                </c:pt>
                <c:pt idx="17">
                  <c:v>10752.699999999997</c:v>
                </c:pt>
                <c:pt idx="18">
                  <c:v>1053.42</c:v>
                </c:pt>
                <c:pt idx="20">
                  <c:v>21</c:v>
                </c:pt>
                <c:pt idx="22">
                  <c:v>6084.7</c:v>
                </c:pt>
                <c:pt idx="23">
                  <c:v>4566</c:v>
                </c:pt>
                <c:pt idx="24">
                  <c:v>129.5</c:v>
                </c:pt>
                <c:pt idx="26">
                  <c:v>9435.43</c:v>
                </c:pt>
                <c:pt idx="27">
                  <c:v>979</c:v>
                </c:pt>
                <c:pt idx="29">
                  <c:v>329.9</c:v>
                </c:pt>
                <c:pt idx="30">
                  <c:v>90.68</c:v>
                </c:pt>
                <c:pt idx="31">
                  <c:v>1355.87</c:v>
                </c:pt>
                <c:pt idx="32">
                  <c:v>2231.5500000000002</c:v>
                </c:pt>
                <c:pt idx="33">
                  <c:v>125</c:v>
                </c:pt>
                <c:pt idx="35">
                  <c:v>1100</c:v>
                </c:pt>
                <c:pt idx="36">
                  <c:v>241</c:v>
                </c:pt>
                <c:pt idx="38">
                  <c:v>980</c:v>
                </c:pt>
                <c:pt idx="39">
                  <c:v>2384</c:v>
                </c:pt>
                <c:pt idx="40">
                  <c:v>160</c:v>
                </c:pt>
                <c:pt idx="42">
                  <c:v>625</c:v>
                </c:pt>
                <c:pt idx="43">
                  <c:v>914</c:v>
                </c:pt>
                <c:pt idx="46">
                  <c:v>137.19999999999999</c:v>
                </c:pt>
                <c:pt idx="47">
                  <c:v>860</c:v>
                </c:pt>
                <c:pt idx="48">
                  <c:v>1373.5</c:v>
                </c:pt>
                <c:pt idx="49">
                  <c:v>1200</c:v>
                </c:pt>
                <c:pt idx="51">
                  <c:v>2100</c:v>
                </c:pt>
                <c:pt idx="52">
                  <c:v>723</c:v>
                </c:pt>
                <c:pt idx="54">
                  <c:v>510</c:v>
                </c:pt>
                <c:pt idx="55">
                  <c:v>4000</c:v>
                </c:pt>
                <c:pt idx="56">
                  <c:v>393.3</c:v>
                </c:pt>
                <c:pt idx="59">
                  <c:v>510</c:v>
                </c:pt>
                <c:pt idx="64">
                  <c:v>800</c:v>
                </c:pt>
                <c:pt idx="66">
                  <c:v>580</c:v>
                </c:pt>
                <c:pt idx="69">
                  <c:v>1100</c:v>
                </c:pt>
                <c:pt idx="70">
                  <c:v>230</c:v>
                </c:pt>
                <c:pt idx="73">
                  <c:v>250</c:v>
                </c:pt>
                <c:pt idx="75">
                  <c:v>1100</c:v>
                </c:pt>
                <c:pt idx="76">
                  <c:v>120</c:v>
                </c:pt>
                <c:pt idx="77">
                  <c:v>1300</c:v>
                </c:pt>
                <c:pt idx="79">
                  <c:v>1100</c:v>
                </c:pt>
                <c:pt idx="81">
                  <c:v>1100</c:v>
                </c:pt>
              </c:numCache>
            </c:numRef>
          </c:val>
          <c:extLst>
            <c:ext xmlns:c16="http://schemas.microsoft.com/office/drawing/2014/chart" uri="{C3380CC4-5D6E-409C-BE32-E72D297353CC}">
              <c16:uniqueId val="{00000003-F1B8-44F9-840D-730CC4E9F2BE}"/>
            </c:ext>
          </c:extLst>
        </c:ser>
        <c:ser>
          <c:idx val="6"/>
          <c:order val="4"/>
          <c:tx>
            <c:strRef>
              <c:f>Sheet1!$A$7</c:f>
              <c:strCache>
                <c:ptCount val="1"/>
                <c:pt idx="0">
                  <c:v>Announced (25.3)</c:v>
                </c:pt>
              </c:strCache>
            </c:strRef>
          </c:tx>
          <c:spPr>
            <a:solidFill>
              <a:srgbClr val="C00000"/>
            </a:solidFill>
            <a:ln>
              <a:noFill/>
            </a:ln>
            <a:effectLst>
              <a:outerShdw blurRad="57150" dist="19050" dir="5400000" algn="ctr" rotWithShape="0">
                <a:srgbClr val="000000">
                  <a:alpha val="63000"/>
                </a:srgbClr>
              </a:outerShdw>
            </a:effectLst>
          </c:spPr>
          <c:invertIfNegative val="0"/>
          <c:cat>
            <c:multiLvlStrRef>
              <c:f>Sheet1!$B$1:$CF$2</c:f>
              <c:multiLvlStrCache>
                <c:ptCount val="83"/>
                <c:lvl>
                  <c:pt idx="0">
                    <c:v>Coal</c:v>
                  </c:pt>
                  <c:pt idx="1">
                    <c:v>NGCC</c:v>
                  </c:pt>
                  <c:pt idx="2">
                    <c:v>Non-NGCC Gas</c:v>
                  </c:pt>
                  <c:pt idx="3">
                    <c:v>Other</c:v>
                  </c:pt>
                  <c:pt idx="4">
                    <c:v>Water</c:v>
                  </c:pt>
                  <c:pt idx="5">
                    <c:v>Solar</c:v>
                  </c:pt>
                  <c:pt idx="6">
                    <c:v>Wind</c:v>
                  </c:pt>
                  <c:pt idx="7">
                    <c:v>Energy Storage</c:v>
                  </c:pt>
                  <c:pt idx="9">
                    <c:v>NGCC</c:v>
                  </c:pt>
                  <c:pt idx="10">
                    <c:v>Non-NGCC Gas</c:v>
                  </c:pt>
                  <c:pt idx="11">
                    <c:v>Other</c:v>
                  </c:pt>
                  <c:pt idx="12">
                    <c:v>Water</c:v>
                  </c:pt>
                  <c:pt idx="13">
                    <c:v>Solar</c:v>
                  </c:pt>
                  <c:pt idx="14">
                    <c:v>Wind</c:v>
                  </c:pt>
                  <c:pt idx="15">
                    <c:v>Energy Storage</c:v>
                  </c:pt>
                  <c:pt idx="17">
                    <c:v>NGCC</c:v>
                  </c:pt>
                  <c:pt idx="18">
                    <c:v>Non-NGCC Gas</c:v>
                  </c:pt>
                  <c:pt idx="19">
                    <c:v>Nuclear</c:v>
                  </c:pt>
                  <c:pt idx="20">
                    <c:v>Other</c:v>
                  </c:pt>
                  <c:pt idx="21">
                    <c:v>Water</c:v>
                  </c:pt>
                  <c:pt idx="22">
                    <c:v>Solar</c:v>
                  </c:pt>
                  <c:pt idx="23">
                    <c:v>Wind</c:v>
                  </c:pt>
                  <c:pt idx="24">
                    <c:v>Energy Storage</c:v>
                  </c:pt>
                  <c:pt idx="26">
                    <c:v>NGCC</c:v>
                  </c:pt>
                  <c:pt idx="27">
                    <c:v>Non-NGCC Gas</c:v>
                  </c:pt>
                  <c:pt idx="28">
                    <c:v>Nuclear</c:v>
                  </c:pt>
                  <c:pt idx="29">
                    <c:v>Other</c:v>
                  </c:pt>
                  <c:pt idx="30">
                    <c:v>Water</c:v>
                  </c:pt>
                  <c:pt idx="31">
                    <c:v>Solar</c:v>
                  </c:pt>
                  <c:pt idx="32">
                    <c:v>Wind</c:v>
                  </c:pt>
                  <c:pt idx="33">
                    <c:v>Energy Storage</c:v>
                  </c:pt>
                  <c:pt idx="35">
                    <c:v>NGCC</c:v>
                  </c:pt>
                  <c:pt idx="36">
                    <c:v>Non-NGCC Gas</c:v>
                  </c:pt>
                  <c:pt idx="37">
                    <c:v>Water</c:v>
                  </c:pt>
                  <c:pt idx="38">
                    <c:v>Solar</c:v>
                  </c:pt>
                  <c:pt idx="39">
                    <c:v>Wind</c:v>
                  </c:pt>
                  <c:pt idx="40">
                    <c:v>Energy Storage</c:v>
                  </c:pt>
                  <c:pt idx="42">
                    <c:v>NGCC</c:v>
                  </c:pt>
                  <c:pt idx="43">
                    <c:v>Non-NGCC Gas</c:v>
                  </c:pt>
                  <c:pt idx="44">
                    <c:v>Nuclear</c:v>
                  </c:pt>
                  <c:pt idx="45">
                    <c:v>Other</c:v>
                  </c:pt>
                  <c:pt idx="46">
                    <c:v>Water</c:v>
                  </c:pt>
                  <c:pt idx="47">
                    <c:v>Solar</c:v>
                  </c:pt>
                  <c:pt idx="48">
                    <c:v>Wind</c:v>
                  </c:pt>
                  <c:pt idx="49">
                    <c:v>Energy Storage</c:v>
                  </c:pt>
                  <c:pt idx="51">
                    <c:v>NGCC</c:v>
                  </c:pt>
                  <c:pt idx="52">
                    <c:v>Non-NGCC Gas</c:v>
                  </c:pt>
                  <c:pt idx="53">
                    <c:v>Water</c:v>
                  </c:pt>
                  <c:pt idx="54">
                    <c:v>Solar</c:v>
                  </c:pt>
                  <c:pt idx="55">
                    <c:v>Wind</c:v>
                  </c:pt>
                  <c:pt idx="56">
                    <c:v>Energy Storage</c:v>
                  </c:pt>
                  <c:pt idx="58">
                    <c:v>Nuclear</c:v>
                  </c:pt>
                  <c:pt idx="59">
                    <c:v>Solar</c:v>
                  </c:pt>
                  <c:pt idx="60">
                    <c:v>Wind</c:v>
                  </c:pt>
                  <c:pt idx="61">
                    <c:v>Energy Storage</c:v>
                  </c:pt>
                  <c:pt idx="63">
                    <c:v>NGCC</c:v>
                  </c:pt>
                  <c:pt idx="64">
                    <c:v>Nuclear</c:v>
                  </c:pt>
                  <c:pt idx="65">
                    <c:v>Water</c:v>
                  </c:pt>
                  <c:pt idx="66">
                    <c:v>Solar</c:v>
                  </c:pt>
                  <c:pt idx="67">
                    <c:v>Wind</c:v>
                  </c:pt>
                  <c:pt idx="69">
                    <c:v>Nuclear</c:v>
                  </c:pt>
                  <c:pt idx="70">
                    <c:v>Solar</c:v>
                  </c:pt>
                  <c:pt idx="71">
                    <c:v>Energy Storage</c:v>
                  </c:pt>
                  <c:pt idx="73">
                    <c:v>Solar</c:v>
                  </c:pt>
                  <c:pt idx="75">
                    <c:v>Nuclear</c:v>
                  </c:pt>
                  <c:pt idx="76">
                    <c:v>Solar</c:v>
                  </c:pt>
                  <c:pt idx="77">
                    <c:v>Energy Storage</c:v>
                  </c:pt>
                  <c:pt idx="79">
                    <c:v>Nuclear</c:v>
                  </c:pt>
                  <c:pt idx="81">
                    <c:v>Nuclear</c:v>
                  </c:pt>
                  <c:pt idx="82">
                    <c:v> </c:v>
                  </c:pt>
                </c:lvl>
                <c:lvl>
                  <c:pt idx="0">
                    <c:v>2019</c:v>
                  </c:pt>
                  <c:pt idx="9">
                    <c:v>2020</c:v>
                  </c:pt>
                  <c:pt idx="17">
                    <c:v>2021</c:v>
                  </c:pt>
                  <c:pt idx="26">
                    <c:v>2022</c:v>
                  </c:pt>
                  <c:pt idx="35">
                    <c:v>2023</c:v>
                  </c:pt>
                  <c:pt idx="42">
                    <c:v>2024</c:v>
                  </c:pt>
                  <c:pt idx="51">
                    <c:v>2025</c:v>
                  </c:pt>
                  <c:pt idx="58">
                    <c:v>2026</c:v>
                  </c:pt>
                  <c:pt idx="63">
                    <c:v>2027</c:v>
                  </c:pt>
                  <c:pt idx="69">
                    <c:v>2028</c:v>
                  </c:pt>
                  <c:pt idx="73">
                    <c:v>'29</c:v>
                  </c:pt>
                  <c:pt idx="75">
                    <c:v>2030</c:v>
                  </c:pt>
                  <c:pt idx="79">
                    <c:v>'31</c:v>
                  </c:pt>
                  <c:pt idx="81">
                    <c:v>'32</c:v>
                  </c:pt>
                </c:lvl>
              </c:multiLvlStrCache>
            </c:multiLvlStrRef>
          </c:cat>
          <c:val>
            <c:numRef>
              <c:f>Sheet1!$B$7:$CF$7</c:f>
              <c:numCache>
                <c:formatCode>General</c:formatCode>
                <c:ptCount val="83"/>
                <c:pt idx="2">
                  <c:v>87</c:v>
                </c:pt>
                <c:pt idx="3">
                  <c:v>32</c:v>
                </c:pt>
                <c:pt idx="5">
                  <c:v>324.45</c:v>
                </c:pt>
                <c:pt idx="6">
                  <c:v>875.5</c:v>
                </c:pt>
                <c:pt idx="7">
                  <c:v>9</c:v>
                </c:pt>
                <c:pt idx="10">
                  <c:v>64</c:v>
                </c:pt>
                <c:pt idx="11">
                  <c:v>78.8</c:v>
                </c:pt>
                <c:pt idx="12">
                  <c:v>15.5</c:v>
                </c:pt>
                <c:pt idx="13">
                  <c:v>1136.5999999999999</c:v>
                </c:pt>
                <c:pt idx="14">
                  <c:v>7153.25</c:v>
                </c:pt>
                <c:pt idx="17">
                  <c:v>250</c:v>
                </c:pt>
                <c:pt idx="18">
                  <c:v>806</c:v>
                </c:pt>
                <c:pt idx="22">
                  <c:v>828.49</c:v>
                </c:pt>
                <c:pt idx="23">
                  <c:v>2355.8000000000002</c:v>
                </c:pt>
                <c:pt idx="24">
                  <c:v>55</c:v>
                </c:pt>
                <c:pt idx="31">
                  <c:v>1.53</c:v>
                </c:pt>
                <c:pt idx="35">
                  <c:v>1090</c:v>
                </c:pt>
                <c:pt idx="39">
                  <c:v>560</c:v>
                </c:pt>
                <c:pt idx="40">
                  <c:v>25</c:v>
                </c:pt>
                <c:pt idx="42">
                  <c:v>1500</c:v>
                </c:pt>
                <c:pt idx="45">
                  <c:v>3.2</c:v>
                </c:pt>
                <c:pt idx="55">
                  <c:v>765</c:v>
                </c:pt>
                <c:pt idx="56">
                  <c:v>3480</c:v>
                </c:pt>
                <c:pt idx="61">
                  <c:v>1200</c:v>
                </c:pt>
                <c:pt idx="63">
                  <c:v>916</c:v>
                </c:pt>
                <c:pt idx="65">
                  <c:v>9.6</c:v>
                </c:pt>
                <c:pt idx="67">
                  <c:v>400</c:v>
                </c:pt>
                <c:pt idx="71">
                  <c:v>1316</c:v>
                </c:pt>
              </c:numCache>
            </c:numRef>
          </c:val>
          <c:extLst>
            <c:ext xmlns:c16="http://schemas.microsoft.com/office/drawing/2014/chart" uri="{C3380CC4-5D6E-409C-BE32-E72D297353CC}">
              <c16:uniqueId val="{00000004-F1B8-44F9-840D-730CC4E9F2BE}"/>
            </c:ext>
          </c:extLst>
        </c:ser>
        <c:dLbls>
          <c:showLegendKey val="0"/>
          <c:showVal val="0"/>
          <c:showCatName val="0"/>
          <c:showSerName val="0"/>
          <c:showPercent val="0"/>
          <c:showBubbleSize val="0"/>
        </c:dLbls>
        <c:gapWidth val="0"/>
        <c:overlap val="100"/>
        <c:axId val="285076240"/>
        <c:axId val="287250016"/>
      </c:barChart>
      <c:catAx>
        <c:axId val="28507624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dirty="0"/>
                  <a:t>Proposed Online Year</a:t>
                </a:r>
              </a:p>
            </c:rich>
          </c:tx>
          <c:layout>
            <c:manualLayout>
              <c:xMode val="edge"/>
              <c:yMode val="edge"/>
              <c:x val="0.43029838375466223"/>
              <c:y val="0.8452411822805906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5400000" spcFirstLastPara="1" vertOverflow="ellipsis" wrap="square" anchor="ctr" anchorCtr="1"/>
          <a:lstStyle/>
          <a:p>
            <a:pPr>
              <a:defRPr sz="1050" b="0" i="0" u="none" strike="noStrike" kern="1200" baseline="0">
                <a:solidFill>
                  <a:schemeClr val="tx1"/>
                </a:solidFill>
                <a:latin typeface="+mn-lt"/>
                <a:ea typeface="+mn-ea"/>
                <a:cs typeface="+mn-cs"/>
              </a:defRPr>
            </a:pPr>
            <a:endParaRPr lang="en-US"/>
          </a:p>
        </c:txPr>
        <c:crossAx val="287250016"/>
        <c:crosses val="autoZero"/>
        <c:auto val="1"/>
        <c:lblAlgn val="ctr"/>
        <c:lblOffset val="100"/>
        <c:tickLblSkip val="1"/>
        <c:noMultiLvlLbl val="0"/>
      </c:catAx>
      <c:valAx>
        <c:axId val="287250016"/>
        <c:scaling>
          <c:orientation val="minMax"/>
        </c:scaling>
        <c:delete val="0"/>
        <c:axPos val="l"/>
        <c:majorGridlines>
          <c:spPr>
            <a:ln w="6350" cap="flat" cmpd="sng" algn="ctr">
              <a:solidFill>
                <a:sysClr val="window" lastClr="FFFFFF">
                  <a:lumMod val="85000"/>
                  <a:alpha val="43000"/>
                </a:sysClr>
              </a:solidFill>
              <a:prstDash val="solid"/>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dirty="0"/>
                  <a:t>Proposed Nameplate Capacity (GW)</a:t>
                </a:r>
              </a:p>
            </c:rich>
          </c:tx>
          <c:layout>
            <c:manualLayout>
              <c:xMode val="edge"/>
              <c:yMode val="edge"/>
              <c:x val="4.1979641525072525E-2"/>
              <c:y val="2.5486101950842336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85076240"/>
        <c:crosses val="autoZero"/>
        <c:crossBetween val="between"/>
        <c:dispUnits>
          <c:builtInUnit val="thousands"/>
        </c:dispUnits>
      </c:valAx>
      <c:spPr>
        <a:noFill/>
        <a:ln>
          <a:noFill/>
        </a:ln>
        <a:effectLst/>
      </c:spPr>
    </c:plotArea>
    <c:legend>
      <c:legendPos val="b"/>
      <c:layout>
        <c:manualLayout>
          <c:xMode val="edge"/>
          <c:yMode val="edge"/>
          <c:x val="1.2335612653681443E-2"/>
          <c:y val="0.91156081328172844"/>
          <c:w val="0.96750621632822209"/>
          <c:h val="7.991514999426253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05454503145337"/>
          <c:y val="4.3268281054517063E-2"/>
          <c:w val="0.86076699045516702"/>
          <c:h val="0.56883626841916102"/>
        </c:manualLayout>
      </c:layout>
      <c:barChart>
        <c:barDir val="col"/>
        <c:grouping val="stacked"/>
        <c:varyColors val="0"/>
        <c:ser>
          <c:idx val="0"/>
          <c:order val="0"/>
          <c:tx>
            <c:strRef>
              <c:f>Sheet1!$A$3</c:f>
              <c:strCache>
                <c:ptCount val="1"/>
                <c:pt idx="0">
                  <c:v>Completed (4.4)</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Sheet1!$B$1:$CF$2</c:f>
              <c:multiLvlStrCache>
                <c:ptCount val="83"/>
                <c:lvl>
                  <c:pt idx="0">
                    <c:v>Coal</c:v>
                  </c:pt>
                  <c:pt idx="1">
                    <c:v>NGCC</c:v>
                  </c:pt>
                  <c:pt idx="2">
                    <c:v>Non-NGCC Gas</c:v>
                  </c:pt>
                  <c:pt idx="3">
                    <c:v>Other</c:v>
                  </c:pt>
                  <c:pt idx="4">
                    <c:v>Water</c:v>
                  </c:pt>
                  <c:pt idx="5">
                    <c:v>Solar</c:v>
                  </c:pt>
                  <c:pt idx="6">
                    <c:v>Wind</c:v>
                  </c:pt>
                  <c:pt idx="7">
                    <c:v>Storage</c:v>
                  </c:pt>
                  <c:pt idx="9">
                    <c:v>NGCC</c:v>
                  </c:pt>
                  <c:pt idx="10">
                    <c:v>Non-NGCC Gas</c:v>
                  </c:pt>
                  <c:pt idx="11">
                    <c:v>Other</c:v>
                  </c:pt>
                  <c:pt idx="12">
                    <c:v>Water</c:v>
                  </c:pt>
                  <c:pt idx="13">
                    <c:v>Solar</c:v>
                  </c:pt>
                  <c:pt idx="14">
                    <c:v>Wind</c:v>
                  </c:pt>
                  <c:pt idx="15">
                    <c:v>Storage</c:v>
                  </c:pt>
                  <c:pt idx="17">
                    <c:v>NGCC</c:v>
                  </c:pt>
                  <c:pt idx="18">
                    <c:v>Non-NGCC Gas</c:v>
                  </c:pt>
                  <c:pt idx="19">
                    <c:v>Nuclear</c:v>
                  </c:pt>
                  <c:pt idx="20">
                    <c:v>Other</c:v>
                  </c:pt>
                  <c:pt idx="21">
                    <c:v>Water</c:v>
                  </c:pt>
                  <c:pt idx="22">
                    <c:v>Solar</c:v>
                  </c:pt>
                  <c:pt idx="23">
                    <c:v>Wind</c:v>
                  </c:pt>
                  <c:pt idx="24">
                    <c:v>Storage</c:v>
                  </c:pt>
                  <c:pt idx="26">
                    <c:v>NGCC</c:v>
                  </c:pt>
                  <c:pt idx="27">
                    <c:v>Non-NGCC Gas</c:v>
                  </c:pt>
                  <c:pt idx="28">
                    <c:v>Nuclear</c:v>
                  </c:pt>
                  <c:pt idx="29">
                    <c:v>Other</c:v>
                  </c:pt>
                  <c:pt idx="30">
                    <c:v>Water</c:v>
                  </c:pt>
                  <c:pt idx="31">
                    <c:v>Solar</c:v>
                  </c:pt>
                  <c:pt idx="32">
                    <c:v>Wind</c:v>
                  </c:pt>
                  <c:pt idx="33">
                    <c:v>Storage</c:v>
                  </c:pt>
                  <c:pt idx="35">
                    <c:v>NGCC</c:v>
                  </c:pt>
                  <c:pt idx="36">
                    <c:v>Non-NGCC Gas</c:v>
                  </c:pt>
                  <c:pt idx="37">
                    <c:v>Water</c:v>
                  </c:pt>
                  <c:pt idx="38">
                    <c:v>Solar</c:v>
                  </c:pt>
                  <c:pt idx="39">
                    <c:v>Wind</c:v>
                  </c:pt>
                  <c:pt idx="40">
                    <c:v>Storage</c:v>
                  </c:pt>
                  <c:pt idx="42">
                    <c:v>NGCC</c:v>
                  </c:pt>
                  <c:pt idx="43">
                    <c:v>Non-NGCC Gas</c:v>
                  </c:pt>
                  <c:pt idx="44">
                    <c:v>Nuclear</c:v>
                  </c:pt>
                  <c:pt idx="45">
                    <c:v>Other</c:v>
                  </c:pt>
                  <c:pt idx="46">
                    <c:v>Water</c:v>
                  </c:pt>
                  <c:pt idx="47">
                    <c:v>Solar</c:v>
                  </c:pt>
                  <c:pt idx="48">
                    <c:v>Wind</c:v>
                  </c:pt>
                  <c:pt idx="49">
                    <c:v>Storage</c:v>
                  </c:pt>
                  <c:pt idx="51">
                    <c:v>NGCC</c:v>
                  </c:pt>
                  <c:pt idx="52">
                    <c:v>Non-NGCC Gas</c:v>
                  </c:pt>
                  <c:pt idx="53">
                    <c:v>Water</c:v>
                  </c:pt>
                  <c:pt idx="54">
                    <c:v>Solar</c:v>
                  </c:pt>
                  <c:pt idx="55">
                    <c:v>Wind</c:v>
                  </c:pt>
                  <c:pt idx="56">
                    <c:v>Storage</c:v>
                  </c:pt>
                  <c:pt idx="58">
                    <c:v>Nuclear</c:v>
                  </c:pt>
                  <c:pt idx="59">
                    <c:v>Solar</c:v>
                  </c:pt>
                  <c:pt idx="60">
                    <c:v>Wind</c:v>
                  </c:pt>
                  <c:pt idx="61">
                    <c:v>Storage</c:v>
                  </c:pt>
                  <c:pt idx="63">
                    <c:v>NGCC</c:v>
                  </c:pt>
                  <c:pt idx="64">
                    <c:v>Nuclear</c:v>
                  </c:pt>
                  <c:pt idx="65">
                    <c:v>Water</c:v>
                  </c:pt>
                  <c:pt idx="66">
                    <c:v>Solar</c:v>
                  </c:pt>
                  <c:pt idx="67">
                    <c:v>Wind</c:v>
                  </c:pt>
                  <c:pt idx="69">
                    <c:v>Nuclear</c:v>
                  </c:pt>
                  <c:pt idx="70">
                    <c:v>Solar</c:v>
                  </c:pt>
                  <c:pt idx="71">
                    <c:v>Storage</c:v>
                  </c:pt>
                  <c:pt idx="73">
                    <c:v>Solar</c:v>
                  </c:pt>
                  <c:pt idx="75">
                    <c:v>Nuclear</c:v>
                  </c:pt>
                  <c:pt idx="76">
                    <c:v>Solar</c:v>
                  </c:pt>
                  <c:pt idx="77">
                    <c:v>Storage</c:v>
                  </c:pt>
                  <c:pt idx="79">
                    <c:v>Nuclear</c:v>
                  </c:pt>
                  <c:pt idx="81">
                    <c:v>Nuclear</c:v>
                  </c:pt>
                  <c:pt idx="82">
                    <c:v> </c:v>
                  </c:pt>
                </c:lvl>
                <c:lvl>
                  <c:pt idx="0">
                    <c:v>2019</c:v>
                  </c:pt>
                  <c:pt idx="9">
                    <c:v>2020</c:v>
                  </c:pt>
                  <c:pt idx="17">
                    <c:v>2021</c:v>
                  </c:pt>
                  <c:pt idx="26">
                    <c:v>2022</c:v>
                  </c:pt>
                  <c:pt idx="35">
                    <c:v>2023</c:v>
                  </c:pt>
                  <c:pt idx="42">
                    <c:v>2024</c:v>
                  </c:pt>
                  <c:pt idx="51">
                    <c:v>2025</c:v>
                  </c:pt>
                  <c:pt idx="58">
                    <c:v>2026</c:v>
                  </c:pt>
                  <c:pt idx="63">
                    <c:v>2027</c:v>
                  </c:pt>
                  <c:pt idx="69">
                    <c:v>2028</c:v>
                  </c:pt>
                  <c:pt idx="73">
                    <c:v>'29</c:v>
                  </c:pt>
                  <c:pt idx="75">
                    <c:v>2030</c:v>
                  </c:pt>
                  <c:pt idx="79">
                    <c:v>'31</c:v>
                  </c:pt>
                  <c:pt idx="81">
                    <c:v>'32</c:v>
                  </c:pt>
                </c:lvl>
              </c:multiLvlStrCache>
            </c:multiLvlStrRef>
          </c:cat>
          <c:val>
            <c:numRef>
              <c:f>Sheet1!$B$3:$CF$3</c:f>
              <c:numCache>
                <c:formatCode>General</c:formatCode>
                <c:ptCount val="83"/>
                <c:pt idx="1">
                  <c:v>3403.1</c:v>
                </c:pt>
                <c:pt idx="2">
                  <c:v>366.47999999999996</c:v>
                </c:pt>
                <c:pt idx="3">
                  <c:v>13.3</c:v>
                </c:pt>
                <c:pt idx="4">
                  <c:v>2.2199999999999998</c:v>
                </c:pt>
                <c:pt idx="5">
                  <c:v>407.80532000000005</c:v>
                </c:pt>
                <c:pt idx="6">
                  <c:v>181.31509999999994</c:v>
                </c:pt>
                <c:pt idx="7">
                  <c:v>71.8</c:v>
                </c:pt>
              </c:numCache>
            </c:numRef>
          </c:val>
          <c:extLst>
            <c:ext xmlns:c16="http://schemas.microsoft.com/office/drawing/2014/chart" uri="{C3380CC4-5D6E-409C-BE32-E72D297353CC}">
              <c16:uniqueId val="{00000000-DE0D-4152-85CD-3CF9C633D186}"/>
            </c:ext>
          </c:extLst>
        </c:ser>
        <c:ser>
          <c:idx val="1"/>
          <c:order val="1"/>
          <c:tx>
            <c:strRef>
              <c:f>Sheet1!$A$4</c:f>
              <c:strCache>
                <c:ptCount val="1"/>
                <c:pt idx="0">
                  <c:v>Construction Begun (20.4)</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Sheet1!$B$1:$CF$2</c:f>
              <c:multiLvlStrCache>
                <c:ptCount val="83"/>
                <c:lvl>
                  <c:pt idx="0">
                    <c:v>Coal</c:v>
                  </c:pt>
                  <c:pt idx="1">
                    <c:v>NGCC</c:v>
                  </c:pt>
                  <c:pt idx="2">
                    <c:v>Non-NGCC Gas</c:v>
                  </c:pt>
                  <c:pt idx="3">
                    <c:v>Other</c:v>
                  </c:pt>
                  <c:pt idx="4">
                    <c:v>Water</c:v>
                  </c:pt>
                  <c:pt idx="5">
                    <c:v>Solar</c:v>
                  </c:pt>
                  <c:pt idx="6">
                    <c:v>Wind</c:v>
                  </c:pt>
                  <c:pt idx="7">
                    <c:v>Storage</c:v>
                  </c:pt>
                  <c:pt idx="9">
                    <c:v>NGCC</c:v>
                  </c:pt>
                  <c:pt idx="10">
                    <c:v>Non-NGCC Gas</c:v>
                  </c:pt>
                  <c:pt idx="11">
                    <c:v>Other</c:v>
                  </c:pt>
                  <c:pt idx="12">
                    <c:v>Water</c:v>
                  </c:pt>
                  <c:pt idx="13">
                    <c:v>Solar</c:v>
                  </c:pt>
                  <c:pt idx="14">
                    <c:v>Wind</c:v>
                  </c:pt>
                  <c:pt idx="15">
                    <c:v>Storage</c:v>
                  </c:pt>
                  <c:pt idx="17">
                    <c:v>NGCC</c:v>
                  </c:pt>
                  <c:pt idx="18">
                    <c:v>Non-NGCC Gas</c:v>
                  </c:pt>
                  <c:pt idx="19">
                    <c:v>Nuclear</c:v>
                  </c:pt>
                  <c:pt idx="20">
                    <c:v>Other</c:v>
                  </c:pt>
                  <c:pt idx="21">
                    <c:v>Water</c:v>
                  </c:pt>
                  <c:pt idx="22">
                    <c:v>Solar</c:v>
                  </c:pt>
                  <c:pt idx="23">
                    <c:v>Wind</c:v>
                  </c:pt>
                  <c:pt idx="24">
                    <c:v>Storage</c:v>
                  </c:pt>
                  <c:pt idx="26">
                    <c:v>NGCC</c:v>
                  </c:pt>
                  <c:pt idx="27">
                    <c:v>Non-NGCC Gas</c:v>
                  </c:pt>
                  <c:pt idx="28">
                    <c:v>Nuclear</c:v>
                  </c:pt>
                  <c:pt idx="29">
                    <c:v>Other</c:v>
                  </c:pt>
                  <c:pt idx="30">
                    <c:v>Water</c:v>
                  </c:pt>
                  <c:pt idx="31">
                    <c:v>Solar</c:v>
                  </c:pt>
                  <c:pt idx="32">
                    <c:v>Wind</c:v>
                  </c:pt>
                  <c:pt idx="33">
                    <c:v>Storage</c:v>
                  </c:pt>
                  <c:pt idx="35">
                    <c:v>NGCC</c:v>
                  </c:pt>
                  <c:pt idx="36">
                    <c:v>Non-NGCC Gas</c:v>
                  </c:pt>
                  <c:pt idx="37">
                    <c:v>Water</c:v>
                  </c:pt>
                  <c:pt idx="38">
                    <c:v>Solar</c:v>
                  </c:pt>
                  <c:pt idx="39">
                    <c:v>Wind</c:v>
                  </c:pt>
                  <c:pt idx="40">
                    <c:v>Storage</c:v>
                  </c:pt>
                  <c:pt idx="42">
                    <c:v>NGCC</c:v>
                  </c:pt>
                  <c:pt idx="43">
                    <c:v>Non-NGCC Gas</c:v>
                  </c:pt>
                  <c:pt idx="44">
                    <c:v>Nuclear</c:v>
                  </c:pt>
                  <c:pt idx="45">
                    <c:v>Other</c:v>
                  </c:pt>
                  <c:pt idx="46">
                    <c:v>Water</c:v>
                  </c:pt>
                  <c:pt idx="47">
                    <c:v>Solar</c:v>
                  </c:pt>
                  <c:pt idx="48">
                    <c:v>Wind</c:v>
                  </c:pt>
                  <c:pt idx="49">
                    <c:v>Storage</c:v>
                  </c:pt>
                  <c:pt idx="51">
                    <c:v>NGCC</c:v>
                  </c:pt>
                  <c:pt idx="52">
                    <c:v>Non-NGCC Gas</c:v>
                  </c:pt>
                  <c:pt idx="53">
                    <c:v>Water</c:v>
                  </c:pt>
                  <c:pt idx="54">
                    <c:v>Solar</c:v>
                  </c:pt>
                  <c:pt idx="55">
                    <c:v>Wind</c:v>
                  </c:pt>
                  <c:pt idx="56">
                    <c:v>Storage</c:v>
                  </c:pt>
                  <c:pt idx="58">
                    <c:v>Nuclear</c:v>
                  </c:pt>
                  <c:pt idx="59">
                    <c:v>Solar</c:v>
                  </c:pt>
                  <c:pt idx="60">
                    <c:v>Wind</c:v>
                  </c:pt>
                  <c:pt idx="61">
                    <c:v>Storage</c:v>
                  </c:pt>
                  <c:pt idx="63">
                    <c:v>NGCC</c:v>
                  </c:pt>
                  <c:pt idx="64">
                    <c:v>Nuclear</c:v>
                  </c:pt>
                  <c:pt idx="65">
                    <c:v>Water</c:v>
                  </c:pt>
                  <c:pt idx="66">
                    <c:v>Solar</c:v>
                  </c:pt>
                  <c:pt idx="67">
                    <c:v>Wind</c:v>
                  </c:pt>
                  <c:pt idx="69">
                    <c:v>Nuclear</c:v>
                  </c:pt>
                  <c:pt idx="70">
                    <c:v>Solar</c:v>
                  </c:pt>
                  <c:pt idx="71">
                    <c:v>Storage</c:v>
                  </c:pt>
                  <c:pt idx="73">
                    <c:v>Solar</c:v>
                  </c:pt>
                  <c:pt idx="75">
                    <c:v>Nuclear</c:v>
                  </c:pt>
                  <c:pt idx="76">
                    <c:v>Solar</c:v>
                  </c:pt>
                  <c:pt idx="77">
                    <c:v>Storage</c:v>
                  </c:pt>
                  <c:pt idx="79">
                    <c:v>Nuclear</c:v>
                  </c:pt>
                  <c:pt idx="81">
                    <c:v>Nuclear</c:v>
                  </c:pt>
                  <c:pt idx="82">
                    <c:v> </c:v>
                  </c:pt>
                </c:lvl>
                <c:lvl>
                  <c:pt idx="0">
                    <c:v>2019</c:v>
                  </c:pt>
                  <c:pt idx="9">
                    <c:v>2020</c:v>
                  </c:pt>
                  <c:pt idx="17">
                    <c:v>2021</c:v>
                  </c:pt>
                  <c:pt idx="26">
                    <c:v>2022</c:v>
                  </c:pt>
                  <c:pt idx="35">
                    <c:v>2023</c:v>
                  </c:pt>
                  <c:pt idx="42">
                    <c:v>2024</c:v>
                  </c:pt>
                  <c:pt idx="51">
                    <c:v>2025</c:v>
                  </c:pt>
                  <c:pt idx="58">
                    <c:v>2026</c:v>
                  </c:pt>
                  <c:pt idx="63">
                    <c:v>2027</c:v>
                  </c:pt>
                  <c:pt idx="69">
                    <c:v>2028</c:v>
                  </c:pt>
                  <c:pt idx="73">
                    <c:v>'29</c:v>
                  </c:pt>
                  <c:pt idx="75">
                    <c:v>2030</c:v>
                  </c:pt>
                  <c:pt idx="79">
                    <c:v>'31</c:v>
                  </c:pt>
                  <c:pt idx="81">
                    <c:v>'32</c:v>
                  </c:pt>
                </c:lvl>
              </c:multiLvlStrCache>
            </c:multiLvlStrRef>
          </c:cat>
          <c:val>
            <c:numRef>
              <c:f>Sheet1!$B$4:$CF$4</c:f>
              <c:numCache>
                <c:formatCode>General</c:formatCode>
                <c:ptCount val="83"/>
                <c:pt idx="0">
                  <c:v>17</c:v>
                </c:pt>
                <c:pt idx="1">
                  <c:v>3561.7000000000003</c:v>
                </c:pt>
                <c:pt idx="2">
                  <c:v>1246.7000000000005</c:v>
                </c:pt>
                <c:pt idx="3">
                  <c:v>238.4</c:v>
                </c:pt>
                <c:pt idx="4">
                  <c:v>11.469999999999999</c:v>
                </c:pt>
                <c:pt idx="5">
                  <c:v>1330.8708000000006</c:v>
                </c:pt>
                <c:pt idx="6">
                  <c:v>846.04011000000014</c:v>
                </c:pt>
                <c:pt idx="7">
                  <c:v>24.8</c:v>
                </c:pt>
                <c:pt idx="9">
                  <c:v>5765.7999999999993</c:v>
                </c:pt>
                <c:pt idx="10">
                  <c:v>488</c:v>
                </c:pt>
                <c:pt idx="11">
                  <c:v>2</c:v>
                </c:pt>
                <c:pt idx="12">
                  <c:v>71.291600000000003</c:v>
                </c:pt>
                <c:pt idx="13">
                  <c:v>65.139350000000007</c:v>
                </c:pt>
                <c:pt idx="14">
                  <c:v>221.65199999999999</c:v>
                </c:pt>
                <c:pt idx="17">
                  <c:v>2600</c:v>
                </c:pt>
                <c:pt idx="19">
                  <c:v>1117</c:v>
                </c:pt>
                <c:pt idx="20">
                  <c:v>96</c:v>
                </c:pt>
                <c:pt idx="23">
                  <c:v>27</c:v>
                </c:pt>
                <c:pt idx="26">
                  <c:v>1146</c:v>
                </c:pt>
                <c:pt idx="28">
                  <c:v>1117</c:v>
                </c:pt>
                <c:pt idx="43">
                  <c:v>400</c:v>
                </c:pt>
              </c:numCache>
            </c:numRef>
          </c:val>
          <c:extLst>
            <c:ext xmlns:c16="http://schemas.microsoft.com/office/drawing/2014/chart" uri="{C3380CC4-5D6E-409C-BE32-E72D297353CC}">
              <c16:uniqueId val="{00000001-DE0D-4152-85CD-3CF9C633D186}"/>
            </c:ext>
          </c:extLst>
        </c:ser>
        <c:ser>
          <c:idx val="2"/>
          <c:order val="2"/>
          <c:tx>
            <c:strRef>
              <c:f>Sheet1!$A$5</c:f>
              <c:strCache>
                <c:ptCount val="1"/>
                <c:pt idx="0">
                  <c:v>Advanced Development (26.4)</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Sheet1!$B$1:$CF$2</c:f>
              <c:multiLvlStrCache>
                <c:ptCount val="83"/>
                <c:lvl>
                  <c:pt idx="0">
                    <c:v>Coal</c:v>
                  </c:pt>
                  <c:pt idx="1">
                    <c:v>NGCC</c:v>
                  </c:pt>
                  <c:pt idx="2">
                    <c:v>Non-NGCC Gas</c:v>
                  </c:pt>
                  <c:pt idx="3">
                    <c:v>Other</c:v>
                  </c:pt>
                  <c:pt idx="4">
                    <c:v>Water</c:v>
                  </c:pt>
                  <c:pt idx="5">
                    <c:v>Solar</c:v>
                  </c:pt>
                  <c:pt idx="6">
                    <c:v>Wind</c:v>
                  </c:pt>
                  <c:pt idx="7">
                    <c:v>Storage</c:v>
                  </c:pt>
                  <c:pt idx="9">
                    <c:v>NGCC</c:v>
                  </c:pt>
                  <c:pt idx="10">
                    <c:v>Non-NGCC Gas</c:v>
                  </c:pt>
                  <c:pt idx="11">
                    <c:v>Other</c:v>
                  </c:pt>
                  <c:pt idx="12">
                    <c:v>Water</c:v>
                  </c:pt>
                  <c:pt idx="13">
                    <c:v>Solar</c:v>
                  </c:pt>
                  <c:pt idx="14">
                    <c:v>Wind</c:v>
                  </c:pt>
                  <c:pt idx="15">
                    <c:v>Storage</c:v>
                  </c:pt>
                  <c:pt idx="17">
                    <c:v>NGCC</c:v>
                  </c:pt>
                  <c:pt idx="18">
                    <c:v>Non-NGCC Gas</c:v>
                  </c:pt>
                  <c:pt idx="19">
                    <c:v>Nuclear</c:v>
                  </c:pt>
                  <c:pt idx="20">
                    <c:v>Other</c:v>
                  </c:pt>
                  <c:pt idx="21">
                    <c:v>Water</c:v>
                  </c:pt>
                  <c:pt idx="22">
                    <c:v>Solar</c:v>
                  </c:pt>
                  <c:pt idx="23">
                    <c:v>Wind</c:v>
                  </c:pt>
                  <c:pt idx="24">
                    <c:v>Storage</c:v>
                  </c:pt>
                  <c:pt idx="26">
                    <c:v>NGCC</c:v>
                  </c:pt>
                  <c:pt idx="27">
                    <c:v>Non-NGCC Gas</c:v>
                  </c:pt>
                  <c:pt idx="28">
                    <c:v>Nuclear</c:v>
                  </c:pt>
                  <c:pt idx="29">
                    <c:v>Other</c:v>
                  </c:pt>
                  <c:pt idx="30">
                    <c:v>Water</c:v>
                  </c:pt>
                  <c:pt idx="31">
                    <c:v>Solar</c:v>
                  </c:pt>
                  <c:pt idx="32">
                    <c:v>Wind</c:v>
                  </c:pt>
                  <c:pt idx="33">
                    <c:v>Storage</c:v>
                  </c:pt>
                  <c:pt idx="35">
                    <c:v>NGCC</c:v>
                  </c:pt>
                  <c:pt idx="36">
                    <c:v>Non-NGCC Gas</c:v>
                  </c:pt>
                  <c:pt idx="37">
                    <c:v>Water</c:v>
                  </c:pt>
                  <c:pt idx="38">
                    <c:v>Solar</c:v>
                  </c:pt>
                  <c:pt idx="39">
                    <c:v>Wind</c:v>
                  </c:pt>
                  <c:pt idx="40">
                    <c:v>Storage</c:v>
                  </c:pt>
                  <c:pt idx="42">
                    <c:v>NGCC</c:v>
                  </c:pt>
                  <c:pt idx="43">
                    <c:v>Non-NGCC Gas</c:v>
                  </c:pt>
                  <c:pt idx="44">
                    <c:v>Nuclear</c:v>
                  </c:pt>
                  <c:pt idx="45">
                    <c:v>Other</c:v>
                  </c:pt>
                  <c:pt idx="46">
                    <c:v>Water</c:v>
                  </c:pt>
                  <c:pt idx="47">
                    <c:v>Solar</c:v>
                  </c:pt>
                  <c:pt idx="48">
                    <c:v>Wind</c:v>
                  </c:pt>
                  <c:pt idx="49">
                    <c:v>Storage</c:v>
                  </c:pt>
                  <c:pt idx="51">
                    <c:v>NGCC</c:v>
                  </c:pt>
                  <c:pt idx="52">
                    <c:v>Non-NGCC Gas</c:v>
                  </c:pt>
                  <c:pt idx="53">
                    <c:v>Water</c:v>
                  </c:pt>
                  <c:pt idx="54">
                    <c:v>Solar</c:v>
                  </c:pt>
                  <c:pt idx="55">
                    <c:v>Wind</c:v>
                  </c:pt>
                  <c:pt idx="56">
                    <c:v>Storage</c:v>
                  </c:pt>
                  <c:pt idx="58">
                    <c:v>Nuclear</c:v>
                  </c:pt>
                  <c:pt idx="59">
                    <c:v>Solar</c:v>
                  </c:pt>
                  <c:pt idx="60">
                    <c:v>Wind</c:v>
                  </c:pt>
                  <c:pt idx="61">
                    <c:v>Storage</c:v>
                  </c:pt>
                  <c:pt idx="63">
                    <c:v>NGCC</c:v>
                  </c:pt>
                  <c:pt idx="64">
                    <c:v>Nuclear</c:v>
                  </c:pt>
                  <c:pt idx="65">
                    <c:v>Water</c:v>
                  </c:pt>
                  <c:pt idx="66">
                    <c:v>Solar</c:v>
                  </c:pt>
                  <c:pt idx="67">
                    <c:v>Wind</c:v>
                  </c:pt>
                  <c:pt idx="69">
                    <c:v>Nuclear</c:v>
                  </c:pt>
                  <c:pt idx="70">
                    <c:v>Solar</c:v>
                  </c:pt>
                  <c:pt idx="71">
                    <c:v>Storage</c:v>
                  </c:pt>
                  <c:pt idx="73">
                    <c:v>Solar</c:v>
                  </c:pt>
                  <c:pt idx="75">
                    <c:v>Nuclear</c:v>
                  </c:pt>
                  <c:pt idx="76">
                    <c:v>Solar</c:v>
                  </c:pt>
                  <c:pt idx="77">
                    <c:v>Storage</c:v>
                  </c:pt>
                  <c:pt idx="79">
                    <c:v>Nuclear</c:v>
                  </c:pt>
                  <c:pt idx="81">
                    <c:v>Nuclear</c:v>
                  </c:pt>
                  <c:pt idx="82">
                    <c:v> </c:v>
                  </c:pt>
                </c:lvl>
                <c:lvl>
                  <c:pt idx="0">
                    <c:v>2019</c:v>
                  </c:pt>
                  <c:pt idx="9">
                    <c:v>2020</c:v>
                  </c:pt>
                  <c:pt idx="17">
                    <c:v>2021</c:v>
                  </c:pt>
                  <c:pt idx="26">
                    <c:v>2022</c:v>
                  </c:pt>
                  <c:pt idx="35">
                    <c:v>2023</c:v>
                  </c:pt>
                  <c:pt idx="42">
                    <c:v>2024</c:v>
                  </c:pt>
                  <c:pt idx="51">
                    <c:v>2025</c:v>
                  </c:pt>
                  <c:pt idx="58">
                    <c:v>2026</c:v>
                  </c:pt>
                  <c:pt idx="63">
                    <c:v>2027</c:v>
                  </c:pt>
                  <c:pt idx="69">
                    <c:v>2028</c:v>
                  </c:pt>
                  <c:pt idx="73">
                    <c:v>'29</c:v>
                  </c:pt>
                  <c:pt idx="75">
                    <c:v>2030</c:v>
                  </c:pt>
                  <c:pt idx="79">
                    <c:v>'31</c:v>
                  </c:pt>
                  <c:pt idx="81">
                    <c:v>'32</c:v>
                  </c:pt>
                </c:lvl>
              </c:multiLvlStrCache>
            </c:multiLvlStrRef>
          </c:cat>
          <c:val>
            <c:numRef>
              <c:f>Sheet1!$B$5:$CF$5</c:f>
              <c:numCache>
                <c:formatCode>General</c:formatCode>
                <c:ptCount val="83"/>
                <c:pt idx="1">
                  <c:v>335.9</c:v>
                </c:pt>
                <c:pt idx="2">
                  <c:v>22.7</c:v>
                </c:pt>
                <c:pt idx="3">
                  <c:v>118.1</c:v>
                </c:pt>
                <c:pt idx="4">
                  <c:v>0.85099999999999987</c:v>
                </c:pt>
                <c:pt idx="5">
                  <c:v>654.10680000000013</c:v>
                </c:pt>
                <c:pt idx="6">
                  <c:v>250.52037999999996</c:v>
                </c:pt>
                <c:pt idx="7">
                  <c:v>11.75</c:v>
                </c:pt>
                <c:pt idx="9">
                  <c:v>964</c:v>
                </c:pt>
                <c:pt idx="10">
                  <c:v>941</c:v>
                </c:pt>
                <c:pt idx="11">
                  <c:v>90.199999999999989</c:v>
                </c:pt>
                <c:pt idx="12">
                  <c:v>1.1839999999999999</c:v>
                </c:pt>
                <c:pt idx="13">
                  <c:v>788.84935000000007</c:v>
                </c:pt>
                <c:pt idx="14">
                  <c:v>956.13337000000001</c:v>
                </c:pt>
                <c:pt idx="15">
                  <c:v>100</c:v>
                </c:pt>
                <c:pt idx="17">
                  <c:v>6017</c:v>
                </c:pt>
                <c:pt idx="18">
                  <c:v>484</c:v>
                </c:pt>
                <c:pt idx="20">
                  <c:v>2149.9</c:v>
                </c:pt>
                <c:pt idx="21">
                  <c:v>9.25</c:v>
                </c:pt>
                <c:pt idx="22">
                  <c:v>521.46500000000003</c:v>
                </c:pt>
                <c:pt idx="23">
                  <c:v>282.28589999999997</c:v>
                </c:pt>
                <c:pt idx="26">
                  <c:v>5367.2999999999993</c:v>
                </c:pt>
                <c:pt idx="27">
                  <c:v>63.3</c:v>
                </c:pt>
                <c:pt idx="30">
                  <c:v>10.319299999999997</c:v>
                </c:pt>
                <c:pt idx="31">
                  <c:v>84.99</c:v>
                </c:pt>
                <c:pt idx="32">
                  <c:v>321.18</c:v>
                </c:pt>
                <c:pt idx="33">
                  <c:v>724</c:v>
                </c:pt>
                <c:pt idx="35">
                  <c:v>1416</c:v>
                </c:pt>
                <c:pt idx="37">
                  <c:v>26.713999999999992</c:v>
                </c:pt>
                <c:pt idx="39">
                  <c:v>253.9572</c:v>
                </c:pt>
                <c:pt idx="44">
                  <c:v>2520</c:v>
                </c:pt>
                <c:pt idx="48">
                  <c:v>68.16</c:v>
                </c:pt>
                <c:pt idx="53">
                  <c:v>2.331</c:v>
                </c:pt>
                <c:pt idx="58">
                  <c:v>480</c:v>
                </c:pt>
                <c:pt idx="60">
                  <c:v>159.75</c:v>
                </c:pt>
                <c:pt idx="64">
                  <c:v>240</c:v>
                </c:pt>
              </c:numCache>
            </c:numRef>
          </c:val>
          <c:extLst>
            <c:ext xmlns:c16="http://schemas.microsoft.com/office/drawing/2014/chart" uri="{C3380CC4-5D6E-409C-BE32-E72D297353CC}">
              <c16:uniqueId val="{00000002-DE0D-4152-85CD-3CF9C633D186}"/>
            </c:ext>
          </c:extLst>
        </c:ser>
        <c:ser>
          <c:idx val="3"/>
          <c:order val="3"/>
          <c:tx>
            <c:strRef>
              <c:f>Sheet1!$A$6</c:f>
              <c:strCache>
                <c:ptCount val="1"/>
                <c:pt idx="0">
                  <c:v>Early Development (61.3)</c:v>
                </c:pt>
              </c:strCache>
            </c:strRef>
          </c:tx>
          <c:spPr>
            <a:solidFill>
              <a:schemeClr val="accent2"/>
            </a:solidFill>
            <a:ln>
              <a:noFill/>
            </a:ln>
            <a:effectLst>
              <a:outerShdw blurRad="57150" dist="19050" dir="5400000" algn="ctr" rotWithShape="0">
                <a:srgbClr val="000000">
                  <a:alpha val="63000"/>
                </a:srgbClr>
              </a:outerShdw>
            </a:effectLst>
          </c:spPr>
          <c:invertIfNegative val="0"/>
          <c:cat>
            <c:multiLvlStrRef>
              <c:f>Sheet1!$B$1:$CF$2</c:f>
              <c:multiLvlStrCache>
                <c:ptCount val="83"/>
                <c:lvl>
                  <c:pt idx="0">
                    <c:v>Coal</c:v>
                  </c:pt>
                  <c:pt idx="1">
                    <c:v>NGCC</c:v>
                  </c:pt>
                  <c:pt idx="2">
                    <c:v>Non-NGCC Gas</c:v>
                  </c:pt>
                  <c:pt idx="3">
                    <c:v>Other</c:v>
                  </c:pt>
                  <c:pt idx="4">
                    <c:v>Water</c:v>
                  </c:pt>
                  <c:pt idx="5">
                    <c:v>Solar</c:v>
                  </c:pt>
                  <c:pt idx="6">
                    <c:v>Wind</c:v>
                  </c:pt>
                  <c:pt idx="7">
                    <c:v>Storage</c:v>
                  </c:pt>
                  <c:pt idx="9">
                    <c:v>NGCC</c:v>
                  </c:pt>
                  <c:pt idx="10">
                    <c:v>Non-NGCC Gas</c:v>
                  </c:pt>
                  <c:pt idx="11">
                    <c:v>Other</c:v>
                  </c:pt>
                  <c:pt idx="12">
                    <c:v>Water</c:v>
                  </c:pt>
                  <c:pt idx="13">
                    <c:v>Solar</c:v>
                  </c:pt>
                  <c:pt idx="14">
                    <c:v>Wind</c:v>
                  </c:pt>
                  <c:pt idx="15">
                    <c:v>Storage</c:v>
                  </c:pt>
                  <c:pt idx="17">
                    <c:v>NGCC</c:v>
                  </c:pt>
                  <c:pt idx="18">
                    <c:v>Non-NGCC Gas</c:v>
                  </c:pt>
                  <c:pt idx="19">
                    <c:v>Nuclear</c:v>
                  </c:pt>
                  <c:pt idx="20">
                    <c:v>Other</c:v>
                  </c:pt>
                  <c:pt idx="21">
                    <c:v>Water</c:v>
                  </c:pt>
                  <c:pt idx="22">
                    <c:v>Solar</c:v>
                  </c:pt>
                  <c:pt idx="23">
                    <c:v>Wind</c:v>
                  </c:pt>
                  <c:pt idx="24">
                    <c:v>Storage</c:v>
                  </c:pt>
                  <c:pt idx="26">
                    <c:v>NGCC</c:v>
                  </c:pt>
                  <c:pt idx="27">
                    <c:v>Non-NGCC Gas</c:v>
                  </c:pt>
                  <c:pt idx="28">
                    <c:v>Nuclear</c:v>
                  </c:pt>
                  <c:pt idx="29">
                    <c:v>Other</c:v>
                  </c:pt>
                  <c:pt idx="30">
                    <c:v>Water</c:v>
                  </c:pt>
                  <c:pt idx="31">
                    <c:v>Solar</c:v>
                  </c:pt>
                  <c:pt idx="32">
                    <c:v>Wind</c:v>
                  </c:pt>
                  <c:pt idx="33">
                    <c:v>Storage</c:v>
                  </c:pt>
                  <c:pt idx="35">
                    <c:v>NGCC</c:v>
                  </c:pt>
                  <c:pt idx="36">
                    <c:v>Non-NGCC Gas</c:v>
                  </c:pt>
                  <c:pt idx="37">
                    <c:v>Water</c:v>
                  </c:pt>
                  <c:pt idx="38">
                    <c:v>Solar</c:v>
                  </c:pt>
                  <c:pt idx="39">
                    <c:v>Wind</c:v>
                  </c:pt>
                  <c:pt idx="40">
                    <c:v>Storage</c:v>
                  </c:pt>
                  <c:pt idx="42">
                    <c:v>NGCC</c:v>
                  </c:pt>
                  <c:pt idx="43">
                    <c:v>Non-NGCC Gas</c:v>
                  </c:pt>
                  <c:pt idx="44">
                    <c:v>Nuclear</c:v>
                  </c:pt>
                  <c:pt idx="45">
                    <c:v>Other</c:v>
                  </c:pt>
                  <c:pt idx="46">
                    <c:v>Water</c:v>
                  </c:pt>
                  <c:pt idx="47">
                    <c:v>Solar</c:v>
                  </c:pt>
                  <c:pt idx="48">
                    <c:v>Wind</c:v>
                  </c:pt>
                  <c:pt idx="49">
                    <c:v>Storage</c:v>
                  </c:pt>
                  <c:pt idx="51">
                    <c:v>NGCC</c:v>
                  </c:pt>
                  <c:pt idx="52">
                    <c:v>Non-NGCC Gas</c:v>
                  </c:pt>
                  <c:pt idx="53">
                    <c:v>Water</c:v>
                  </c:pt>
                  <c:pt idx="54">
                    <c:v>Solar</c:v>
                  </c:pt>
                  <c:pt idx="55">
                    <c:v>Wind</c:v>
                  </c:pt>
                  <c:pt idx="56">
                    <c:v>Storage</c:v>
                  </c:pt>
                  <c:pt idx="58">
                    <c:v>Nuclear</c:v>
                  </c:pt>
                  <c:pt idx="59">
                    <c:v>Solar</c:v>
                  </c:pt>
                  <c:pt idx="60">
                    <c:v>Wind</c:v>
                  </c:pt>
                  <c:pt idx="61">
                    <c:v>Storage</c:v>
                  </c:pt>
                  <c:pt idx="63">
                    <c:v>NGCC</c:v>
                  </c:pt>
                  <c:pt idx="64">
                    <c:v>Nuclear</c:v>
                  </c:pt>
                  <c:pt idx="65">
                    <c:v>Water</c:v>
                  </c:pt>
                  <c:pt idx="66">
                    <c:v>Solar</c:v>
                  </c:pt>
                  <c:pt idx="67">
                    <c:v>Wind</c:v>
                  </c:pt>
                  <c:pt idx="69">
                    <c:v>Nuclear</c:v>
                  </c:pt>
                  <c:pt idx="70">
                    <c:v>Solar</c:v>
                  </c:pt>
                  <c:pt idx="71">
                    <c:v>Storage</c:v>
                  </c:pt>
                  <c:pt idx="73">
                    <c:v>Solar</c:v>
                  </c:pt>
                  <c:pt idx="75">
                    <c:v>Nuclear</c:v>
                  </c:pt>
                  <c:pt idx="76">
                    <c:v>Solar</c:v>
                  </c:pt>
                  <c:pt idx="77">
                    <c:v>Storage</c:v>
                  </c:pt>
                  <c:pt idx="79">
                    <c:v>Nuclear</c:v>
                  </c:pt>
                  <c:pt idx="81">
                    <c:v>Nuclear</c:v>
                  </c:pt>
                  <c:pt idx="82">
                    <c:v> </c:v>
                  </c:pt>
                </c:lvl>
                <c:lvl>
                  <c:pt idx="0">
                    <c:v>2019</c:v>
                  </c:pt>
                  <c:pt idx="9">
                    <c:v>2020</c:v>
                  </c:pt>
                  <c:pt idx="17">
                    <c:v>2021</c:v>
                  </c:pt>
                  <c:pt idx="26">
                    <c:v>2022</c:v>
                  </c:pt>
                  <c:pt idx="35">
                    <c:v>2023</c:v>
                  </c:pt>
                  <c:pt idx="42">
                    <c:v>2024</c:v>
                  </c:pt>
                  <c:pt idx="51">
                    <c:v>2025</c:v>
                  </c:pt>
                  <c:pt idx="58">
                    <c:v>2026</c:v>
                  </c:pt>
                  <c:pt idx="63">
                    <c:v>2027</c:v>
                  </c:pt>
                  <c:pt idx="69">
                    <c:v>2028</c:v>
                  </c:pt>
                  <c:pt idx="73">
                    <c:v>'29</c:v>
                  </c:pt>
                  <c:pt idx="75">
                    <c:v>2030</c:v>
                  </c:pt>
                  <c:pt idx="79">
                    <c:v>'31</c:v>
                  </c:pt>
                  <c:pt idx="81">
                    <c:v>'32</c:v>
                  </c:pt>
                </c:lvl>
              </c:multiLvlStrCache>
            </c:multiLvlStrRef>
          </c:cat>
          <c:val>
            <c:numRef>
              <c:f>Sheet1!$B$6:$CF$6</c:f>
              <c:numCache>
                <c:formatCode>General</c:formatCode>
                <c:ptCount val="83"/>
                <c:pt idx="1">
                  <c:v>989</c:v>
                </c:pt>
                <c:pt idx="2">
                  <c:v>1151.6000000000008</c:v>
                </c:pt>
                <c:pt idx="3">
                  <c:v>145</c:v>
                </c:pt>
                <c:pt idx="4">
                  <c:v>2.59</c:v>
                </c:pt>
                <c:pt idx="5">
                  <c:v>2016.0997199999986</c:v>
                </c:pt>
                <c:pt idx="6">
                  <c:v>1106.5494632245575</c:v>
                </c:pt>
                <c:pt idx="7">
                  <c:v>134</c:v>
                </c:pt>
                <c:pt idx="9">
                  <c:v>315</c:v>
                </c:pt>
                <c:pt idx="10">
                  <c:v>1481.0000000000005</c:v>
                </c:pt>
                <c:pt idx="11">
                  <c:v>419.19999999999993</c:v>
                </c:pt>
                <c:pt idx="12">
                  <c:v>20.216800000000003</c:v>
                </c:pt>
                <c:pt idx="13">
                  <c:v>6609.2223099999983</c:v>
                </c:pt>
                <c:pt idx="14">
                  <c:v>3172.1340700000005</c:v>
                </c:pt>
                <c:pt idx="15">
                  <c:v>909.5</c:v>
                </c:pt>
                <c:pt idx="17">
                  <c:v>10752.699999999997</c:v>
                </c:pt>
                <c:pt idx="18">
                  <c:v>1053.42</c:v>
                </c:pt>
                <c:pt idx="20">
                  <c:v>21</c:v>
                </c:pt>
                <c:pt idx="22">
                  <c:v>2375.0729999999999</c:v>
                </c:pt>
                <c:pt idx="23">
                  <c:v>746.79359999999997</c:v>
                </c:pt>
                <c:pt idx="24">
                  <c:v>129.5</c:v>
                </c:pt>
                <c:pt idx="26">
                  <c:v>9435.43</c:v>
                </c:pt>
                <c:pt idx="27">
                  <c:v>979</c:v>
                </c:pt>
                <c:pt idx="29">
                  <c:v>329.9</c:v>
                </c:pt>
                <c:pt idx="30">
                  <c:v>33.551599999999993</c:v>
                </c:pt>
                <c:pt idx="31">
                  <c:v>610.28500000000008</c:v>
                </c:pt>
                <c:pt idx="32">
                  <c:v>326.75950970482802</c:v>
                </c:pt>
                <c:pt idx="33">
                  <c:v>125</c:v>
                </c:pt>
                <c:pt idx="35">
                  <c:v>1100</c:v>
                </c:pt>
                <c:pt idx="36">
                  <c:v>241</c:v>
                </c:pt>
                <c:pt idx="38">
                  <c:v>243.87</c:v>
                </c:pt>
                <c:pt idx="39">
                  <c:v>353.59503379645719</c:v>
                </c:pt>
                <c:pt idx="40">
                  <c:v>160</c:v>
                </c:pt>
                <c:pt idx="42">
                  <c:v>625</c:v>
                </c:pt>
                <c:pt idx="43">
                  <c:v>914</c:v>
                </c:pt>
                <c:pt idx="46">
                  <c:v>50.763999999999996</c:v>
                </c:pt>
                <c:pt idx="47">
                  <c:v>176.4</c:v>
                </c:pt>
                <c:pt idx="48">
                  <c:v>236.42584894477253</c:v>
                </c:pt>
                <c:pt idx="49">
                  <c:v>1200</c:v>
                </c:pt>
                <c:pt idx="51">
                  <c:v>2100</c:v>
                </c:pt>
                <c:pt idx="52">
                  <c:v>723</c:v>
                </c:pt>
                <c:pt idx="54">
                  <c:v>92.4</c:v>
                </c:pt>
                <c:pt idx="55">
                  <c:v>520</c:v>
                </c:pt>
                <c:pt idx="56">
                  <c:v>393.3</c:v>
                </c:pt>
                <c:pt idx="59">
                  <c:v>92.4</c:v>
                </c:pt>
                <c:pt idx="64">
                  <c:v>800</c:v>
                </c:pt>
                <c:pt idx="66">
                  <c:v>109.19999999999999</c:v>
                </c:pt>
                <c:pt idx="69">
                  <c:v>1100</c:v>
                </c:pt>
                <c:pt idx="70">
                  <c:v>55.199999999999996</c:v>
                </c:pt>
                <c:pt idx="73">
                  <c:v>60</c:v>
                </c:pt>
                <c:pt idx="75">
                  <c:v>1100</c:v>
                </c:pt>
                <c:pt idx="76">
                  <c:v>28.799999999999997</c:v>
                </c:pt>
                <c:pt idx="77">
                  <c:v>1300</c:v>
                </c:pt>
                <c:pt idx="79">
                  <c:v>1100</c:v>
                </c:pt>
                <c:pt idx="81">
                  <c:v>1100</c:v>
                </c:pt>
              </c:numCache>
            </c:numRef>
          </c:val>
          <c:extLst>
            <c:ext xmlns:c16="http://schemas.microsoft.com/office/drawing/2014/chart" uri="{C3380CC4-5D6E-409C-BE32-E72D297353CC}">
              <c16:uniqueId val="{00000003-DE0D-4152-85CD-3CF9C633D186}"/>
            </c:ext>
          </c:extLst>
        </c:ser>
        <c:ser>
          <c:idx val="6"/>
          <c:order val="4"/>
          <c:tx>
            <c:strRef>
              <c:f>Sheet1!$A$7</c:f>
              <c:strCache>
                <c:ptCount val="1"/>
                <c:pt idx="0">
                  <c:v>Announced (13.6)</c:v>
                </c:pt>
              </c:strCache>
            </c:strRef>
          </c:tx>
          <c:spPr>
            <a:solidFill>
              <a:srgbClr val="C00000"/>
            </a:solidFill>
            <a:ln>
              <a:noFill/>
            </a:ln>
            <a:effectLst>
              <a:outerShdw blurRad="57150" dist="19050" dir="5400000" algn="ctr" rotWithShape="0">
                <a:srgbClr val="000000">
                  <a:alpha val="63000"/>
                </a:srgbClr>
              </a:outerShdw>
            </a:effectLst>
          </c:spPr>
          <c:invertIfNegative val="0"/>
          <c:cat>
            <c:multiLvlStrRef>
              <c:f>Sheet1!$B$1:$CF$2</c:f>
              <c:multiLvlStrCache>
                <c:ptCount val="83"/>
                <c:lvl>
                  <c:pt idx="0">
                    <c:v>Coal</c:v>
                  </c:pt>
                  <c:pt idx="1">
                    <c:v>NGCC</c:v>
                  </c:pt>
                  <c:pt idx="2">
                    <c:v>Non-NGCC Gas</c:v>
                  </c:pt>
                  <c:pt idx="3">
                    <c:v>Other</c:v>
                  </c:pt>
                  <c:pt idx="4">
                    <c:v>Water</c:v>
                  </c:pt>
                  <c:pt idx="5">
                    <c:v>Solar</c:v>
                  </c:pt>
                  <c:pt idx="6">
                    <c:v>Wind</c:v>
                  </c:pt>
                  <c:pt idx="7">
                    <c:v>Storage</c:v>
                  </c:pt>
                  <c:pt idx="9">
                    <c:v>NGCC</c:v>
                  </c:pt>
                  <c:pt idx="10">
                    <c:v>Non-NGCC Gas</c:v>
                  </c:pt>
                  <c:pt idx="11">
                    <c:v>Other</c:v>
                  </c:pt>
                  <c:pt idx="12">
                    <c:v>Water</c:v>
                  </c:pt>
                  <c:pt idx="13">
                    <c:v>Solar</c:v>
                  </c:pt>
                  <c:pt idx="14">
                    <c:v>Wind</c:v>
                  </c:pt>
                  <c:pt idx="15">
                    <c:v>Storage</c:v>
                  </c:pt>
                  <c:pt idx="17">
                    <c:v>NGCC</c:v>
                  </c:pt>
                  <c:pt idx="18">
                    <c:v>Non-NGCC Gas</c:v>
                  </c:pt>
                  <c:pt idx="19">
                    <c:v>Nuclear</c:v>
                  </c:pt>
                  <c:pt idx="20">
                    <c:v>Other</c:v>
                  </c:pt>
                  <c:pt idx="21">
                    <c:v>Water</c:v>
                  </c:pt>
                  <c:pt idx="22">
                    <c:v>Solar</c:v>
                  </c:pt>
                  <c:pt idx="23">
                    <c:v>Wind</c:v>
                  </c:pt>
                  <c:pt idx="24">
                    <c:v>Storage</c:v>
                  </c:pt>
                  <c:pt idx="26">
                    <c:v>NGCC</c:v>
                  </c:pt>
                  <c:pt idx="27">
                    <c:v>Non-NGCC Gas</c:v>
                  </c:pt>
                  <c:pt idx="28">
                    <c:v>Nuclear</c:v>
                  </c:pt>
                  <c:pt idx="29">
                    <c:v>Other</c:v>
                  </c:pt>
                  <c:pt idx="30">
                    <c:v>Water</c:v>
                  </c:pt>
                  <c:pt idx="31">
                    <c:v>Solar</c:v>
                  </c:pt>
                  <c:pt idx="32">
                    <c:v>Wind</c:v>
                  </c:pt>
                  <c:pt idx="33">
                    <c:v>Storage</c:v>
                  </c:pt>
                  <c:pt idx="35">
                    <c:v>NGCC</c:v>
                  </c:pt>
                  <c:pt idx="36">
                    <c:v>Non-NGCC Gas</c:v>
                  </c:pt>
                  <c:pt idx="37">
                    <c:v>Water</c:v>
                  </c:pt>
                  <c:pt idx="38">
                    <c:v>Solar</c:v>
                  </c:pt>
                  <c:pt idx="39">
                    <c:v>Wind</c:v>
                  </c:pt>
                  <c:pt idx="40">
                    <c:v>Storage</c:v>
                  </c:pt>
                  <c:pt idx="42">
                    <c:v>NGCC</c:v>
                  </c:pt>
                  <c:pt idx="43">
                    <c:v>Non-NGCC Gas</c:v>
                  </c:pt>
                  <c:pt idx="44">
                    <c:v>Nuclear</c:v>
                  </c:pt>
                  <c:pt idx="45">
                    <c:v>Other</c:v>
                  </c:pt>
                  <c:pt idx="46">
                    <c:v>Water</c:v>
                  </c:pt>
                  <c:pt idx="47">
                    <c:v>Solar</c:v>
                  </c:pt>
                  <c:pt idx="48">
                    <c:v>Wind</c:v>
                  </c:pt>
                  <c:pt idx="49">
                    <c:v>Storage</c:v>
                  </c:pt>
                  <c:pt idx="51">
                    <c:v>NGCC</c:v>
                  </c:pt>
                  <c:pt idx="52">
                    <c:v>Non-NGCC Gas</c:v>
                  </c:pt>
                  <c:pt idx="53">
                    <c:v>Water</c:v>
                  </c:pt>
                  <c:pt idx="54">
                    <c:v>Solar</c:v>
                  </c:pt>
                  <c:pt idx="55">
                    <c:v>Wind</c:v>
                  </c:pt>
                  <c:pt idx="56">
                    <c:v>Storage</c:v>
                  </c:pt>
                  <c:pt idx="58">
                    <c:v>Nuclear</c:v>
                  </c:pt>
                  <c:pt idx="59">
                    <c:v>Solar</c:v>
                  </c:pt>
                  <c:pt idx="60">
                    <c:v>Wind</c:v>
                  </c:pt>
                  <c:pt idx="61">
                    <c:v>Storage</c:v>
                  </c:pt>
                  <c:pt idx="63">
                    <c:v>NGCC</c:v>
                  </c:pt>
                  <c:pt idx="64">
                    <c:v>Nuclear</c:v>
                  </c:pt>
                  <c:pt idx="65">
                    <c:v>Water</c:v>
                  </c:pt>
                  <c:pt idx="66">
                    <c:v>Solar</c:v>
                  </c:pt>
                  <c:pt idx="67">
                    <c:v>Wind</c:v>
                  </c:pt>
                  <c:pt idx="69">
                    <c:v>Nuclear</c:v>
                  </c:pt>
                  <c:pt idx="70">
                    <c:v>Solar</c:v>
                  </c:pt>
                  <c:pt idx="71">
                    <c:v>Storage</c:v>
                  </c:pt>
                  <c:pt idx="73">
                    <c:v>Solar</c:v>
                  </c:pt>
                  <c:pt idx="75">
                    <c:v>Nuclear</c:v>
                  </c:pt>
                  <c:pt idx="76">
                    <c:v>Solar</c:v>
                  </c:pt>
                  <c:pt idx="77">
                    <c:v>Storage</c:v>
                  </c:pt>
                  <c:pt idx="79">
                    <c:v>Nuclear</c:v>
                  </c:pt>
                  <c:pt idx="81">
                    <c:v>Nuclear</c:v>
                  </c:pt>
                  <c:pt idx="82">
                    <c:v> </c:v>
                  </c:pt>
                </c:lvl>
                <c:lvl>
                  <c:pt idx="0">
                    <c:v>2019</c:v>
                  </c:pt>
                  <c:pt idx="9">
                    <c:v>2020</c:v>
                  </c:pt>
                  <c:pt idx="17">
                    <c:v>2021</c:v>
                  </c:pt>
                  <c:pt idx="26">
                    <c:v>2022</c:v>
                  </c:pt>
                  <c:pt idx="35">
                    <c:v>2023</c:v>
                  </c:pt>
                  <c:pt idx="42">
                    <c:v>2024</c:v>
                  </c:pt>
                  <c:pt idx="51">
                    <c:v>2025</c:v>
                  </c:pt>
                  <c:pt idx="58">
                    <c:v>2026</c:v>
                  </c:pt>
                  <c:pt idx="63">
                    <c:v>2027</c:v>
                  </c:pt>
                  <c:pt idx="69">
                    <c:v>2028</c:v>
                  </c:pt>
                  <c:pt idx="73">
                    <c:v>'29</c:v>
                  </c:pt>
                  <c:pt idx="75">
                    <c:v>2030</c:v>
                  </c:pt>
                  <c:pt idx="79">
                    <c:v>'31</c:v>
                  </c:pt>
                  <c:pt idx="81">
                    <c:v>'32</c:v>
                  </c:pt>
                </c:lvl>
              </c:multiLvlStrCache>
            </c:multiLvlStrRef>
          </c:cat>
          <c:val>
            <c:numRef>
              <c:f>Sheet1!$B$7:$CF$7</c:f>
              <c:numCache>
                <c:formatCode>General</c:formatCode>
                <c:ptCount val="83"/>
                <c:pt idx="2">
                  <c:v>87</c:v>
                </c:pt>
                <c:pt idx="3">
                  <c:v>32</c:v>
                </c:pt>
                <c:pt idx="5">
                  <c:v>122.15950000000001</c:v>
                </c:pt>
                <c:pt idx="6">
                  <c:v>124.22829999999999</c:v>
                </c:pt>
                <c:pt idx="7">
                  <c:v>9</c:v>
                </c:pt>
                <c:pt idx="10">
                  <c:v>64</c:v>
                </c:pt>
                <c:pt idx="11">
                  <c:v>78.8</c:v>
                </c:pt>
                <c:pt idx="12">
                  <c:v>5.7349999999999994</c:v>
                </c:pt>
                <c:pt idx="13">
                  <c:v>511.56199999999995</c:v>
                </c:pt>
                <c:pt idx="14">
                  <c:v>794.09874894477252</c:v>
                </c:pt>
                <c:pt idx="17">
                  <c:v>250</c:v>
                </c:pt>
                <c:pt idx="18">
                  <c:v>806</c:v>
                </c:pt>
                <c:pt idx="22">
                  <c:v>621.38499999999999</c:v>
                </c:pt>
                <c:pt idx="23">
                  <c:v>295.02480000000003</c:v>
                </c:pt>
                <c:pt idx="24">
                  <c:v>55</c:v>
                </c:pt>
                <c:pt idx="31">
                  <c:v>0.76500000000000001</c:v>
                </c:pt>
                <c:pt idx="35">
                  <c:v>1090</c:v>
                </c:pt>
                <c:pt idx="39">
                  <c:v>111.21599999999999</c:v>
                </c:pt>
                <c:pt idx="40">
                  <c:v>25</c:v>
                </c:pt>
                <c:pt idx="42">
                  <c:v>1500</c:v>
                </c:pt>
                <c:pt idx="45">
                  <c:v>3.2</c:v>
                </c:pt>
                <c:pt idx="55">
                  <c:v>60.129000000000005</c:v>
                </c:pt>
                <c:pt idx="56">
                  <c:v>3480</c:v>
                </c:pt>
                <c:pt idx="61">
                  <c:v>1200</c:v>
                </c:pt>
                <c:pt idx="63">
                  <c:v>916</c:v>
                </c:pt>
                <c:pt idx="65">
                  <c:v>3.552</c:v>
                </c:pt>
                <c:pt idx="67">
                  <c:v>80</c:v>
                </c:pt>
                <c:pt idx="71">
                  <c:v>1316</c:v>
                </c:pt>
              </c:numCache>
            </c:numRef>
          </c:val>
          <c:extLst>
            <c:ext xmlns:c16="http://schemas.microsoft.com/office/drawing/2014/chart" uri="{C3380CC4-5D6E-409C-BE32-E72D297353CC}">
              <c16:uniqueId val="{00000004-DE0D-4152-85CD-3CF9C633D186}"/>
            </c:ext>
          </c:extLst>
        </c:ser>
        <c:dLbls>
          <c:showLegendKey val="0"/>
          <c:showVal val="0"/>
          <c:showCatName val="0"/>
          <c:showSerName val="0"/>
          <c:showPercent val="0"/>
          <c:showBubbleSize val="0"/>
        </c:dLbls>
        <c:gapWidth val="0"/>
        <c:overlap val="100"/>
        <c:axId val="287250800"/>
        <c:axId val="287251192"/>
      </c:barChart>
      <c:catAx>
        <c:axId val="28725080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dirty="0"/>
                  <a:t>Proposed Online Year</a:t>
                </a:r>
              </a:p>
            </c:rich>
          </c:tx>
          <c:layout>
            <c:manualLayout>
              <c:xMode val="edge"/>
              <c:yMode val="edge"/>
              <c:x val="0.4292018620785984"/>
              <c:y val="0.8516767469322790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5400000" spcFirstLastPara="1" vertOverflow="ellipsis" wrap="square" anchor="ctr" anchorCtr="1"/>
          <a:lstStyle/>
          <a:p>
            <a:pPr>
              <a:defRPr sz="1050" b="0" i="0" u="none" strike="noStrike" kern="1200" baseline="0">
                <a:solidFill>
                  <a:schemeClr val="tx1"/>
                </a:solidFill>
                <a:latin typeface="+mn-lt"/>
                <a:ea typeface="+mn-ea"/>
                <a:cs typeface="+mn-cs"/>
              </a:defRPr>
            </a:pPr>
            <a:endParaRPr lang="en-US"/>
          </a:p>
        </c:txPr>
        <c:crossAx val="287251192"/>
        <c:crosses val="autoZero"/>
        <c:auto val="1"/>
        <c:lblAlgn val="ctr"/>
        <c:lblOffset val="100"/>
        <c:tickLblSkip val="1"/>
        <c:noMultiLvlLbl val="0"/>
      </c:catAx>
      <c:valAx>
        <c:axId val="287251192"/>
        <c:scaling>
          <c:orientation val="minMax"/>
          <c:max val="20000"/>
        </c:scaling>
        <c:delete val="0"/>
        <c:axPos val="l"/>
        <c:majorGridlines>
          <c:spPr>
            <a:ln w="6350" cap="flat" cmpd="sng" algn="ctr">
              <a:solidFill>
                <a:sysClr val="window" lastClr="FFFFFF">
                  <a:lumMod val="85000"/>
                  <a:alpha val="43000"/>
                </a:sysClr>
              </a:solidFill>
              <a:prstDash val="solid"/>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dirty="0"/>
                  <a:t>Proposed Creditable Capacity (GW)</a:t>
                </a:r>
              </a:p>
            </c:rich>
          </c:tx>
          <c:layout>
            <c:manualLayout>
              <c:xMode val="edge"/>
              <c:yMode val="edge"/>
              <c:x val="2.9918238016300593E-2"/>
              <c:y val="1.7314248516572671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87250800"/>
        <c:crosses val="autoZero"/>
        <c:crossBetween val="between"/>
        <c:dispUnits>
          <c:builtInUnit val="thousands"/>
        </c:dispUnits>
      </c:valAx>
      <c:spPr>
        <a:noFill/>
        <a:ln>
          <a:noFill/>
        </a:ln>
        <a:effectLst/>
      </c:spPr>
    </c:plotArea>
    <c:legend>
      <c:legendPos val="b"/>
      <c:layout>
        <c:manualLayout>
          <c:xMode val="edge"/>
          <c:yMode val="edge"/>
          <c:x val="1.4615690909962705E-2"/>
          <c:y val="0.90460830723417363"/>
          <c:w val="0.97508953157792899"/>
          <c:h val="6.339888073111875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41ED89-7A95-4EA4-9174-5BA399E60EAB}"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8E1A9EC7-36E5-4391-AEFF-BCC2F850E942}">
      <dgm:prSet phldrT="[Text]"/>
      <dgm:spPr/>
      <dgm:t>
        <a:bodyPr/>
        <a:lstStyle/>
        <a:p>
          <a:r>
            <a:rPr lang="en-US" dirty="0"/>
            <a:t>24 – 36 Months</a:t>
          </a:r>
        </a:p>
      </dgm:t>
    </dgm:pt>
    <dgm:pt modelId="{A9AC94CB-DE34-4C74-8D4C-EC318C8F3411}" type="parTrans" cxnId="{B2880967-C44F-471D-B2F0-4D2AB164F54A}">
      <dgm:prSet/>
      <dgm:spPr/>
      <dgm:t>
        <a:bodyPr/>
        <a:lstStyle/>
        <a:p>
          <a:endParaRPr lang="en-US"/>
        </a:p>
      </dgm:t>
    </dgm:pt>
    <dgm:pt modelId="{1306310A-A6DD-4B72-B0DD-E54D615DA3FD}" type="sibTrans" cxnId="{B2880967-C44F-471D-B2F0-4D2AB164F54A}">
      <dgm:prSet/>
      <dgm:spPr/>
      <dgm:t>
        <a:bodyPr/>
        <a:lstStyle/>
        <a:p>
          <a:endParaRPr lang="en-US"/>
        </a:p>
      </dgm:t>
    </dgm:pt>
    <dgm:pt modelId="{1E745633-1941-4DC2-A4E1-4FA3892B2A40}">
      <dgm:prSet phldrT="[Text]" custT="1"/>
      <dgm:spPr/>
      <dgm:t>
        <a:bodyPr/>
        <a:lstStyle/>
        <a:p>
          <a:r>
            <a:rPr lang="en-US" sz="900" dirty="0"/>
            <a:t>Planning &amp; Engineering</a:t>
          </a:r>
        </a:p>
      </dgm:t>
    </dgm:pt>
    <dgm:pt modelId="{094969AE-C249-4F01-BD75-DB6B41586758}" type="parTrans" cxnId="{7733DD94-9979-4631-B704-A6FCD9762556}">
      <dgm:prSet/>
      <dgm:spPr/>
      <dgm:t>
        <a:bodyPr/>
        <a:lstStyle/>
        <a:p>
          <a:endParaRPr lang="en-US"/>
        </a:p>
      </dgm:t>
    </dgm:pt>
    <dgm:pt modelId="{A93D1B1A-4367-4CAE-A79D-04D85874BD9E}" type="sibTrans" cxnId="{7733DD94-9979-4631-B704-A6FCD9762556}">
      <dgm:prSet/>
      <dgm:spPr/>
      <dgm:t>
        <a:bodyPr/>
        <a:lstStyle/>
        <a:p>
          <a:endParaRPr lang="en-US"/>
        </a:p>
      </dgm:t>
    </dgm:pt>
    <dgm:pt modelId="{B8DF1B3B-6A2C-4C79-8F36-9C022FF47EC7}">
      <dgm:prSet phldrT="[Text]"/>
      <dgm:spPr/>
      <dgm:t>
        <a:bodyPr/>
        <a:lstStyle/>
        <a:p>
          <a:r>
            <a:rPr lang="en-US" dirty="0"/>
            <a:t>12 – 18 Months</a:t>
          </a:r>
        </a:p>
      </dgm:t>
    </dgm:pt>
    <dgm:pt modelId="{8C7B1BDF-A929-409B-9C02-864DE3EE46FD}" type="parTrans" cxnId="{4AC50966-942C-4D06-83E0-4A9B4299638D}">
      <dgm:prSet/>
      <dgm:spPr/>
      <dgm:t>
        <a:bodyPr/>
        <a:lstStyle/>
        <a:p>
          <a:endParaRPr lang="en-US"/>
        </a:p>
      </dgm:t>
    </dgm:pt>
    <dgm:pt modelId="{6D25D7D4-A05C-4C36-97FF-84574E3AF004}" type="sibTrans" cxnId="{4AC50966-942C-4D06-83E0-4A9B4299638D}">
      <dgm:prSet/>
      <dgm:spPr/>
      <dgm:t>
        <a:bodyPr/>
        <a:lstStyle/>
        <a:p>
          <a:endParaRPr lang="en-US"/>
        </a:p>
      </dgm:t>
    </dgm:pt>
    <dgm:pt modelId="{2ED13611-501C-4D60-BD74-C49921E0F9D7}">
      <dgm:prSet phldrT="[Text]" custT="1"/>
      <dgm:spPr/>
      <dgm:t>
        <a:bodyPr/>
        <a:lstStyle/>
        <a:p>
          <a:r>
            <a:rPr lang="en-US" sz="900" dirty="0"/>
            <a:t>Environmental Studies</a:t>
          </a:r>
        </a:p>
      </dgm:t>
    </dgm:pt>
    <dgm:pt modelId="{35D47F2C-9585-435F-8500-1BD7BAB777B0}" type="parTrans" cxnId="{9B2BFC2D-19F4-44EA-9963-277E9EB03BF3}">
      <dgm:prSet/>
      <dgm:spPr/>
      <dgm:t>
        <a:bodyPr/>
        <a:lstStyle/>
        <a:p>
          <a:endParaRPr lang="en-US"/>
        </a:p>
      </dgm:t>
    </dgm:pt>
    <dgm:pt modelId="{31CCFF98-0673-4D61-8334-29D64E0F457D}" type="sibTrans" cxnId="{9B2BFC2D-19F4-44EA-9963-277E9EB03BF3}">
      <dgm:prSet/>
      <dgm:spPr/>
      <dgm:t>
        <a:bodyPr/>
        <a:lstStyle/>
        <a:p>
          <a:endParaRPr lang="en-US"/>
        </a:p>
      </dgm:t>
    </dgm:pt>
    <dgm:pt modelId="{7B4E690C-B111-4A7F-A3A3-8BB3DA55248D}">
      <dgm:prSet phldrT="[Text]"/>
      <dgm:spPr/>
      <dgm:t>
        <a:bodyPr/>
        <a:lstStyle/>
        <a:p>
          <a:r>
            <a:rPr lang="en-US" dirty="0"/>
            <a:t>24 – 36 Months</a:t>
          </a:r>
        </a:p>
      </dgm:t>
    </dgm:pt>
    <dgm:pt modelId="{AC40D0BF-6476-4AC1-9AE5-D2DF18969870}" type="parTrans" cxnId="{727856BE-32DA-4B9C-A976-C7D77049FF3C}">
      <dgm:prSet/>
      <dgm:spPr/>
      <dgm:t>
        <a:bodyPr/>
        <a:lstStyle/>
        <a:p>
          <a:endParaRPr lang="en-US"/>
        </a:p>
      </dgm:t>
    </dgm:pt>
    <dgm:pt modelId="{FEE372F8-8D15-442A-BB31-207F677B41DC}" type="sibTrans" cxnId="{727856BE-32DA-4B9C-A976-C7D77049FF3C}">
      <dgm:prSet/>
      <dgm:spPr/>
      <dgm:t>
        <a:bodyPr/>
        <a:lstStyle/>
        <a:p>
          <a:endParaRPr lang="en-US"/>
        </a:p>
      </dgm:t>
    </dgm:pt>
    <dgm:pt modelId="{9FBB3184-678A-4330-97C3-D9DF8D96933A}">
      <dgm:prSet phldrT="[Text]" custT="1"/>
      <dgm:spPr/>
      <dgm:t>
        <a:bodyPr/>
        <a:lstStyle/>
        <a:p>
          <a:r>
            <a:rPr lang="en-US" sz="900" dirty="0"/>
            <a:t>Permits &amp; Approvals</a:t>
          </a:r>
        </a:p>
      </dgm:t>
    </dgm:pt>
    <dgm:pt modelId="{F28C0B1C-4456-432F-BDFA-AE4EB106E8F7}" type="parTrans" cxnId="{949A02EA-A067-4854-B916-74692957648C}">
      <dgm:prSet/>
      <dgm:spPr/>
      <dgm:t>
        <a:bodyPr/>
        <a:lstStyle/>
        <a:p>
          <a:endParaRPr lang="en-US"/>
        </a:p>
      </dgm:t>
    </dgm:pt>
    <dgm:pt modelId="{BA36A919-7CCD-472A-9B08-25C7F91F1572}" type="sibTrans" cxnId="{949A02EA-A067-4854-B916-74692957648C}">
      <dgm:prSet/>
      <dgm:spPr/>
      <dgm:t>
        <a:bodyPr/>
        <a:lstStyle/>
        <a:p>
          <a:endParaRPr lang="en-US"/>
        </a:p>
      </dgm:t>
    </dgm:pt>
    <dgm:pt modelId="{A53769F6-47F0-4917-81CF-33BD11652D8B}">
      <dgm:prSet phldrT="[Text]"/>
      <dgm:spPr/>
      <dgm:t>
        <a:bodyPr/>
        <a:lstStyle/>
        <a:p>
          <a:r>
            <a:rPr lang="en-US" dirty="0"/>
            <a:t>24 – 36 Months</a:t>
          </a:r>
        </a:p>
      </dgm:t>
    </dgm:pt>
    <dgm:pt modelId="{BEC03BB8-6B47-4BFB-BB85-9AE732FE01D8}" type="parTrans" cxnId="{07764FA6-AE35-48E7-94D4-3B95C7F1B6B5}">
      <dgm:prSet/>
      <dgm:spPr/>
      <dgm:t>
        <a:bodyPr/>
        <a:lstStyle/>
        <a:p>
          <a:endParaRPr lang="en-US"/>
        </a:p>
      </dgm:t>
    </dgm:pt>
    <dgm:pt modelId="{CD817E1B-9710-46BE-92AB-BCA1DD36BAFC}" type="sibTrans" cxnId="{07764FA6-AE35-48E7-94D4-3B95C7F1B6B5}">
      <dgm:prSet/>
      <dgm:spPr/>
      <dgm:t>
        <a:bodyPr/>
        <a:lstStyle/>
        <a:p>
          <a:endParaRPr lang="en-US"/>
        </a:p>
      </dgm:t>
    </dgm:pt>
    <dgm:pt modelId="{80D3AE9F-2523-4A74-98E5-746F75F64B74}">
      <dgm:prSet phldrT="[Text]" custT="1"/>
      <dgm:spPr/>
      <dgm:t>
        <a:bodyPr/>
        <a:lstStyle/>
        <a:p>
          <a:r>
            <a:rPr lang="en-US" sz="900" dirty="0"/>
            <a:t>Construction</a:t>
          </a:r>
        </a:p>
      </dgm:t>
    </dgm:pt>
    <dgm:pt modelId="{C85A8F1C-71C8-4643-AACC-EC3C576D53D6}" type="parTrans" cxnId="{739347E7-DE38-4CBD-97E4-98D80975B52A}">
      <dgm:prSet/>
      <dgm:spPr/>
      <dgm:t>
        <a:bodyPr/>
        <a:lstStyle/>
        <a:p>
          <a:endParaRPr lang="en-US"/>
        </a:p>
      </dgm:t>
    </dgm:pt>
    <dgm:pt modelId="{8B697D52-9C19-43E0-8856-D372825B3DB9}" type="sibTrans" cxnId="{739347E7-DE38-4CBD-97E4-98D80975B52A}">
      <dgm:prSet/>
      <dgm:spPr/>
      <dgm:t>
        <a:bodyPr/>
        <a:lstStyle/>
        <a:p>
          <a:endParaRPr lang="en-US"/>
        </a:p>
      </dgm:t>
    </dgm:pt>
    <dgm:pt modelId="{859EF92A-2553-47A6-91C8-35516EEB240A}" type="pres">
      <dgm:prSet presAssocID="{3B41ED89-7A95-4EA4-9174-5BA399E60EAB}" presName="theList" presStyleCnt="0">
        <dgm:presLayoutVars>
          <dgm:dir/>
          <dgm:animLvl val="lvl"/>
          <dgm:resizeHandles val="exact"/>
        </dgm:presLayoutVars>
      </dgm:prSet>
      <dgm:spPr/>
    </dgm:pt>
    <dgm:pt modelId="{47DBDB0E-D5EA-463D-8BB5-6B8B91A007F6}" type="pres">
      <dgm:prSet presAssocID="{8E1A9EC7-36E5-4391-AEFF-BCC2F850E942}" presName="compNode" presStyleCnt="0"/>
      <dgm:spPr/>
    </dgm:pt>
    <dgm:pt modelId="{D30CCA34-7D43-4EC7-A2EB-641FC3A674AA}" type="pres">
      <dgm:prSet presAssocID="{8E1A9EC7-36E5-4391-AEFF-BCC2F850E942}" presName="noGeometry" presStyleCnt="0"/>
      <dgm:spPr/>
    </dgm:pt>
    <dgm:pt modelId="{89A76581-2FC1-4378-8C19-4A55CEEA8FAB}" type="pres">
      <dgm:prSet presAssocID="{8E1A9EC7-36E5-4391-AEFF-BCC2F850E942}" presName="childTextVisible" presStyleLbl="bgAccFollowNode1" presStyleIdx="0" presStyleCnt="4">
        <dgm:presLayoutVars>
          <dgm:bulletEnabled val="1"/>
        </dgm:presLayoutVars>
      </dgm:prSet>
      <dgm:spPr/>
    </dgm:pt>
    <dgm:pt modelId="{30771BF6-5FBE-4EB0-94EB-8258075A733B}" type="pres">
      <dgm:prSet presAssocID="{8E1A9EC7-36E5-4391-AEFF-BCC2F850E942}" presName="childTextHidden" presStyleLbl="bgAccFollowNode1" presStyleIdx="0" presStyleCnt="4"/>
      <dgm:spPr/>
    </dgm:pt>
    <dgm:pt modelId="{9F2E2CF0-9040-4F06-9BD3-6131516CD722}" type="pres">
      <dgm:prSet presAssocID="{8E1A9EC7-36E5-4391-AEFF-BCC2F850E942}" presName="parentText" presStyleLbl="node1" presStyleIdx="0" presStyleCnt="4">
        <dgm:presLayoutVars>
          <dgm:chMax val="1"/>
          <dgm:bulletEnabled val="1"/>
        </dgm:presLayoutVars>
      </dgm:prSet>
      <dgm:spPr/>
    </dgm:pt>
    <dgm:pt modelId="{131EF9A8-4690-4C58-8370-3E3B037B1F58}" type="pres">
      <dgm:prSet presAssocID="{8E1A9EC7-36E5-4391-AEFF-BCC2F850E942}" presName="aSpace" presStyleCnt="0"/>
      <dgm:spPr/>
    </dgm:pt>
    <dgm:pt modelId="{09EBD40F-DE51-4896-86C6-41225DCAF5FF}" type="pres">
      <dgm:prSet presAssocID="{B8DF1B3B-6A2C-4C79-8F36-9C022FF47EC7}" presName="compNode" presStyleCnt="0"/>
      <dgm:spPr/>
    </dgm:pt>
    <dgm:pt modelId="{1FE67389-C1F0-47EA-8B45-FFBBE7E1A447}" type="pres">
      <dgm:prSet presAssocID="{B8DF1B3B-6A2C-4C79-8F36-9C022FF47EC7}" presName="noGeometry" presStyleCnt="0"/>
      <dgm:spPr/>
    </dgm:pt>
    <dgm:pt modelId="{A86AAFD4-069E-45A0-8C93-2B8069652BB4}" type="pres">
      <dgm:prSet presAssocID="{B8DF1B3B-6A2C-4C79-8F36-9C022FF47EC7}" presName="childTextVisible" presStyleLbl="bgAccFollowNode1" presStyleIdx="1" presStyleCnt="4">
        <dgm:presLayoutVars>
          <dgm:bulletEnabled val="1"/>
        </dgm:presLayoutVars>
      </dgm:prSet>
      <dgm:spPr/>
    </dgm:pt>
    <dgm:pt modelId="{09DF6FE7-7E8F-4407-B23A-800DB758A9FB}" type="pres">
      <dgm:prSet presAssocID="{B8DF1B3B-6A2C-4C79-8F36-9C022FF47EC7}" presName="childTextHidden" presStyleLbl="bgAccFollowNode1" presStyleIdx="1" presStyleCnt="4"/>
      <dgm:spPr/>
    </dgm:pt>
    <dgm:pt modelId="{94C497FA-FF72-42EC-84FC-92BDAED392BD}" type="pres">
      <dgm:prSet presAssocID="{B8DF1B3B-6A2C-4C79-8F36-9C022FF47EC7}" presName="parentText" presStyleLbl="node1" presStyleIdx="1" presStyleCnt="4">
        <dgm:presLayoutVars>
          <dgm:chMax val="1"/>
          <dgm:bulletEnabled val="1"/>
        </dgm:presLayoutVars>
      </dgm:prSet>
      <dgm:spPr/>
    </dgm:pt>
    <dgm:pt modelId="{B0C384DE-7ABB-403C-99A6-C40F31C2ED7F}" type="pres">
      <dgm:prSet presAssocID="{B8DF1B3B-6A2C-4C79-8F36-9C022FF47EC7}" presName="aSpace" presStyleCnt="0"/>
      <dgm:spPr/>
    </dgm:pt>
    <dgm:pt modelId="{9F204B33-2B3A-4875-AE63-EF408EFB73A6}" type="pres">
      <dgm:prSet presAssocID="{7B4E690C-B111-4A7F-A3A3-8BB3DA55248D}" presName="compNode" presStyleCnt="0"/>
      <dgm:spPr/>
    </dgm:pt>
    <dgm:pt modelId="{A5BCB3A9-ECC1-409F-9E07-6CF0881548D9}" type="pres">
      <dgm:prSet presAssocID="{7B4E690C-B111-4A7F-A3A3-8BB3DA55248D}" presName="noGeometry" presStyleCnt="0"/>
      <dgm:spPr/>
    </dgm:pt>
    <dgm:pt modelId="{14F39194-69FC-4C14-8AE4-FFAF18B541CB}" type="pres">
      <dgm:prSet presAssocID="{7B4E690C-B111-4A7F-A3A3-8BB3DA55248D}" presName="childTextVisible" presStyleLbl="bgAccFollowNode1" presStyleIdx="2" presStyleCnt="4">
        <dgm:presLayoutVars>
          <dgm:bulletEnabled val="1"/>
        </dgm:presLayoutVars>
      </dgm:prSet>
      <dgm:spPr/>
    </dgm:pt>
    <dgm:pt modelId="{96F14B5D-2A77-4C94-8A61-26032AF46F9D}" type="pres">
      <dgm:prSet presAssocID="{7B4E690C-B111-4A7F-A3A3-8BB3DA55248D}" presName="childTextHidden" presStyleLbl="bgAccFollowNode1" presStyleIdx="2" presStyleCnt="4"/>
      <dgm:spPr/>
    </dgm:pt>
    <dgm:pt modelId="{0DEAEF16-E3B9-42AB-8274-E6073975CE02}" type="pres">
      <dgm:prSet presAssocID="{7B4E690C-B111-4A7F-A3A3-8BB3DA55248D}" presName="parentText" presStyleLbl="node1" presStyleIdx="2" presStyleCnt="4">
        <dgm:presLayoutVars>
          <dgm:chMax val="1"/>
          <dgm:bulletEnabled val="1"/>
        </dgm:presLayoutVars>
      </dgm:prSet>
      <dgm:spPr/>
    </dgm:pt>
    <dgm:pt modelId="{7A500086-F264-46D1-9773-27A511BA1F0F}" type="pres">
      <dgm:prSet presAssocID="{7B4E690C-B111-4A7F-A3A3-8BB3DA55248D}" presName="aSpace" presStyleCnt="0"/>
      <dgm:spPr/>
    </dgm:pt>
    <dgm:pt modelId="{C306CF71-311B-4A9F-92ED-C249F6C1B063}" type="pres">
      <dgm:prSet presAssocID="{A53769F6-47F0-4917-81CF-33BD11652D8B}" presName="compNode" presStyleCnt="0"/>
      <dgm:spPr/>
    </dgm:pt>
    <dgm:pt modelId="{BD97AFC4-DACD-4693-885A-17642EBEC113}" type="pres">
      <dgm:prSet presAssocID="{A53769F6-47F0-4917-81CF-33BD11652D8B}" presName="noGeometry" presStyleCnt="0"/>
      <dgm:spPr/>
    </dgm:pt>
    <dgm:pt modelId="{A5522F8B-1114-46F7-AFC6-0009B67BB1C1}" type="pres">
      <dgm:prSet presAssocID="{A53769F6-47F0-4917-81CF-33BD11652D8B}" presName="childTextVisible" presStyleLbl="bgAccFollowNode1" presStyleIdx="3" presStyleCnt="4">
        <dgm:presLayoutVars>
          <dgm:bulletEnabled val="1"/>
        </dgm:presLayoutVars>
      </dgm:prSet>
      <dgm:spPr/>
    </dgm:pt>
    <dgm:pt modelId="{508870F3-26B7-48B5-B020-734F2CC670FD}" type="pres">
      <dgm:prSet presAssocID="{A53769F6-47F0-4917-81CF-33BD11652D8B}" presName="childTextHidden" presStyleLbl="bgAccFollowNode1" presStyleIdx="3" presStyleCnt="4"/>
      <dgm:spPr/>
    </dgm:pt>
    <dgm:pt modelId="{35A6FA89-241B-4B87-B254-048E233D9915}" type="pres">
      <dgm:prSet presAssocID="{A53769F6-47F0-4917-81CF-33BD11652D8B}" presName="parentText" presStyleLbl="node1" presStyleIdx="3" presStyleCnt="4">
        <dgm:presLayoutVars>
          <dgm:chMax val="1"/>
          <dgm:bulletEnabled val="1"/>
        </dgm:presLayoutVars>
      </dgm:prSet>
      <dgm:spPr/>
    </dgm:pt>
  </dgm:ptLst>
  <dgm:cxnLst>
    <dgm:cxn modelId="{EE785008-D94E-4B3D-958A-507605DDFA0D}" type="presOf" srcId="{9FBB3184-678A-4330-97C3-D9DF8D96933A}" destId="{14F39194-69FC-4C14-8AE4-FFAF18B541CB}" srcOrd="0" destOrd="0" presId="urn:microsoft.com/office/officeart/2005/8/layout/hProcess6"/>
    <dgm:cxn modelId="{F23D6A0A-9901-4E85-8C13-9A8432380FFF}" type="presOf" srcId="{A53769F6-47F0-4917-81CF-33BD11652D8B}" destId="{35A6FA89-241B-4B87-B254-048E233D9915}" srcOrd="0" destOrd="0" presId="urn:microsoft.com/office/officeart/2005/8/layout/hProcess6"/>
    <dgm:cxn modelId="{8CEAEE27-919C-4F57-86ED-7DEC620B679C}" type="presOf" srcId="{80D3AE9F-2523-4A74-98E5-746F75F64B74}" destId="{508870F3-26B7-48B5-B020-734F2CC670FD}" srcOrd="1" destOrd="0" presId="urn:microsoft.com/office/officeart/2005/8/layout/hProcess6"/>
    <dgm:cxn modelId="{9B2BFC2D-19F4-44EA-9963-277E9EB03BF3}" srcId="{B8DF1B3B-6A2C-4C79-8F36-9C022FF47EC7}" destId="{2ED13611-501C-4D60-BD74-C49921E0F9D7}" srcOrd="0" destOrd="0" parTransId="{35D47F2C-9585-435F-8500-1BD7BAB777B0}" sibTransId="{31CCFF98-0673-4D61-8334-29D64E0F457D}"/>
    <dgm:cxn modelId="{5D2EB33B-91AD-4167-85C3-9E089B839712}" type="presOf" srcId="{9FBB3184-678A-4330-97C3-D9DF8D96933A}" destId="{96F14B5D-2A77-4C94-8A61-26032AF46F9D}" srcOrd="1" destOrd="0" presId="urn:microsoft.com/office/officeart/2005/8/layout/hProcess6"/>
    <dgm:cxn modelId="{BE39083C-9F02-49CA-B40F-2A5248877FCC}" type="presOf" srcId="{80D3AE9F-2523-4A74-98E5-746F75F64B74}" destId="{A5522F8B-1114-46F7-AFC6-0009B67BB1C1}" srcOrd="0" destOrd="0" presId="urn:microsoft.com/office/officeart/2005/8/layout/hProcess6"/>
    <dgm:cxn modelId="{B959683D-D80D-4681-8C9D-859E627E86FB}" type="presOf" srcId="{3B41ED89-7A95-4EA4-9174-5BA399E60EAB}" destId="{859EF92A-2553-47A6-91C8-35516EEB240A}" srcOrd="0" destOrd="0" presId="urn:microsoft.com/office/officeart/2005/8/layout/hProcess6"/>
    <dgm:cxn modelId="{4AC50966-942C-4D06-83E0-4A9B4299638D}" srcId="{3B41ED89-7A95-4EA4-9174-5BA399E60EAB}" destId="{B8DF1B3B-6A2C-4C79-8F36-9C022FF47EC7}" srcOrd="1" destOrd="0" parTransId="{8C7B1BDF-A929-409B-9C02-864DE3EE46FD}" sibTransId="{6D25D7D4-A05C-4C36-97FF-84574E3AF004}"/>
    <dgm:cxn modelId="{B2880967-C44F-471D-B2F0-4D2AB164F54A}" srcId="{3B41ED89-7A95-4EA4-9174-5BA399E60EAB}" destId="{8E1A9EC7-36E5-4391-AEFF-BCC2F850E942}" srcOrd="0" destOrd="0" parTransId="{A9AC94CB-DE34-4C74-8D4C-EC318C8F3411}" sibTransId="{1306310A-A6DD-4B72-B0DD-E54D615DA3FD}"/>
    <dgm:cxn modelId="{61E98B4D-4B0A-482F-854E-AC52D2232F9D}" type="presOf" srcId="{7B4E690C-B111-4A7F-A3A3-8BB3DA55248D}" destId="{0DEAEF16-E3B9-42AB-8274-E6073975CE02}" srcOrd="0" destOrd="0" presId="urn:microsoft.com/office/officeart/2005/8/layout/hProcess6"/>
    <dgm:cxn modelId="{2812EA74-62BB-41EB-990A-2F8887D4BA75}" type="presOf" srcId="{8E1A9EC7-36E5-4391-AEFF-BCC2F850E942}" destId="{9F2E2CF0-9040-4F06-9BD3-6131516CD722}" srcOrd="0" destOrd="0" presId="urn:microsoft.com/office/officeart/2005/8/layout/hProcess6"/>
    <dgm:cxn modelId="{DD34AA88-9B0A-46D5-90EA-68A2A362A7F2}" type="presOf" srcId="{2ED13611-501C-4D60-BD74-C49921E0F9D7}" destId="{09DF6FE7-7E8F-4407-B23A-800DB758A9FB}" srcOrd="1" destOrd="0" presId="urn:microsoft.com/office/officeart/2005/8/layout/hProcess6"/>
    <dgm:cxn modelId="{8F693C8B-CFAE-4034-AC08-D3414899BE04}" type="presOf" srcId="{2ED13611-501C-4D60-BD74-C49921E0F9D7}" destId="{A86AAFD4-069E-45A0-8C93-2B8069652BB4}" srcOrd="0" destOrd="0" presId="urn:microsoft.com/office/officeart/2005/8/layout/hProcess6"/>
    <dgm:cxn modelId="{7733DD94-9979-4631-B704-A6FCD9762556}" srcId="{8E1A9EC7-36E5-4391-AEFF-BCC2F850E942}" destId="{1E745633-1941-4DC2-A4E1-4FA3892B2A40}" srcOrd="0" destOrd="0" parTransId="{094969AE-C249-4F01-BD75-DB6B41586758}" sibTransId="{A93D1B1A-4367-4CAE-A79D-04D85874BD9E}"/>
    <dgm:cxn modelId="{BA6DB79E-D27C-4F5F-98CD-7672EFC4F8FC}" type="presOf" srcId="{1E745633-1941-4DC2-A4E1-4FA3892B2A40}" destId="{30771BF6-5FBE-4EB0-94EB-8258075A733B}" srcOrd="1" destOrd="0" presId="urn:microsoft.com/office/officeart/2005/8/layout/hProcess6"/>
    <dgm:cxn modelId="{07764FA6-AE35-48E7-94D4-3B95C7F1B6B5}" srcId="{3B41ED89-7A95-4EA4-9174-5BA399E60EAB}" destId="{A53769F6-47F0-4917-81CF-33BD11652D8B}" srcOrd="3" destOrd="0" parTransId="{BEC03BB8-6B47-4BFB-BB85-9AE732FE01D8}" sibTransId="{CD817E1B-9710-46BE-92AB-BCA1DD36BAFC}"/>
    <dgm:cxn modelId="{727856BE-32DA-4B9C-A976-C7D77049FF3C}" srcId="{3B41ED89-7A95-4EA4-9174-5BA399E60EAB}" destId="{7B4E690C-B111-4A7F-A3A3-8BB3DA55248D}" srcOrd="2" destOrd="0" parTransId="{AC40D0BF-6476-4AC1-9AE5-D2DF18969870}" sibTransId="{FEE372F8-8D15-442A-BB31-207F677B41DC}"/>
    <dgm:cxn modelId="{43B4D8BF-C856-4EC1-88DC-2AD9946E1933}" type="presOf" srcId="{1E745633-1941-4DC2-A4E1-4FA3892B2A40}" destId="{89A76581-2FC1-4378-8C19-4A55CEEA8FAB}" srcOrd="0" destOrd="0" presId="urn:microsoft.com/office/officeart/2005/8/layout/hProcess6"/>
    <dgm:cxn modelId="{739347E7-DE38-4CBD-97E4-98D80975B52A}" srcId="{A53769F6-47F0-4917-81CF-33BD11652D8B}" destId="{80D3AE9F-2523-4A74-98E5-746F75F64B74}" srcOrd="0" destOrd="0" parTransId="{C85A8F1C-71C8-4643-AACC-EC3C576D53D6}" sibTransId="{8B697D52-9C19-43E0-8856-D372825B3DB9}"/>
    <dgm:cxn modelId="{949A02EA-A067-4854-B916-74692957648C}" srcId="{7B4E690C-B111-4A7F-A3A3-8BB3DA55248D}" destId="{9FBB3184-678A-4330-97C3-D9DF8D96933A}" srcOrd="0" destOrd="0" parTransId="{F28C0B1C-4456-432F-BDFA-AE4EB106E8F7}" sibTransId="{BA36A919-7CCD-472A-9B08-25C7F91F1572}"/>
    <dgm:cxn modelId="{4DF3ADED-8456-4764-B844-A0B1988A01BA}" type="presOf" srcId="{B8DF1B3B-6A2C-4C79-8F36-9C022FF47EC7}" destId="{94C497FA-FF72-42EC-84FC-92BDAED392BD}" srcOrd="0" destOrd="0" presId="urn:microsoft.com/office/officeart/2005/8/layout/hProcess6"/>
    <dgm:cxn modelId="{6F0F5899-A8D3-4B2C-B85A-58511E579E7C}" type="presParOf" srcId="{859EF92A-2553-47A6-91C8-35516EEB240A}" destId="{47DBDB0E-D5EA-463D-8BB5-6B8B91A007F6}" srcOrd="0" destOrd="0" presId="urn:microsoft.com/office/officeart/2005/8/layout/hProcess6"/>
    <dgm:cxn modelId="{3A51DE7A-B85B-48B9-861F-51E18EDA8601}" type="presParOf" srcId="{47DBDB0E-D5EA-463D-8BB5-6B8B91A007F6}" destId="{D30CCA34-7D43-4EC7-A2EB-641FC3A674AA}" srcOrd="0" destOrd="0" presId="urn:microsoft.com/office/officeart/2005/8/layout/hProcess6"/>
    <dgm:cxn modelId="{72714E11-83A9-4CBF-8593-D9FEE6BC56A1}" type="presParOf" srcId="{47DBDB0E-D5EA-463D-8BB5-6B8B91A007F6}" destId="{89A76581-2FC1-4378-8C19-4A55CEEA8FAB}" srcOrd="1" destOrd="0" presId="urn:microsoft.com/office/officeart/2005/8/layout/hProcess6"/>
    <dgm:cxn modelId="{4A3659C1-2C0A-4271-B3EC-BBA46326AB09}" type="presParOf" srcId="{47DBDB0E-D5EA-463D-8BB5-6B8B91A007F6}" destId="{30771BF6-5FBE-4EB0-94EB-8258075A733B}" srcOrd="2" destOrd="0" presId="urn:microsoft.com/office/officeart/2005/8/layout/hProcess6"/>
    <dgm:cxn modelId="{F9F3AF0B-5493-4240-B699-445AC7FB9E85}" type="presParOf" srcId="{47DBDB0E-D5EA-463D-8BB5-6B8B91A007F6}" destId="{9F2E2CF0-9040-4F06-9BD3-6131516CD722}" srcOrd="3" destOrd="0" presId="urn:microsoft.com/office/officeart/2005/8/layout/hProcess6"/>
    <dgm:cxn modelId="{11D7B2E3-D127-4F21-A4CA-694B1F07BFC8}" type="presParOf" srcId="{859EF92A-2553-47A6-91C8-35516EEB240A}" destId="{131EF9A8-4690-4C58-8370-3E3B037B1F58}" srcOrd="1" destOrd="0" presId="urn:microsoft.com/office/officeart/2005/8/layout/hProcess6"/>
    <dgm:cxn modelId="{490BF7F4-2A07-4FA4-8B73-60BB51ECDF4D}" type="presParOf" srcId="{859EF92A-2553-47A6-91C8-35516EEB240A}" destId="{09EBD40F-DE51-4896-86C6-41225DCAF5FF}" srcOrd="2" destOrd="0" presId="urn:microsoft.com/office/officeart/2005/8/layout/hProcess6"/>
    <dgm:cxn modelId="{828794C0-89C6-439C-BE81-ED0A74CF8F24}" type="presParOf" srcId="{09EBD40F-DE51-4896-86C6-41225DCAF5FF}" destId="{1FE67389-C1F0-47EA-8B45-FFBBE7E1A447}" srcOrd="0" destOrd="0" presId="urn:microsoft.com/office/officeart/2005/8/layout/hProcess6"/>
    <dgm:cxn modelId="{208E13D5-192C-4369-BA06-0C960A2CFD8D}" type="presParOf" srcId="{09EBD40F-DE51-4896-86C6-41225DCAF5FF}" destId="{A86AAFD4-069E-45A0-8C93-2B8069652BB4}" srcOrd="1" destOrd="0" presId="urn:microsoft.com/office/officeart/2005/8/layout/hProcess6"/>
    <dgm:cxn modelId="{B90F250F-92D1-429C-B6D5-5E5179B9F0F0}" type="presParOf" srcId="{09EBD40F-DE51-4896-86C6-41225DCAF5FF}" destId="{09DF6FE7-7E8F-4407-B23A-800DB758A9FB}" srcOrd="2" destOrd="0" presId="urn:microsoft.com/office/officeart/2005/8/layout/hProcess6"/>
    <dgm:cxn modelId="{68FC3CCE-3C6C-401E-AEEF-90FA4BC6D61C}" type="presParOf" srcId="{09EBD40F-DE51-4896-86C6-41225DCAF5FF}" destId="{94C497FA-FF72-42EC-84FC-92BDAED392BD}" srcOrd="3" destOrd="0" presId="urn:microsoft.com/office/officeart/2005/8/layout/hProcess6"/>
    <dgm:cxn modelId="{488152C8-4F64-45AA-B75F-FAFE51C9272B}" type="presParOf" srcId="{859EF92A-2553-47A6-91C8-35516EEB240A}" destId="{B0C384DE-7ABB-403C-99A6-C40F31C2ED7F}" srcOrd="3" destOrd="0" presId="urn:microsoft.com/office/officeart/2005/8/layout/hProcess6"/>
    <dgm:cxn modelId="{7CE2454C-F20B-4CF9-A6B1-995114F2ABE5}" type="presParOf" srcId="{859EF92A-2553-47A6-91C8-35516EEB240A}" destId="{9F204B33-2B3A-4875-AE63-EF408EFB73A6}" srcOrd="4" destOrd="0" presId="urn:microsoft.com/office/officeart/2005/8/layout/hProcess6"/>
    <dgm:cxn modelId="{BCDCC27A-0E2F-4432-9114-E86F4337BE77}" type="presParOf" srcId="{9F204B33-2B3A-4875-AE63-EF408EFB73A6}" destId="{A5BCB3A9-ECC1-409F-9E07-6CF0881548D9}" srcOrd="0" destOrd="0" presId="urn:microsoft.com/office/officeart/2005/8/layout/hProcess6"/>
    <dgm:cxn modelId="{913BA73A-C789-4125-AEC2-0AE01FE454FC}" type="presParOf" srcId="{9F204B33-2B3A-4875-AE63-EF408EFB73A6}" destId="{14F39194-69FC-4C14-8AE4-FFAF18B541CB}" srcOrd="1" destOrd="0" presId="urn:microsoft.com/office/officeart/2005/8/layout/hProcess6"/>
    <dgm:cxn modelId="{E9A34CDF-5BD4-4AEE-A646-8FAD772843AD}" type="presParOf" srcId="{9F204B33-2B3A-4875-AE63-EF408EFB73A6}" destId="{96F14B5D-2A77-4C94-8A61-26032AF46F9D}" srcOrd="2" destOrd="0" presId="urn:microsoft.com/office/officeart/2005/8/layout/hProcess6"/>
    <dgm:cxn modelId="{4BFE69C2-14C9-479E-922E-EB5274B5E145}" type="presParOf" srcId="{9F204B33-2B3A-4875-AE63-EF408EFB73A6}" destId="{0DEAEF16-E3B9-42AB-8274-E6073975CE02}" srcOrd="3" destOrd="0" presId="urn:microsoft.com/office/officeart/2005/8/layout/hProcess6"/>
    <dgm:cxn modelId="{992C0A70-5B79-4099-A734-BC08B11F9547}" type="presParOf" srcId="{859EF92A-2553-47A6-91C8-35516EEB240A}" destId="{7A500086-F264-46D1-9773-27A511BA1F0F}" srcOrd="5" destOrd="0" presId="urn:microsoft.com/office/officeart/2005/8/layout/hProcess6"/>
    <dgm:cxn modelId="{DB5DDD41-079A-4A33-A9B4-D1433F2F08E3}" type="presParOf" srcId="{859EF92A-2553-47A6-91C8-35516EEB240A}" destId="{C306CF71-311B-4A9F-92ED-C249F6C1B063}" srcOrd="6" destOrd="0" presId="urn:microsoft.com/office/officeart/2005/8/layout/hProcess6"/>
    <dgm:cxn modelId="{3B3AE654-7533-4337-8462-4D5FCCFDCEB5}" type="presParOf" srcId="{C306CF71-311B-4A9F-92ED-C249F6C1B063}" destId="{BD97AFC4-DACD-4693-885A-17642EBEC113}" srcOrd="0" destOrd="0" presId="urn:microsoft.com/office/officeart/2005/8/layout/hProcess6"/>
    <dgm:cxn modelId="{A0F7C983-94F4-464C-A26B-59236051A3A8}" type="presParOf" srcId="{C306CF71-311B-4A9F-92ED-C249F6C1B063}" destId="{A5522F8B-1114-46F7-AFC6-0009B67BB1C1}" srcOrd="1" destOrd="0" presId="urn:microsoft.com/office/officeart/2005/8/layout/hProcess6"/>
    <dgm:cxn modelId="{1B7F3BCE-0132-4CF3-BDDF-0BB15DCECB39}" type="presParOf" srcId="{C306CF71-311B-4A9F-92ED-C249F6C1B063}" destId="{508870F3-26B7-48B5-B020-734F2CC670FD}" srcOrd="2" destOrd="0" presId="urn:microsoft.com/office/officeart/2005/8/layout/hProcess6"/>
    <dgm:cxn modelId="{B0AC4276-3E77-477B-951C-E58EC66089D9}" type="presParOf" srcId="{C306CF71-311B-4A9F-92ED-C249F6C1B063}" destId="{35A6FA89-241B-4B87-B254-048E233D9915}"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76581-2FC1-4378-8C19-4A55CEEA8FAB}">
      <dsp:nvSpPr>
        <dsp:cNvPr id="0" name=""/>
        <dsp:cNvSpPr/>
      </dsp:nvSpPr>
      <dsp:spPr>
        <a:xfrm>
          <a:off x="1682287" y="0"/>
          <a:ext cx="1621323" cy="141724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US" sz="900" kern="1200" dirty="0"/>
            <a:t>Planning &amp; Engineering</a:t>
          </a:r>
        </a:p>
      </dsp:txBody>
      <dsp:txXfrm>
        <a:off x="2087618" y="212586"/>
        <a:ext cx="790395" cy="992069"/>
      </dsp:txXfrm>
    </dsp:sp>
    <dsp:sp modelId="{9F2E2CF0-9040-4F06-9BD3-6131516CD722}">
      <dsp:nvSpPr>
        <dsp:cNvPr id="0" name=""/>
        <dsp:cNvSpPr/>
      </dsp:nvSpPr>
      <dsp:spPr>
        <a:xfrm>
          <a:off x="1276956" y="303289"/>
          <a:ext cx="810661" cy="8106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24 – 36 Months</a:t>
          </a:r>
        </a:p>
      </dsp:txBody>
      <dsp:txXfrm>
        <a:off x="1395675" y="422008"/>
        <a:ext cx="573223" cy="573223"/>
      </dsp:txXfrm>
    </dsp:sp>
    <dsp:sp modelId="{A86AAFD4-069E-45A0-8C93-2B8069652BB4}">
      <dsp:nvSpPr>
        <dsp:cNvPr id="0" name=""/>
        <dsp:cNvSpPr/>
      </dsp:nvSpPr>
      <dsp:spPr>
        <a:xfrm>
          <a:off x="3842060" y="0"/>
          <a:ext cx="1621323" cy="141724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US" sz="900" kern="1200" dirty="0"/>
            <a:t>Environmental Studies</a:t>
          </a:r>
        </a:p>
      </dsp:txBody>
      <dsp:txXfrm>
        <a:off x="4247391" y="212586"/>
        <a:ext cx="790395" cy="992069"/>
      </dsp:txXfrm>
    </dsp:sp>
    <dsp:sp modelId="{94C497FA-FF72-42EC-84FC-92BDAED392BD}">
      <dsp:nvSpPr>
        <dsp:cNvPr id="0" name=""/>
        <dsp:cNvSpPr/>
      </dsp:nvSpPr>
      <dsp:spPr>
        <a:xfrm>
          <a:off x="3436729" y="303289"/>
          <a:ext cx="810661" cy="8106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12 – 18 Months</a:t>
          </a:r>
        </a:p>
      </dsp:txBody>
      <dsp:txXfrm>
        <a:off x="3555448" y="422008"/>
        <a:ext cx="573223" cy="573223"/>
      </dsp:txXfrm>
    </dsp:sp>
    <dsp:sp modelId="{14F39194-69FC-4C14-8AE4-FFAF18B541CB}">
      <dsp:nvSpPr>
        <dsp:cNvPr id="0" name=""/>
        <dsp:cNvSpPr/>
      </dsp:nvSpPr>
      <dsp:spPr>
        <a:xfrm>
          <a:off x="6001833" y="0"/>
          <a:ext cx="1621323" cy="141724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US" sz="900" kern="1200" dirty="0"/>
            <a:t>Permits &amp; Approvals</a:t>
          </a:r>
        </a:p>
      </dsp:txBody>
      <dsp:txXfrm>
        <a:off x="6407163" y="212586"/>
        <a:ext cx="790395" cy="992069"/>
      </dsp:txXfrm>
    </dsp:sp>
    <dsp:sp modelId="{0DEAEF16-E3B9-42AB-8274-E6073975CE02}">
      <dsp:nvSpPr>
        <dsp:cNvPr id="0" name=""/>
        <dsp:cNvSpPr/>
      </dsp:nvSpPr>
      <dsp:spPr>
        <a:xfrm>
          <a:off x="5596502" y="303289"/>
          <a:ext cx="810661" cy="8106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24 – 36 Months</a:t>
          </a:r>
        </a:p>
      </dsp:txBody>
      <dsp:txXfrm>
        <a:off x="5715221" y="422008"/>
        <a:ext cx="573223" cy="573223"/>
      </dsp:txXfrm>
    </dsp:sp>
    <dsp:sp modelId="{A5522F8B-1114-46F7-AFC6-0009B67BB1C1}">
      <dsp:nvSpPr>
        <dsp:cNvPr id="0" name=""/>
        <dsp:cNvSpPr/>
      </dsp:nvSpPr>
      <dsp:spPr>
        <a:xfrm>
          <a:off x="8161605" y="0"/>
          <a:ext cx="1621323" cy="141724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US" sz="900" kern="1200" dirty="0"/>
            <a:t>Construction</a:t>
          </a:r>
        </a:p>
      </dsp:txBody>
      <dsp:txXfrm>
        <a:off x="8566936" y="212586"/>
        <a:ext cx="790395" cy="992069"/>
      </dsp:txXfrm>
    </dsp:sp>
    <dsp:sp modelId="{35A6FA89-241B-4B87-B254-048E233D9915}">
      <dsp:nvSpPr>
        <dsp:cNvPr id="0" name=""/>
        <dsp:cNvSpPr/>
      </dsp:nvSpPr>
      <dsp:spPr>
        <a:xfrm>
          <a:off x="7756275" y="303289"/>
          <a:ext cx="810661" cy="8106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24 – 36 Months</a:t>
          </a:r>
        </a:p>
      </dsp:txBody>
      <dsp:txXfrm>
        <a:off x="7874994" y="422008"/>
        <a:ext cx="573223" cy="57322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BE91354-0350-4412-AD33-8CFB3D116D96}" type="datetimeFigureOut">
              <a:rPr lang="en-US" smtClean="0"/>
              <a:t>7/2/2019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16F2E41-67BD-4528-90A6-F18392257412}" type="slidenum">
              <a:rPr lang="en-US" smtClean="0"/>
              <a:t>‹#›</a:t>
            </a:fld>
            <a:endParaRPr lang="en-US" dirty="0"/>
          </a:p>
        </p:txBody>
      </p:sp>
    </p:spTree>
    <p:extLst>
      <p:ext uri="{BB962C8B-B14F-4D97-AF65-F5344CB8AC3E}">
        <p14:creationId xmlns:p14="http://schemas.microsoft.com/office/powerpoint/2010/main" val="2896059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94AD9832-28FF-4334-A791-27553549083D}" type="slidenum">
              <a:rPr lang="en-US" smtClean="0"/>
              <a:pPr/>
              <a:t>1</a:t>
            </a:fld>
            <a:endParaRPr lang="en-US" dirty="0"/>
          </a:p>
        </p:txBody>
      </p:sp>
      <p:sp>
        <p:nvSpPr>
          <p:cNvPr id="16386" name="Rectangle 2"/>
          <p:cNvSpPr>
            <a:spLocks noGrp="1" noRot="1" noChangeAspect="1" noChangeArrowheads="1" noTextEdit="1"/>
          </p:cNvSpPr>
          <p:nvPr>
            <p:ph type="sldImg"/>
          </p:nvPr>
        </p:nvSpPr>
        <p:spPr>
          <a:xfrm>
            <a:off x="1068388" y="1066800"/>
            <a:ext cx="5030787" cy="2828925"/>
          </a:xfrm>
          <a:ln/>
        </p:spPr>
      </p:sp>
      <p:sp>
        <p:nvSpPr>
          <p:cNvPr id="16387" name="Rectangle 3"/>
          <p:cNvSpPr>
            <a:spLocks noGrp="1" noChangeArrowheads="1"/>
          </p:cNvSpPr>
          <p:nvPr>
            <p:ph type="body" idx="1"/>
          </p:nvPr>
        </p:nvSpPr>
        <p:spPr>
          <a:xfrm>
            <a:off x="953197" y="4489715"/>
            <a:ext cx="5259797" cy="4250499"/>
          </a:xfrm>
          <a:noFill/>
          <a:ln/>
        </p:spPr>
        <p:txBody>
          <a:bodyPr lIns="95432" tIns="47718" rIns="95432" bIns="47718"/>
          <a:lstStyle/>
          <a:p>
            <a:pPr eaLnBrk="1" hangingPunct="1"/>
            <a:endParaRPr lang="en-US" dirty="0"/>
          </a:p>
        </p:txBody>
      </p:sp>
    </p:spTree>
    <p:extLst>
      <p:ext uri="{BB962C8B-B14F-4D97-AF65-F5344CB8AC3E}">
        <p14:creationId xmlns:p14="http://schemas.microsoft.com/office/powerpoint/2010/main" val="505017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2/21/19</a:t>
            </a:r>
          </a:p>
          <a:p>
            <a:r>
              <a:rPr lang="en-US" dirty="0"/>
              <a:t>Without</a:t>
            </a:r>
            <a:r>
              <a:rPr lang="en-US" baseline="0" dirty="0"/>
              <a:t> direct contracting for charging energy or coincident siting with a specific generating resource and the ability to verify that that resource is providing 100% of the charging energy, there are many methods for estimating the source of charging energy for energy storage resources, all of which have their flaws and merits. Rather than select one method over the other, this presentation opts to defer Energy Storage assets into a broader ‘Other’ category.  </a:t>
            </a:r>
          </a:p>
          <a:p>
            <a:endParaRPr lang="en-US" baseline="0" dirty="0"/>
          </a:p>
          <a:p>
            <a:r>
              <a:rPr lang="en-US" baseline="0" dirty="0"/>
              <a:t>If the reader desires to perform this categorization, the author recommends using one of the following two methods: (1) Grid Generalization or (2) Marginal Resource Classification.  Under the ‘Grid Generalization’ method, one would determine the composition of the generating fleet in operation during each charging period and would assign the amount of energy stored during that period to each resource type on a percentage basis, with the annual total reflecting the summation of these assignments for each charging period across the year.  Under the Marginal Resource Classification method, one assumes that the energy storage resource represents the last increment of demand in each charging period, allowing the energy stored to be attributed to the marginal generating unit classification during the period, with the annual total reflecting the summation of these assignments across the year.  </a:t>
            </a:r>
            <a:endParaRPr lang="en-US" dirty="0"/>
          </a:p>
        </p:txBody>
      </p:sp>
      <p:sp>
        <p:nvSpPr>
          <p:cNvPr id="4" name="Slide Number Placeholder 3"/>
          <p:cNvSpPr>
            <a:spLocks noGrp="1"/>
          </p:cNvSpPr>
          <p:nvPr>
            <p:ph type="sldNum" sz="quarter" idx="10"/>
          </p:nvPr>
        </p:nvSpPr>
        <p:spPr/>
        <p:txBody>
          <a:bodyPr/>
          <a:lstStyle/>
          <a:p>
            <a:fld id="{116F2E41-67BD-4528-90A6-F18392257412}" type="slidenum">
              <a:rPr lang="en-US" smtClean="0"/>
              <a:t>11</a:t>
            </a:fld>
            <a:endParaRPr lang="en-US" dirty="0"/>
          </a:p>
        </p:txBody>
      </p:sp>
    </p:spTree>
    <p:extLst>
      <p:ext uri="{BB962C8B-B14F-4D97-AF65-F5344CB8AC3E}">
        <p14:creationId xmlns:p14="http://schemas.microsoft.com/office/powerpoint/2010/main" val="2694332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2/21/19 – only updated 2018 and beyond.</a:t>
            </a:r>
          </a:p>
        </p:txBody>
      </p:sp>
      <p:sp>
        <p:nvSpPr>
          <p:cNvPr id="4" name="Slide Number Placeholder 3"/>
          <p:cNvSpPr>
            <a:spLocks noGrp="1"/>
          </p:cNvSpPr>
          <p:nvPr>
            <p:ph type="sldNum" sz="quarter" idx="10"/>
          </p:nvPr>
        </p:nvSpPr>
        <p:spPr/>
        <p:txBody>
          <a:bodyPr/>
          <a:lstStyle/>
          <a:p>
            <a:fld id="{116F2E41-67BD-4528-90A6-F18392257412}" type="slidenum">
              <a:rPr lang="en-US" smtClean="0"/>
              <a:t>12</a:t>
            </a:fld>
            <a:endParaRPr lang="en-US" dirty="0"/>
          </a:p>
        </p:txBody>
      </p:sp>
    </p:spTree>
    <p:extLst>
      <p:ext uri="{BB962C8B-B14F-4D97-AF65-F5344CB8AC3E}">
        <p14:creationId xmlns:p14="http://schemas.microsoft.com/office/powerpoint/2010/main" val="1327377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Updated 2/21/19</a:t>
            </a:r>
          </a:p>
          <a:p>
            <a:endParaRPr lang="en-US" dirty="0"/>
          </a:p>
          <a:p>
            <a:r>
              <a:rPr lang="en-US" dirty="0"/>
              <a:t>2020 Wind number higher than last year spreadsheet.  2017 deck showed 19 GW for 2018, current data shows only 7 built. Also, 2019 number is slightly lower than last year’s deck.</a:t>
            </a:r>
          </a:p>
          <a:p>
            <a:endParaRPr lang="en-US" dirty="0"/>
          </a:p>
          <a:p>
            <a:r>
              <a:rPr lang="en-US" dirty="0"/>
              <a:t>NG = Natural gas - Gas Turbines and Combined Cycle</a:t>
            </a:r>
          </a:p>
          <a:p>
            <a:endParaRPr lang="en-US" dirty="0"/>
          </a:p>
          <a:p>
            <a:r>
              <a:rPr lang="en-US" dirty="0"/>
              <a:t>done</a:t>
            </a:r>
          </a:p>
        </p:txBody>
      </p:sp>
      <p:sp>
        <p:nvSpPr>
          <p:cNvPr id="4" name="Slide Number Placeholder 3"/>
          <p:cNvSpPr>
            <a:spLocks noGrp="1"/>
          </p:cNvSpPr>
          <p:nvPr>
            <p:ph type="sldNum" sz="quarter" idx="10"/>
          </p:nvPr>
        </p:nvSpPr>
        <p:spPr/>
        <p:txBody>
          <a:bodyPr/>
          <a:lstStyle/>
          <a:p>
            <a:pPr>
              <a:defRPr/>
            </a:pPr>
            <a:fld id="{B1443121-BEFB-47EC-93E5-38C30D832688}"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2846855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Updated 2/21/19</a:t>
            </a:r>
          </a:p>
          <a:p>
            <a:endParaRPr lang="en-US" dirty="0"/>
          </a:p>
          <a:p>
            <a:r>
              <a:rPr lang="en-US" dirty="0"/>
              <a:t>NG = Natural gas - Gas Turbines and Combined Cycle</a:t>
            </a:r>
          </a:p>
          <a:p>
            <a:r>
              <a:rPr lang="en-US" dirty="0"/>
              <a:t>done</a:t>
            </a:r>
          </a:p>
        </p:txBody>
      </p:sp>
      <p:sp>
        <p:nvSpPr>
          <p:cNvPr id="4" name="Slide Number Placeholder 3"/>
          <p:cNvSpPr>
            <a:spLocks noGrp="1"/>
          </p:cNvSpPr>
          <p:nvPr>
            <p:ph type="sldNum" sz="quarter" idx="10"/>
          </p:nvPr>
        </p:nvSpPr>
        <p:spPr/>
        <p:txBody>
          <a:bodyPr/>
          <a:lstStyle/>
          <a:p>
            <a:pPr>
              <a:defRPr/>
            </a:pPr>
            <a:fld id="{B1443121-BEFB-47EC-93E5-38C30D832688}"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014581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4058872" y="8976171"/>
            <a:ext cx="3105676" cy="473544"/>
          </a:xfrm>
          <a:prstGeom prst="rect">
            <a:avLst/>
          </a:prstGeom>
          <a:noFill/>
          <a:ln w="9525">
            <a:noFill/>
            <a:miter lim="800000"/>
            <a:headEnd/>
            <a:tailEnd/>
          </a:ln>
        </p:spPr>
        <p:txBody>
          <a:bodyPr lIns="95815" tIns="47907" rIns="95815" bIns="47907" anchor="b"/>
          <a:lstStyle/>
          <a:p>
            <a:pPr algn="r" defTabSz="958354"/>
            <a:fld id="{5B207B22-EC3F-4229-8E3A-CD034FB4B0B9}" type="slidenum">
              <a:rPr lang="en-US"/>
              <a:pPr algn="r" defTabSz="958354"/>
              <a:t>15</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31637">
              <a:defRPr/>
            </a:pPr>
            <a:r>
              <a:rPr lang="en-US" dirty="0"/>
              <a:t>Updated 2/21/19</a:t>
            </a:r>
          </a:p>
        </p:txBody>
      </p:sp>
    </p:spTree>
    <p:extLst>
      <p:ext uri="{BB962C8B-B14F-4D97-AF65-F5344CB8AC3E}">
        <p14:creationId xmlns:p14="http://schemas.microsoft.com/office/powerpoint/2010/main" val="67857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Updated 2/21/19</a:t>
            </a:r>
          </a:p>
        </p:txBody>
      </p:sp>
      <p:sp>
        <p:nvSpPr>
          <p:cNvPr id="4" name="Slide Number Placeholder 3"/>
          <p:cNvSpPr>
            <a:spLocks noGrp="1"/>
          </p:cNvSpPr>
          <p:nvPr>
            <p:ph type="sldNum" sz="quarter" idx="10"/>
          </p:nvPr>
        </p:nvSpPr>
        <p:spPr/>
        <p:txBody>
          <a:bodyPr/>
          <a:lstStyle/>
          <a:p>
            <a:pPr>
              <a:defRPr/>
            </a:pPr>
            <a:fld id="{B1443121-BEFB-47EC-93E5-38C30D832688}"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3718374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Updated 2/21/19</a:t>
            </a:r>
          </a:p>
          <a:p>
            <a:endParaRPr lang="en-US" dirty="0"/>
          </a:p>
          <a:p>
            <a:r>
              <a:rPr lang="en-US" dirty="0"/>
              <a:t>NG = Natural gas - Gas Turbines and Combined Cycle</a:t>
            </a:r>
          </a:p>
          <a:p>
            <a:r>
              <a:rPr lang="en-US" dirty="0"/>
              <a:t>done</a:t>
            </a:r>
          </a:p>
        </p:txBody>
      </p:sp>
      <p:sp>
        <p:nvSpPr>
          <p:cNvPr id="4" name="Slide Number Placeholder 3"/>
          <p:cNvSpPr>
            <a:spLocks noGrp="1"/>
          </p:cNvSpPr>
          <p:nvPr>
            <p:ph type="sldNum" sz="quarter" idx="10"/>
          </p:nvPr>
        </p:nvSpPr>
        <p:spPr/>
        <p:txBody>
          <a:bodyPr/>
          <a:lstStyle/>
          <a:p>
            <a:pPr>
              <a:defRPr/>
            </a:pPr>
            <a:fld id="{B1443121-BEFB-47EC-93E5-38C30D832688}"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1003531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4058872" y="8976171"/>
            <a:ext cx="3105676" cy="473544"/>
          </a:xfrm>
          <a:prstGeom prst="rect">
            <a:avLst/>
          </a:prstGeom>
          <a:noFill/>
          <a:ln w="9525">
            <a:noFill/>
            <a:miter lim="800000"/>
            <a:headEnd/>
            <a:tailEnd/>
          </a:ln>
        </p:spPr>
        <p:txBody>
          <a:bodyPr lIns="95815" tIns="47907" rIns="95815" bIns="47907" anchor="b"/>
          <a:lstStyle/>
          <a:p>
            <a:pPr algn="r" defTabSz="958354"/>
            <a:fld id="{5B207B22-EC3F-4229-8E3A-CD034FB4B0B9}" type="slidenum">
              <a:rPr lang="en-US"/>
              <a:pPr algn="r" defTabSz="958354"/>
              <a:t>18</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31637">
              <a:defRPr/>
            </a:pPr>
            <a:r>
              <a:rPr lang="en-US" dirty="0"/>
              <a:t>Updated 2/21/19</a:t>
            </a:r>
          </a:p>
        </p:txBody>
      </p:sp>
    </p:spTree>
    <p:extLst>
      <p:ext uri="{BB962C8B-B14F-4D97-AF65-F5344CB8AC3E}">
        <p14:creationId xmlns:p14="http://schemas.microsoft.com/office/powerpoint/2010/main" val="877389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4058872" y="8976171"/>
            <a:ext cx="3105676" cy="473544"/>
          </a:xfrm>
          <a:prstGeom prst="rect">
            <a:avLst/>
          </a:prstGeom>
          <a:noFill/>
          <a:ln w="9525">
            <a:noFill/>
            <a:miter lim="800000"/>
            <a:headEnd/>
            <a:tailEnd/>
          </a:ln>
        </p:spPr>
        <p:txBody>
          <a:bodyPr lIns="95815" tIns="47907" rIns="95815" bIns="47907" anchor="b"/>
          <a:lstStyle/>
          <a:p>
            <a:pPr algn="r" defTabSz="958354"/>
            <a:fld id="{5B207B22-EC3F-4229-8E3A-CD034FB4B0B9}" type="slidenum">
              <a:rPr lang="en-US"/>
              <a:pPr algn="r" defTabSz="958354"/>
              <a:t>19</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31637">
              <a:defRPr/>
            </a:pPr>
            <a:r>
              <a:rPr lang="en-US" dirty="0"/>
              <a:t>Updated 2/21/19</a:t>
            </a:r>
          </a:p>
        </p:txBody>
      </p:sp>
    </p:spTree>
    <p:extLst>
      <p:ext uri="{BB962C8B-B14F-4D97-AF65-F5344CB8AC3E}">
        <p14:creationId xmlns:p14="http://schemas.microsoft.com/office/powerpoint/2010/main" val="1410769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solidFill>
                  <a:prstClr val="black"/>
                </a:solidFill>
              </a:rPr>
              <a:pPr/>
              <a:t>20</a:t>
            </a:fld>
            <a:endParaRPr lang="en-US" dirty="0">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r>
              <a:rPr lang="en-US" dirty="0"/>
              <a:t>Link no longer exists.</a:t>
            </a:r>
          </a:p>
        </p:txBody>
      </p:sp>
    </p:spTree>
    <p:extLst>
      <p:ext uri="{BB962C8B-B14F-4D97-AF65-F5344CB8AC3E}">
        <p14:creationId xmlns:p14="http://schemas.microsoft.com/office/powerpoint/2010/main" val="425290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pPr/>
              <a:t>3</a:t>
            </a:fld>
            <a:endParaRPr lang="en-US" dirty="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00854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2/21/19</a:t>
            </a:r>
          </a:p>
        </p:txBody>
      </p:sp>
      <p:sp>
        <p:nvSpPr>
          <p:cNvPr id="4" name="Slide Number Placeholder 3"/>
          <p:cNvSpPr>
            <a:spLocks noGrp="1"/>
          </p:cNvSpPr>
          <p:nvPr>
            <p:ph type="sldNum" sz="quarter" idx="5"/>
          </p:nvPr>
        </p:nvSpPr>
        <p:spPr/>
        <p:txBody>
          <a:bodyPr/>
          <a:lstStyle/>
          <a:p>
            <a:fld id="{116F2E41-67BD-4528-90A6-F18392257412}" type="slidenum">
              <a:rPr lang="en-US" smtClean="0"/>
              <a:t>21</a:t>
            </a:fld>
            <a:endParaRPr lang="en-US" dirty="0"/>
          </a:p>
        </p:txBody>
      </p:sp>
    </p:spTree>
    <p:extLst>
      <p:ext uri="{BB962C8B-B14F-4D97-AF65-F5344CB8AC3E}">
        <p14:creationId xmlns:p14="http://schemas.microsoft.com/office/powerpoint/2010/main" val="1896823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4058872" y="8976171"/>
            <a:ext cx="3105676" cy="473544"/>
          </a:xfrm>
          <a:prstGeom prst="rect">
            <a:avLst/>
          </a:prstGeom>
          <a:noFill/>
          <a:ln w="9525">
            <a:noFill/>
            <a:miter lim="800000"/>
            <a:headEnd/>
            <a:tailEnd/>
          </a:ln>
        </p:spPr>
        <p:txBody>
          <a:bodyPr lIns="95815" tIns="47907" rIns="95815" bIns="47907" anchor="b"/>
          <a:lstStyle/>
          <a:p>
            <a:pPr algn="r" defTabSz="958354"/>
            <a:fld id="{5B207B22-EC3F-4229-8E3A-CD034FB4B0B9}" type="slidenum">
              <a:rPr lang="en-US"/>
              <a:pPr algn="r" defTabSz="958354"/>
              <a:t>22</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31637">
              <a:defRPr/>
            </a:pPr>
            <a:r>
              <a:rPr lang="en-US" dirty="0"/>
              <a:t>Updated 2/21/19</a:t>
            </a:r>
          </a:p>
        </p:txBody>
      </p:sp>
    </p:spTree>
    <p:extLst>
      <p:ext uri="{BB962C8B-B14F-4D97-AF65-F5344CB8AC3E}">
        <p14:creationId xmlns:p14="http://schemas.microsoft.com/office/powerpoint/2010/main" val="2767560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4058872" y="8976171"/>
            <a:ext cx="3105676" cy="473544"/>
          </a:xfrm>
          <a:prstGeom prst="rect">
            <a:avLst/>
          </a:prstGeom>
          <a:noFill/>
          <a:ln w="9525">
            <a:noFill/>
            <a:miter lim="800000"/>
            <a:headEnd/>
            <a:tailEnd/>
          </a:ln>
        </p:spPr>
        <p:txBody>
          <a:bodyPr lIns="95815" tIns="47907" rIns="95815" bIns="47907" anchor="b"/>
          <a:lstStyle/>
          <a:p>
            <a:pPr algn="r" defTabSz="958354"/>
            <a:fld id="{5B207B22-EC3F-4229-8E3A-CD034FB4B0B9}" type="slidenum">
              <a:rPr lang="en-US"/>
              <a:pPr algn="r" defTabSz="958354"/>
              <a:t>23</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marL="0" marR="0" lvl="0" indent="0" algn="l" defTabSz="931637" rtl="0" eaLnBrk="1" fontAlgn="auto" latinLnBrk="0" hangingPunct="1">
              <a:lnSpc>
                <a:spcPct val="100000"/>
              </a:lnSpc>
              <a:spcBef>
                <a:spcPts val="0"/>
              </a:spcBef>
              <a:spcAft>
                <a:spcPts val="0"/>
              </a:spcAft>
              <a:buClrTx/>
              <a:buSzTx/>
              <a:buFontTx/>
              <a:buNone/>
              <a:tabLst/>
              <a:defRPr/>
            </a:pPr>
            <a:r>
              <a:rPr lang="en-US" dirty="0"/>
              <a:t>Updated 2/21/19</a:t>
            </a:r>
          </a:p>
          <a:p>
            <a:pPr defTabSz="931637">
              <a:defRPr/>
            </a:pPr>
            <a:endParaRPr lang="en-US" dirty="0"/>
          </a:p>
        </p:txBody>
      </p:sp>
    </p:spTree>
    <p:extLst>
      <p:ext uri="{BB962C8B-B14F-4D97-AF65-F5344CB8AC3E}">
        <p14:creationId xmlns:p14="http://schemas.microsoft.com/office/powerpoint/2010/main" val="4008054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Updated 2/21/19</a:t>
            </a:r>
          </a:p>
          <a:p>
            <a:endParaRPr lang="en-US" dirty="0"/>
          </a:p>
          <a:p>
            <a:r>
              <a:rPr lang="en-US" dirty="0"/>
              <a:t>NG = Natural gas - Gas Turbines and Combined Cycle</a:t>
            </a:r>
          </a:p>
        </p:txBody>
      </p:sp>
      <p:sp>
        <p:nvSpPr>
          <p:cNvPr id="4" name="Slide Number Placeholder 3"/>
          <p:cNvSpPr>
            <a:spLocks noGrp="1"/>
          </p:cNvSpPr>
          <p:nvPr>
            <p:ph type="sldNum" sz="quarter" idx="10"/>
          </p:nvPr>
        </p:nvSpPr>
        <p:spPr/>
        <p:txBody>
          <a:bodyPr/>
          <a:lstStyle/>
          <a:p>
            <a:pPr>
              <a:defRPr/>
            </a:pPr>
            <a:fld id="{B1443121-BEFB-47EC-93E5-38C30D832688}"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4142253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4058872" y="8976171"/>
            <a:ext cx="3105676" cy="473544"/>
          </a:xfrm>
          <a:prstGeom prst="rect">
            <a:avLst/>
          </a:prstGeom>
          <a:noFill/>
          <a:ln w="9525">
            <a:noFill/>
            <a:miter lim="800000"/>
            <a:headEnd/>
            <a:tailEnd/>
          </a:ln>
        </p:spPr>
        <p:txBody>
          <a:bodyPr lIns="95815" tIns="47907" rIns="95815" bIns="47907" anchor="b"/>
          <a:lstStyle/>
          <a:p>
            <a:pPr algn="r" defTabSz="958354"/>
            <a:fld id="{5B207B22-EC3F-4229-8E3A-CD034FB4B0B9}" type="slidenum">
              <a:rPr lang="en-US"/>
              <a:pPr algn="r" defTabSz="958354"/>
              <a:t>25</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31637">
              <a:defRPr/>
            </a:pPr>
            <a:r>
              <a:rPr lang="en-US" dirty="0"/>
              <a:t>Updated 2/21/19</a:t>
            </a:r>
          </a:p>
        </p:txBody>
      </p:sp>
    </p:spTree>
    <p:extLst>
      <p:ext uri="{BB962C8B-B14F-4D97-AF65-F5344CB8AC3E}">
        <p14:creationId xmlns:p14="http://schemas.microsoft.com/office/powerpoint/2010/main" val="1796157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4058872" y="8976171"/>
            <a:ext cx="3105676" cy="473544"/>
          </a:xfrm>
          <a:prstGeom prst="rect">
            <a:avLst/>
          </a:prstGeom>
          <a:noFill/>
          <a:ln w="9525">
            <a:noFill/>
            <a:miter lim="800000"/>
            <a:headEnd/>
            <a:tailEnd/>
          </a:ln>
        </p:spPr>
        <p:txBody>
          <a:bodyPr lIns="95815" tIns="47907" rIns="95815" bIns="47907" anchor="b"/>
          <a:lstStyle/>
          <a:p>
            <a:pPr algn="r" defTabSz="958354"/>
            <a:fld id="{5B207B22-EC3F-4229-8E3A-CD034FB4B0B9}" type="slidenum">
              <a:rPr lang="en-US"/>
              <a:pPr algn="r" defTabSz="958354"/>
              <a:t>26</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31637">
              <a:defRPr/>
            </a:pPr>
            <a:r>
              <a:rPr lang="en-US" dirty="0"/>
              <a:t>Updated 2/21/19	</a:t>
            </a:r>
          </a:p>
        </p:txBody>
      </p:sp>
    </p:spTree>
    <p:extLst>
      <p:ext uri="{BB962C8B-B14F-4D97-AF65-F5344CB8AC3E}">
        <p14:creationId xmlns:p14="http://schemas.microsoft.com/office/powerpoint/2010/main" val="505264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solidFill>
                  <a:prstClr val="black"/>
                </a:solidFill>
              </a:rPr>
              <a:pPr/>
              <a:t>27</a:t>
            </a:fld>
            <a:endParaRPr lang="en-US" dirty="0">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107199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Updated 3/15/19</a:t>
            </a:r>
          </a:p>
          <a:p>
            <a:endParaRPr lang="en-US" dirty="0"/>
          </a:p>
          <a:p>
            <a:r>
              <a:rPr lang="en-US" dirty="0"/>
              <a:t>NG = Natural gas - Gas Turbines and Combined Cycle</a:t>
            </a:r>
          </a:p>
        </p:txBody>
      </p:sp>
      <p:sp>
        <p:nvSpPr>
          <p:cNvPr id="4" name="Slide Number Placeholder 3"/>
          <p:cNvSpPr>
            <a:spLocks noGrp="1"/>
          </p:cNvSpPr>
          <p:nvPr>
            <p:ph type="sldNum" sz="quarter" idx="10"/>
          </p:nvPr>
        </p:nvSpPr>
        <p:spPr/>
        <p:txBody>
          <a:bodyPr/>
          <a:lstStyle/>
          <a:p>
            <a:pPr>
              <a:defRPr/>
            </a:pPr>
            <a:fld id="{B1443121-BEFB-47EC-93E5-38C30D832688}"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3074128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4058872" y="8976171"/>
            <a:ext cx="3105676" cy="473544"/>
          </a:xfrm>
          <a:prstGeom prst="rect">
            <a:avLst/>
          </a:prstGeom>
          <a:noFill/>
          <a:ln w="9525">
            <a:noFill/>
            <a:miter lim="800000"/>
            <a:headEnd/>
            <a:tailEnd/>
          </a:ln>
        </p:spPr>
        <p:txBody>
          <a:bodyPr lIns="95815" tIns="47907" rIns="95815" bIns="47907" anchor="b"/>
          <a:lstStyle/>
          <a:p>
            <a:pPr algn="r" defTabSz="958354"/>
            <a:fld id="{5B207B22-EC3F-4229-8E3A-CD034FB4B0B9}" type="slidenum">
              <a:rPr lang="en-US"/>
              <a:pPr algn="r" defTabSz="958354"/>
              <a:t>29</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31637">
              <a:defRPr/>
            </a:pPr>
            <a:r>
              <a:rPr lang="en-US" dirty="0"/>
              <a:t>Updated 3/15/19</a:t>
            </a:r>
          </a:p>
        </p:txBody>
      </p:sp>
    </p:spTree>
    <p:extLst>
      <p:ext uri="{BB962C8B-B14F-4D97-AF65-F5344CB8AC3E}">
        <p14:creationId xmlns:p14="http://schemas.microsoft.com/office/powerpoint/2010/main" val="938692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4058872" y="8976171"/>
            <a:ext cx="3105676" cy="473544"/>
          </a:xfrm>
          <a:prstGeom prst="rect">
            <a:avLst/>
          </a:prstGeom>
          <a:noFill/>
          <a:ln w="9525">
            <a:noFill/>
            <a:miter lim="800000"/>
            <a:headEnd/>
            <a:tailEnd/>
          </a:ln>
        </p:spPr>
        <p:txBody>
          <a:bodyPr lIns="95815" tIns="47907" rIns="95815" bIns="47907" anchor="b"/>
          <a:lstStyle/>
          <a:p>
            <a:pPr algn="r" defTabSz="958354"/>
            <a:fld id="{5B207B22-EC3F-4229-8E3A-CD034FB4B0B9}" type="slidenum">
              <a:rPr lang="en-US"/>
              <a:pPr algn="r" defTabSz="958354"/>
              <a:t>30</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31637">
              <a:defRPr/>
            </a:pPr>
            <a:r>
              <a:rPr lang="en-US" dirty="0"/>
              <a:t>Updated 3/15/19</a:t>
            </a:r>
          </a:p>
        </p:txBody>
      </p:sp>
    </p:spTree>
    <p:extLst>
      <p:ext uri="{BB962C8B-B14F-4D97-AF65-F5344CB8AC3E}">
        <p14:creationId xmlns:p14="http://schemas.microsoft.com/office/powerpoint/2010/main" val="2925207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pPr/>
              <a:t>4</a:t>
            </a:fld>
            <a:endParaRPr lang="en-US" dirty="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77671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4058872" y="8976171"/>
            <a:ext cx="3105676" cy="473544"/>
          </a:xfrm>
          <a:prstGeom prst="rect">
            <a:avLst/>
          </a:prstGeom>
          <a:noFill/>
          <a:ln w="9525">
            <a:noFill/>
            <a:miter lim="800000"/>
            <a:headEnd/>
            <a:tailEnd/>
          </a:ln>
        </p:spPr>
        <p:txBody>
          <a:bodyPr lIns="95815" tIns="47907" rIns="95815" bIns="47907" anchor="b"/>
          <a:lstStyle/>
          <a:p>
            <a:pPr algn="r" defTabSz="958354"/>
            <a:fld id="{5B207B22-EC3F-4229-8E3A-CD034FB4B0B9}" type="slidenum">
              <a:rPr lang="en-US"/>
              <a:pPr algn="r" defTabSz="958354"/>
              <a:t>31</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31637">
              <a:defRPr/>
            </a:pPr>
            <a:r>
              <a:rPr lang="en-US" dirty="0"/>
              <a:t>Updated 3/15/19</a:t>
            </a:r>
          </a:p>
        </p:txBody>
      </p:sp>
    </p:spTree>
    <p:extLst>
      <p:ext uri="{BB962C8B-B14F-4D97-AF65-F5344CB8AC3E}">
        <p14:creationId xmlns:p14="http://schemas.microsoft.com/office/powerpoint/2010/main" val="4053415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solidFill>
                  <a:prstClr val="black"/>
                </a:solidFill>
              </a:rPr>
              <a:pPr/>
              <a:t>32</a:t>
            </a:fld>
            <a:endParaRPr lang="en-US" dirty="0">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11300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Updated 3/15/19</a:t>
            </a:r>
          </a:p>
          <a:p>
            <a:r>
              <a:rPr lang="en-US" dirty="0"/>
              <a:t>NG = Natural gas - Gas Turbines and Combined Cycle</a:t>
            </a:r>
          </a:p>
        </p:txBody>
      </p:sp>
      <p:sp>
        <p:nvSpPr>
          <p:cNvPr id="4" name="Slide Number Placeholder 3"/>
          <p:cNvSpPr>
            <a:spLocks noGrp="1"/>
          </p:cNvSpPr>
          <p:nvPr>
            <p:ph type="sldNum" sz="quarter" idx="10"/>
          </p:nvPr>
        </p:nvSpPr>
        <p:spPr/>
        <p:txBody>
          <a:bodyPr/>
          <a:lstStyle/>
          <a:p>
            <a:pPr>
              <a:defRPr/>
            </a:pPr>
            <a:fld id="{B1443121-BEFB-47EC-93E5-38C30D832688}" type="slidenum">
              <a:rPr lang="en-US" smtClean="0">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2748916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F2E41-67BD-4528-90A6-F18392257412}" type="slidenum">
              <a:rPr lang="en-US" smtClean="0"/>
              <a:t>35</a:t>
            </a:fld>
            <a:endParaRPr lang="en-US" dirty="0"/>
          </a:p>
        </p:txBody>
      </p:sp>
    </p:spTree>
    <p:extLst>
      <p:ext uri="{BB962C8B-B14F-4D97-AF65-F5344CB8AC3E}">
        <p14:creationId xmlns:p14="http://schemas.microsoft.com/office/powerpoint/2010/main" val="2498310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Verified 3/15/19</a:t>
            </a:r>
          </a:p>
          <a:p>
            <a:endParaRPr lang="en-US" dirty="0"/>
          </a:p>
        </p:txBody>
      </p:sp>
      <p:sp>
        <p:nvSpPr>
          <p:cNvPr id="4" name="Slide Number Placeholder 3"/>
          <p:cNvSpPr>
            <a:spLocks noGrp="1"/>
          </p:cNvSpPr>
          <p:nvPr>
            <p:ph type="sldNum" sz="quarter" idx="5"/>
          </p:nvPr>
        </p:nvSpPr>
        <p:spPr/>
        <p:txBody>
          <a:bodyPr/>
          <a:lstStyle/>
          <a:p>
            <a:fld id="{116F2E41-67BD-4528-90A6-F18392257412}" type="slidenum">
              <a:rPr lang="en-US" smtClean="0"/>
              <a:t>38</a:t>
            </a:fld>
            <a:endParaRPr lang="en-US" dirty="0"/>
          </a:p>
        </p:txBody>
      </p:sp>
    </p:spTree>
    <p:extLst>
      <p:ext uri="{BB962C8B-B14F-4D97-AF65-F5344CB8AC3E}">
        <p14:creationId xmlns:p14="http://schemas.microsoft.com/office/powerpoint/2010/main" val="373763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pPr/>
              <a:t>5</a:t>
            </a:fld>
            <a:endParaRPr lang="en-US" dirty="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58460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pPr/>
              <a:t>6</a:t>
            </a:fld>
            <a:endParaRPr lang="en-US" dirty="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67882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pPr/>
              <a:t>7</a:t>
            </a:fld>
            <a:endParaRPr lang="en-US" dirty="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54986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pPr/>
              <a:t>8</a:t>
            </a:fld>
            <a:endParaRPr lang="en-US" dirty="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r>
              <a:rPr lang="en-US" dirty="0"/>
              <a:t>Leave alone per John- using 2017 numbers for capacity credits</a:t>
            </a:r>
          </a:p>
        </p:txBody>
      </p:sp>
    </p:spTree>
    <p:extLst>
      <p:ext uri="{BB962C8B-B14F-4D97-AF65-F5344CB8AC3E}">
        <p14:creationId xmlns:p14="http://schemas.microsoft.com/office/powerpoint/2010/main" val="2642817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pPr/>
              <a:t>9</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38873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2/21/19</a:t>
            </a:r>
          </a:p>
          <a:p>
            <a:r>
              <a:rPr lang="en-US" dirty="0"/>
              <a:t>Without</a:t>
            </a:r>
            <a:r>
              <a:rPr lang="en-US" baseline="0" dirty="0"/>
              <a:t> direct contracting for charging energy or coincident siting with a specific generating resource and the ability to verify that that resource is providing 100% of the charging energy, there are many methods for estimating the source of charging energy for energy storage resources, all of which have their flaws and merits. Rather than select one method over the other, this presentation opts to defer Energy Storage assets into a broader ‘Other’ category.  </a:t>
            </a:r>
          </a:p>
          <a:p>
            <a:endParaRPr lang="en-US" baseline="0" dirty="0"/>
          </a:p>
          <a:p>
            <a:r>
              <a:rPr lang="en-US" baseline="0" dirty="0"/>
              <a:t>If the reader desires to perform this categorization, the author recommends using one of the following two methods: (1) Grid Generalization or (2) Marginal Resource Classification.  Under the ‘Grid Generalization’ method, one would determine the composition of the generating fleet in operation during each charging period and would assign the amount of energy stored during that period to each resource type on a percentage basis, with the annual total reflecting the summation of these assignments for each charging period across the year.  Under the Marginal Resource Classification method, one assumes that the energy storage resource represents the last increment of demand in each charging period, allowing the energy stored to be attributed to the marginal generating unit classification during the period, with the annual total reflecting the summation of these assignments across the year.  </a:t>
            </a:r>
            <a:endParaRPr lang="en-US" dirty="0"/>
          </a:p>
        </p:txBody>
      </p:sp>
      <p:sp>
        <p:nvSpPr>
          <p:cNvPr id="4" name="Slide Number Placeholder 3"/>
          <p:cNvSpPr>
            <a:spLocks noGrp="1"/>
          </p:cNvSpPr>
          <p:nvPr>
            <p:ph type="sldNum" sz="quarter" idx="10"/>
          </p:nvPr>
        </p:nvSpPr>
        <p:spPr/>
        <p:txBody>
          <a:bodyPr/>
          <a:lstStyle/>
          <a:p>
            <a:fld id="{116F2E41-67BD-4528-90A6-F18392257412}" type="slidenum">
              <a:rPr lang="en-US" smtClean="0"/>
              <a:t>10</a:t>
            </a:fld>
            <a:endParaRPr lang="en-US" dirty="0"/>
          </a:p>
        </p:txBody>
      </p:sp>
    </p:spTree>
    <p:extLst>
      <p:ext uri="{BB962C8B-B14F-4D97-AF65-F5344CB8AC3E}">
        <p14:creationId xmlns:p14="http://schemas.microsoft.com/office/powerpoint/2010/main" val="9437557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37" t="32856" r="36" b="18203"/>
          <a:stretch/>
        </p:blipFill>
        <p:spPr bwMode="auto">
          <a:xfrm>
            <a:off x="0" y="2293258"/>
            <a:ext cx="12192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4"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Garamond" panose="02020404030301010803" pitchFamily="18" charset="0"/>
              </a:rPr>
              <a:t>Solutions for Today </a:t>
            </a:r>
            <a:r>
              <a:rPr lang="en-US" sz="1800" b="1" i="0" kern="1200" dirty="0">
                <a:solidFill>
                  <a:schemeClr val="bg1"/>
                </a:solidFill>
                <a:effectLst/>
                <a:latin typeface="Garamond" panose="02020404030301010803" pitchFamily="18" charset="0"/>
                <a:ea typeface="+mn-ea"/>
                <a:cs typeface="+mn-cs"/>
              </a:rPr>
              <a:t>| </a:t>
            </a:r>
            <a:r>
              <a:rPr lang="en-US" sz="180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420721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52" name="Picture 4" descr="http://www.zastavki.com/pictures/2560x1600/2009/Nature_Forest_The_road_through_the_national_park_017408_.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6167" b="13833"/>
          <a:stretch/>
        </p:blipFill>
        <p:spPr bwMode="auto">
          <a:xfrm>
            <a:off x="0" y="2293258"/>
            <a:ext cx="12192000" cy="4601028"/>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Garamond" panose="02020404030301010803" pitchFamily="18" charset="0"/>
              </a:rPr>
              <a:t>Solutions for Today </a:t>
            </a:r>
            <a:r>
              <a:rPr lang="en-US" sz="1800" b="1" i="0" kern="1200" dirty="0">
                <a:solidFill>
                  <a:schemeClr val="bg1"/>
                </a:solidFill>
                <a:effectLst/>
                <a:latin typeface="Garamond" panose="02020404030301010803" pitchFamily="18" charset="0"/>
                <a:ea typeface="+mn-ea"/>
                <a:cs typeface="+mn-cs"/>
              </a:rPr>
              <a:t>| </a:t>
            </a:r>
            <a:r>
              <a:rPr lang="en-US" sz="180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1860727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9527" t="752" r="3726" b="2198"/>
          <a:stretch/>
        </p:blipFill>
        <p:spPr bwMode="auto">
          <a:xfrm flipH="1">
            <a:off x="6030899" y="-1"/>
            <a:ext cx="6161101"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221942" y="1202262"/>
            <a:ext cx="5557422" cy="2387600"/>
          </a:xfrm>
        </p:spPr>
        <p:txBody>
          <a:bodyPr anchor="b"/>
          <a:lstStyle>
            <a:lvl1pPr algn="ctr">
              <a:defRPr sz="6000" b="1">
                <a:solidFill>
                  <a:srgbClr val="373838"/>
                </a:solidFill>
              </a:defRPr>
            </a:lvl1pPr>
          </a:lstStyle>
          <a:p>
            <a:r>
              <a:rPr lang="en-US" dirty="0"/>
              <a:t>Master Cover Long Title</a:t>
            </a:r>
          </a:p>
        </p:txBody>
      </p:sp>
      <p:sp>
        <p:nvSpPr>
          <p:cNvPr id="21" name="Subtitle 2"/>
          <p:cNvSpPr>
            <a:spLocks noGrp="1"/>
          </p:cNvSpPr>
          <p:nvPr>
            <p:ph type="subTitle" idx="1" hasCustomPrompt="1"/>
          </p:nvPr>
        </p:nvSpPr>
        <p:spPr>
          <a:xfrm>
            <a:off x="221942" y="3681937"/>
            <a:ext cx="5557422" cy="1655762"/>
          </a:xfrm>
        </p:spPr>
        <p:txBody>
          <a:bodyPr/>
          <a:lstStyle>
            <a:lvl1pPr marL="0" indent="0" algn="ctr">
              <a:buNone/>
              <a:defRPr sz="2400" b="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016" y="5521633"/>
            <a:ext cx="2307273" cy="917977"/>
          </a:xfrm>
          <a:prstGeom prst="rect">
            <a:avLst/>
          </a:prstGeom>
        </p:spPr>
      </p:pic>
      <p:sp>
        <p:nvSpPr>
          <p:cNvPr id="27" name="Rectangle 26"/>
          <p:cNvSpPr/>
          <p:nvPr userDrawn="1"/>
        </p:nvSpPr>
        <p:spPr>
          <a:xfrm flipH="1">
            <a:off x="53265" y="-9526"/>
            <a:ext cx="70560"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rot="5400000">
            <a:off x="8554376" y="3220379"/>
            <a:ext cx="1114146" cy="6161100"/>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56139" y="6338656"/>
            <a:ext cx="1824890" cy="4442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77825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7703" r="36" b="18098"/>
          <a:stretch/>
        </p:blipFill>
        <p:spPr bwMode="auto">
          <a:xfrm>
            <a:off x="0" y="-1"/>
            <a:ext cx="12192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127251" y="595084"/>
            <a:ext cx="8606971"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p:cNvSpPr>
            <a:spLocks noGrp="1"/>
          </p:cNvSpPr>
          <p:nvPr>
            <p:ph type="ctrTitle" hasCustomPrompt="1"/>
          </p:nvPr>
        </p:nvSpPr>
        <p:spPr>
          <a:xfrm>
            <a:off x="647060" y="946589"/>
            <a:ext cx="7567352" cy="1697057"/>
          </a:xfrm>
        </p:spPr>
        <p:txBody>
          <a:bodyPr anchor="b"/>
          <a:lstStyle>
            <a:lvl1pPr algn="ctr">
              <a:defRPr sz="6000" b="1">
                <a:solidFill>
                  <a:srgbClr val="373838"/>
                </a:solidFill>
              </a:defRPr>
            </a:lvl1pPr>
          </a:lstStyle>
          <a:p>
            <a:r>
              <a:rPr lang="en-US" dirty="0"/>
              <a:t>Master Cover Longer Title</a:t>
            </a:r>
          </a:p>
        </p:txBody>
      </p:sp>
      <p:sp>
        <p:nvSpPr>
          <p:cNvPr id="25" name="Subtitle 2"/>
          <p:cNvSpPr>
            <a:spLocks noGrp="1"/>
          </p:cNvSpPr>
          <p:nvPr>
            <p:ph type="subTitle" idx="1" hasCustomPrompt="1"/>
          </p:nvPr>
        </p:nvSpPr>
        <p:spPr>
          <a:xfrm>
            <a:off x="647060" y="2745244"/>
            <a:ext cx="7567352" cy="954616"/>
          </a:xfrm>
        </p:spPr>
        <p:txBody>
          <a:bodyPr>
            <a:noAutofit/>
          </a:bodyPr>
          <a:lstStyle>
            <a:lvl1pPr marL="0" indent="0" algn="ctr">
              <a:buNone/>
              <a:defRPr sz="3200" b="0" baseline="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Super-Long Subtitle with Names, Places, and Technologies</a:t>
            </a:r>
          </a:p>
        </p:txBody>
      </p:sp>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660" y="6329778"/>
            <a:ext cx="1861362" cy="453095"/>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8672076" y="4804229"/>
            <a:ext cx="3389706" cy="152555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1912" y="5004515"/>
            <a:ext cx="2865598" cy="1140114"/>
          </a:xfrm>
          <a:prstGeom prst="rect">
            <a:avLst/>
          </a:prstGeom>
        </p:spPr>
      </p:pic>
      <p:sp>
        <p:nvSpPr>
          <p:cNvPr id="14" name="Rectangle 13"/>
          <p:cNvSpPr/>
          <p:nvPr userDrawn="1"/>
        </p:nvSpPr>
        <p:spPr>
          <a:xfrm flipH="1">
            <a:off x="12126896" y="4804228"/>
            <a:ext cx="65101" cy="152555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flipH="1">
            <a:off x="-1" y="595084"/>
            <a:ext cx="65106"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userDrawn="1"/>
        </p:nvCxnSpPr>
        <p:spPr>
          <a:xfrm>
            <a:off x="1041651" y="2729605"/>
            <a:ext cx="6778171"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77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508261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1176950"/>
            <a:ext cx="121920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28" y="146034"/>
            <a:ext cx="8810273" cy="1134678"/>
          </a:xfrm>
        </p:spPr>
        <p:txBody>
          <a:bodyPr anchor="b">
            <a:normAutofit/>
          </a:bodyPr>
          <a:lstStyle>
            <a:lvl1pPr algn="l">
              <a:defRPr sz="3600" b="1">
                <a:solidFill>
                  <a:srgbClr val="373838"/>
                </a:solidFill>
              </a:defRPr>
            </a:lvl1pPr>
          </a:lstStyle>
          <a:p>
            <a:r>
              <a:rPr lang="en-US" dirty="0"/>
              <a:t>Master Page Title 1</a:t>
            </a:r>
            <a:br>
              <a:rPr lang="en-US" dirty="0"/>
            </a:br>
            <a:r>
              <a:rPr lang="en-US" dirty="0"/>
              <a:t>Two Lines</a:t>
            </a:r>
          </a:p>
        </p:txBody>
      </p:sp>
    </p:spTree>
    <p:extLst>
      <p:ext uri="{BB962C8B-B14F-4D97-AF65-F5344CB8AC3E}">
        <p14:creationId xmlns:p14="http://schemas.microsoft.com/office/powerpoint/2010/main" val="41164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Tree>
    <p:extLst>
      <p:ext uri="{BB962C8B-B14F-4D97-AF65-F5344CB8AC3E}">
        <p14:creationId xmlns:p14="http://schemas.microsoft.com/office/powerpoint/2010/main" val="1851249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1015" y="6447405"/>
            <a:ext cx="8530436" cy="411480"/>
          </a:xfrm>
          <a:prstGeom prst="rect">
            <a:avLst/>
          </a:prstGeom>
          <a:solidFill>
            <a:schemeClr val="bg2">
              <a:lumMod val="75000"/>
            </a:scheme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20" name="Rectangle 19"/>
          <p:cNvSpPr/>
          <p:nvPr userDrawn="1"/>
        </p:nvSpPr>
        <p:spPr>
          <a:xfrm>
            <a:off x="8496469" y="6447405"/>
            <a:ext cx="3696111" cy="411480"/>
          </a:xfrm>
          <a:prstGeom prst="rect">
            <a:avLst/>
          </a:prstGeom>
          <a:solidFill>
            <a:schemeClr val="bg1">
              <a:lumMod val="50000"/>
            </a:scheme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22" name="Isosceles Triangle 21"/>
          <p:cNvSpPr>
            <a:spLocks noChangeAspect="1"/>
          </p:cNvSpPr>
          <p:nvPr userDrawn="1"/>
        </p:nvSpPr>
        <p:spPr>
          <a:xfrm>
            <a:off x="7831453" y="6447405"/>
            <a:ext cx="667617"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userDrawn="1"/>
        </p:nvSpPr>
        <p:spPr>
          <a:xfrm>
            <a:off x="3815" y="1108665"/>
            <a:ext cx="12192000" cy="36576"/>
          </a:xfrm>
          <a:prstGeom prst="rect">
            <a:avLst/>
          </a:prstGeom>
          <a:solidFill>
            <a:schemeClr val="accent4"/>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17" name="Rectangle 16"/>
          <p:cNvSpPr/>
          <p:nvPr userDrawn="1"/>
        </p:nvSpPr>
        <p:spPr>
          <a:xfrm>
            <a:off x="3815" y="1037535"/>
            <a:ext cx="12192000" cy="73152"/>
          </a:xfrm>
          <a:prstGeom prst="rect">
            <a:avLst/>
          </a:prstGeom>
          <a:solidFill>
            <a:schemeClr val="accent1"/>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14" name="Rectangle 13"/>
          <p:cNvSpPr/>
          <p:nvPr userDrawn="1"/>
        </p:nvSpPr>
        <p:spPr>
          <a:xfrm>
            <a:off x="3815" y="0"/>
            <a:ext cx="12192000" cy="1074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endParaRPr lang="en-US" sz="2400" b="1" i="1" dirty="0">
              <a:solidFill>
                <a:prstClr val="white"/>
              </a:solidFill>
            </a:endParaRPr>
          </a:p>
        </p:txBody>
      </p:sp>
      <p:sp>
        <p:nvSpPr>
          <p:cNvPr id="21" name="Title 17"/>
          <p:cNvSpPr>
            <a:spLocks noGrp="1"/>
          </p:cNvSpPr>
          <p:nvPr>
            <p:ph type="title"/>
          </p:nvPr>
        </p:nvSpPr>
        <p:spPr>
          <a:xfrm>
            <a:off x="609600" y="274321"/>
            <a:ext cx="9631680" cy="584775"/>
          </a:xfrm>
          <a:prstGeom prst="rect">
            <a:avLst/>
          </a:prstGeom>
        </p:spPr>
        <p:txBody>
          <a:bodyPr lIns="0" rIns="0" anchor="ctr" anchorCtr="0"/>
          <a:lstStyle>
            <a:lvl1pPr algn="l">
              <a:defRPr sz="3200">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09600" y="1238148"/>
            <a:ext cx="10972800" cy="4937760"/>
          </a:xfrm>
        </p:spPr>
        <p:txBody>
          <a:bodyPr>
            <a:normAutofit/>
          </a:bodyPr>
          <a:lstStyle>
            <a:lvl1pPr>
              <a:defRPr sz="2400">
                <a:ln>
                  <a:noFill/>
                </a:ln>
                <a:solidFill>
                  <a:schemeClr val="tx1"/>
                </a:solidFill>
              </a:defRPr>
            </a:lvl1pPr>
            <a:lvl2pPr marL="744538" indent="-280988">
              <a:defRPr sz="2000">
                <a:ln>
                  <a:noFill/>
                </a:ln>
                <a:solidFill>
                  <a:schemeClr val="tx1"/>
                </a:solidFill>
              </a:defRPr>
            </a:lvl2pPr>
            <a:lvl3pPr marL="1090613" indent="-228600">
              <a:defRPr sz="1800">
                <a:ln>
                  <a:noFill/>
                </a:ln>
                <a:solidFill>
                  <a:schemeClr val="tx1"/>
                </a:solidFill>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5120" y="146305"/>
            <a:ext cx="1463040" cy="842839"/>
          </a:xfrm>
          <a:prstGeom prst="rect">
            <a:avLst/>
          </a:prstGeom>
        </p:spPr>
      </p:pic>
      <p:sp>
        <p:nvSpPr>
          <p:cNvPr id="24" name="Slide Number Placeholder 5"/>
          <p:cNvSpPr txBox="1">
            <a:spLocks/>
          </p:cNvSpPr>
          <p:nvPr userDrawn="1"/>
        </p:nvSpPr>
        <p:spPr>
          <a:xfrm>
            <a:off x="11267052" y="6568508"/>
            <a:ext cx="543697" cy="169277"/>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1A67B82-1E28-4693-A5EE-50EE6C4A9166}" type="slidenum">
              <a:rPr lang="en-US" sz="1100" smtClean="0">
                <a:solidFill>
                  <a:prstClr val="white"/>
                </a:solidFill>
              </a:rPr>
              <a:pPr>
                <a:defRPr/>
              </a:pPr>
              <a:t>‹#›</a:t>
            </a:fld>
            <a:endParaRPr lang="en-US" sz="1100" dirty="0">
              <a:solidFill>
                <a:prstClr val="white"/>
              </a:solidFill>
            </a:endParaRPr>
          </a:p>
        </p:txBody>
      </p:sp>
      <p:grpSp>
        <p:nvGrpSpPr>
          <p:cNvPr id="28" name="Group 27"/>
          <p:cNvGrpSpPr/>
          <p:nvPr userDrawn="1"/>
        </p:nvGrpSpPr>
        <p:grpSpPr>
          <a:xfrm>
            <a:off x="459883" y="6480204"/>
            <a:ext cx="3836856" cy="345882"/>
            <a:chOff x="347472" y="6437376"/>
            <a:chExt cx="2877642" cy="345882"/>
          </a:xfrm>
        </p:grpSpPr>
        <p:pic>
          <p:nvPicPr>
            <p:cNvPr id="29" name="Picture 28"/>
            <p:cNvPicPr>
              <a:picLocks noChangeAspect="1"/>
            </p:cNvPicPr>
            <p:nvPr userDrawn="1"/>
          </p:nvPicPr>
          <p:blipFill rotWithShape="1">
            <a:blip r:embed="rId3" cstate="print">
              <a:extLst>
                <a:ext uri="{28A0092B-C50C-407E-A947-70E740481C1C}">
                  <a14:useLocalDpi xmlns:a14="http://schemas.microsoft.com/office/drawing/2010/main" val="0"/>
                </a:ext>
              </a:extLst>
            </a:blip>
            <a:srcRect r="26553"/>
            <a:stretch/>
          </p:blipFill>
          <p:spPr>
            <a:xfrm>
              <a:off x="347472" y="6437376"/>
              <a:ext cx="1343216" cy="345882"/>
            </a:xfrm>
            <a:prstGeom prst="rect">
              <a:avLst/>
            </a:prstGeom>
          </p:spPr>
        </p:pic>
        <p:sp>
          <p:nvSpPr>
            <p:cNvPr id="30" name="TextBox 29"/>
            <p:cNvSpPr txBox="1"/>
            <p:nvPr userDrawn="1"/>
          </p:nvSpPr>
          <p:spPr>
            <a:xfrm>
              <a:off x="1598799" y="6439996"/>
              <a:ext cx="1626315" cy="341632"/>
            </a:xfrm>
            <a:prstGeom prst="rect">
              <a:avLst/>
            </a:prstGeom>
            <a:noFill/>
          </p:spPr>
          <p:txBody>
            <a:bodyPr wrap="square" rtlCol="0" anchor="ctr" anchorCtr="0">
              <a:spAutoFit/>
            </a:bodyPr>
            <a:lstStyle/>
            <a:p>
              <a:pPr>
                <a:lnSpc>
                  <a:spcPct val="90000"/>
                </a:lnSpc>
              </a:pPr>
              <a:r>
                <a:rPr lang="en-US" sz="900" b="1" dirty="0">
                  <a:solidFill>
                    <a:prstClr val="white"/>
                  </a:solidFill>
                  <a:latin typeface="Arial" panose="020B0604020202020204" pitchFamily="34" charset="0"/>
                  <a:cs typeface="Arial" panose="020B0604020202020204" pitchFamily="34" charset="0"/>
                </a:rPr>
                <a:t>National Energy Technology Laboratory</a:t>
              </a:r>
            </a:p>
          </p:txBody>
        </p:sp>
      </p:grpSp>
      <p:sp>
        <p:nvSpPr>
          <p:cNvPr id="18" name="Text Placeholder 6"/>
          <p:cNvSpPr>
            <a:spLocks noGrp="1"/>
          </p:cNvSpPr>
          <p:nvPr>
            <p:ph type="body" sz="quarter" idx="11"/>
          </p:nvPr>
        </p:nvSpPr>
        <p:spPr>
          <a:xfrm>
            <a:off x="4914732" y="6560812"/>
            <a:ext cx="6705600" cy="184666"/>
          </a:xfrm>
        </p:spPr>
        <p:txBody>
          <a:bodyPr>
            <a:noAutofit/>
          </a:bodyPr>
          <a:lstStyle>
            <a:lvl1pPr marL="0" indent="0" algn="r">
              <a:buFontTx/>
              <a:buNone/>
              <a:defRPr sz="800">
                <a:solidFill>
                  <a:schemeClr val="bg1">
                    <a:lumMod val="95000"/>
                  </a:schemeClr>
                </a:solidFill>
              </a:defRPr>
            </a:lvl1pPr>
          </a:lstStyle>
          <a:p>
            <a:pPr lvl="0"/>
            <a:r>
              <a:rPr lang="en-US"/>
              <a:t>Click to edit Master text styles</a:t>
            </a:r>
          </a:p>
        </p:txBody>
      </p:sp>
      <p:sp>
        <p:nvSpPr>
          <p:cNvPr id="23" name="TextBox 22"/>
          <p:cNvSpPr txBox="1"/>
          <p:nvPr userDrawn="1"/>
        </p:nvSpPr>
        <p:spPr>
          <a:xfrm>
            <a:off x="3849415" y="6430016"/>
            <a:ext cx="2702691" cy="415498"/>
          </a:xfrm>
          <a:prstGeom prst="rect">
            <a:avLst/>
          </a:prstGeom>
          <a:noFill/>
        </p:spPr>
        <p:txBody>
          <a:bodyPr wrap="square" rtlCol="0">
            <a:spAutoFit/>
          </a:bodyPr>
          <a:lstStyle/>
          <a:p>
            <a:r>
              <a:rPr lang="en-US" sz="1050" dirty="0">
                <a:solidFill>
                  <a:srgbClr val="C00000"/>
                </a:solidFill>
              </a:rPr>
              <a:t>INTERNAL USE ONLY – NOT APPROVED FOR PUBLIC RELEASE</a:t>
            </a:r>
          </a:p>
        </p:txBody>
      </p:sp>
    </p:spTree>
    <p:extLst>
      <p:ext uri="{BB962C8B-B14F-4D97-AF65-F5344CB8AC3E}">
        <p14:creationId xmlns:p14="http://schemas.microsoft.com/office/powerpoint/2010/main" val="3283238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2809-195B-4C71-AF45-AF8015062DE4}" type="datetimeFigureOut">
              <a:rPr lang="en-US" smtClean="0"/>
              <a:pPr/>
              <a:t>7/2/2019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BBCF7-C2B2-490C-A676-4763179728A4}" type="slidenum">
              <a:rPr lang="en-US" smtClean="0"/>
              <a:pPr/>
              <a:t>‹#›</a:t>
            </a:fld>
            <a:endParaRPr lang="en-US" dirty="0"/>
          </a:p>
        </p:txBody>
      </p:sp>
    </p:spTree>
    <p:extLst>
      <p:ext uri="{BB962C8B-B14F-4D97-AF65-F5344CB8AC3E}">
        <p14:creationId xmlns:p14="http://schemas.microsoft.com/office/powerpoint/2010/main" val="166461971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txStyles>
    <p:titleStyle>
      <a:lvl1pPr algn="l" defTabSz="914400" rtl="0" eaLnBrk="1" latinLnBrk="0" hangingPunct="1">
        <a:lnSpc>
          <a:spcPct val="90000"/>
        </a:lnSpc>
        <a:spcBef>
          <a:spcPct val="0"/>
        </a:spcBef>
        <a:buNone/>
        <a:defRPr sz="4400" b="0" kern="1200">
          <a:solidFill>
            <a:srgbClr val="37383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chart" Target="../charts/chart6.xml"/><Relationship Id="rId7"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hyperlink" Target="http://images.google.com/imgres?imgurl=http://prairieroots.files.wordpress.com/2007/10/mojave-wind-farm.jpg&amp;imgrefurl=http://prairieroots.org/2007/10/31/big-turbines-keep-on-turning/&amp;usg=__Uzz2CgStYwfb9pLZyuMyBoKwYvU=&amp;h=1134&amp;w=1500&amp;sz=465&amp;hl=en&amp;start=28&amp;um=1&amp;tbnid=2oslDSu78T0kAM:&amp;tbnh=113&amp;tbnw=150&amp;prev=/images?q=wind+farm&amp;ndsp=18&amp;hl=en&amp;sa=N&amp;start=18&amp;um=1" TargetMode="External"/><Relationship Id="rId4" Type="http://schemas.openxmlformats.org/officeDocument/2006/relationships/image" Target="../media/image12.jpe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7.xml"/><Relationship Id="rId7" Type="http://schemas.openxmlformats.org/officeDocument/2006/relationships/slide" Target="slide24.xml"/><Relationship Id="rId12" Type="http://schemas.openxmlformats.org/officeDocument/2006/relationships/slide" Target="slide34.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21.xml"/><Relationship Id="rId11" Type="http://schemas.openxmlformats.org/officeDocument/2006/relationships/slide" Target="slide33.xml"/><Relationship Id="rId5" Type="http://schemas.openxmlformats.org/officeDocument/2006/relationships/slide" Target="slide20.xml"/><Relationship Id="rId10" Type="http://schemas.openxmlformats.org/officeDocument/2006/relationships/slide" Target="slide32.xml"/><Relationship Id="rId4" Type="http://schemas.openxmlformats.org/officeDocument/2006/relationships/slide" Target="slide16.xml"/><Relationship Id="rId9" Type="http://schemas.openxmlformats.org/officeDocument/2006/relationships/slide" Target="slide2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hart" Target="../charts/chart18.xml"/><Relationship Id="rId4" Type="http://schemas.openxmlformats.org/officeDocument/2006/relationships/chart" Target="../charts/chart17.xml"/></Relationships>
</file>

<file path=ppt/slides/_rels/slide3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hart" Target="../charts/chart22.xml"/><Relationship Id="rId4" Type="http://schemas.openxmlformats.org/officeDocument/2006/relationships/chart" Target="../charts/chart21.xml"/></Relationships>
</file>

<file path=ppt/slides/_rels/slide38.xml.rels><?xml version="1.0" encoding="UTF-8" standalone="yes"?>
<Relationships xmlns="http://schemas.openxmlformats.org/package/2006/relationships"><Relationship Id="rId3" Type="http://schemas.openxmlformats.org/officeDocument/2006/relationships/hyperlink" Target="http://ir.eia.gov/ngs/ngs.html"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chart" Target="../charts/chart23.xml"/></Relationships>
</file>

<file path=ppt/slides/_rels/slide39.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Autofit/>
          </a:bodyPr>
          <a:lstStyle/>
          <a:p>
            <a:r>
              <a:rPr lang="en-US" sz="3200" dirty="0"/>
              <a:t>Tracking New Energy Infrastructure with Fuel Stockpiles Supplement</a:t>
            </a:r>
          </a:p>
        </p:txBody>
      </p:sp>
      <p:sp>
        <p:nvSpPr>
          <p:cNvPr id="2" name="Text Placeholder 1"/>
          <p:cNvSpPr>
            <a:spLocks noGrp="1"/>
          </p:cNvSpPr>
          <p:nvPr>
            <p:ph type="subTitle" idx="1"/>
          </p:nvPr>
        </p:nvSpPr>
        <p:spPr>
          <a:xfrm>
            <a:off x="270628" y="1166911"/>
            <a:ext cx="9033029" cy="373510"/>
          </a:xfrm>
        </p:spPr>
        <p:txBody>
          <a:bodyPr/>
          <a:lstStyle/>
          <a:p>
            <a:r>
              <a:rPr lang="en-US" dirty="0"/>
              <a:t>Data as of December 31, 2018</a:t>
            </a:r>
          </a:p>
        </p:txBody>
      </p:sp>
      <p:sp>
        <p:nvSpPr>
          <p:cNvPr id="4" name="Text Placeholder 1"/>
          <p:cNvSpPr txBox="1">
            <a:spLocks/>
          </p:cNvSpPr>
          <p:nvPr/>
        </p:nvSpPr>
        <p:spPr>
          <a:xfrm>
            <a:off x="270627" y="1630856"/>
            <a:ext cx="9033029" cy="3735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NETL-PUB-21856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780147801"/>
              </p:ext>
            </p:extLst>
          </p:nvPr>
        </p:nvGraphicFramePr>
        <p:xfrm>
          <a:off x="269875" y="1544638"/>
          <a:ext cx="11582400" cy="442753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ctrTitle"/>
          </p:nvPr>
        </p:nvSpPr>
        <p:spPr>
          <a:xfrm>
            <a:off x="270628" y="146034"/>
            <a:ext cx="8810273" cy="1043095"/>
          </a:xfrm>
        </p:spPr>
        <p:txBody>
          <a:bodyPr>
            <a:normAutofit/>
          </a:bodyPr>
          <a:lstStyle/>
          <a:p>
            <a:r>
              <a:rPr lang="en-US" sz="3200" dirty="0"/>
              <a:t>State of the U.S. Electric Generating Fleet</a:t>
            </a:r>
          </a:p>
        </p:txBody>
      </p:sp>
      <p:sp>
        <p:nvSpPr>
          <p:cNvPr id="5" name="TextBox 4"/>
          <p:cNvSpPr txBox="1"/>
          <p:nvPr/>
        </p:nvSpPr>
        <p:spPr>
          <a:xfrm>
            <a:off x="1381909" y="5927574"/>
            <a:ext cx="10100842" cy="400110"/>
          </a:xfrm>
          <a:prstGeom prst="rect">
            <a:avLst/>
          </a:prstGeom>
          <a:noFill/>
        </p:spPr>
        <p:txBody>
          <a:bodyPr wrap="none" rtlCol="0">
            <a:spAutoFit/>
          </a:bodyPr>
          <a:lstStyle/>
          <a:p>
            <a:r>
              <a:rPr lang="en-US" sz="1000" dirty="0"/>
              <a:t>*Unlike the NERC Long-Term Reliability Assessment that considers Pumped Storage to be an Energy Storage resource, this document considers Pumped Storage to be a hydroelectric resource.</a:t>
            </a:r>
          </a:p>
          <a:p>
            <a:r>
              <a:rPr lang="en-US" sz="1000" dirty="0"/>
              <a:t>**Other consists of: Geothermal, Waste Heat, and Unclassified Gaseous Fuels </a:t>
            </a:r>
          </a:p>
        </p:txBody>
      </p:sp>
      <p:sp>
        <p:nvSpPr>
          <p:cNvPr id="6" name="TextBox 5"/>
          <p:cNvSpPr txBox="1"/>
          <p:nvPr/>
        </p:nvSpPr>
        <p:spPr>
          <a:xfrm>
            <a:off x="5192890" y="6395235"/>
            <a:ext cx="6738408" cy="246221"/>
          </a:xfrm>
          <a:prstGeom prst="rect">
            <a:avLst/>
          </a:prstGeom>
          <a:noFill/>
        </p:spPr>
        <p:txBody>
          <a:bodyPr wrap="square" rtlCol="0">
            <a:spAutoFit/>
          </a:bodyPr>
          <a:lstStyle/>
          <a:p>
            <a:r>
              <a:rPr lang="en-US" sz="1000" i="1" dirty="0">
                <a:solidFill>
                  <a:schemeClr val="bg1"/>
                </a:solidFill>
              </a:rPr>
              <a:t>Derived from data found on: ABB Velocity Suite (2/21/2019); De-rate Factors: NERC 2017 Summer Reliability Assessment</a:t>
            </a:r>
          </a:p>
        </p:txBody>
      </p:sp>
      <p:sp>
        <p:nvSpPr>
          <p:cNvPr id="8" name="TextBox 7"/>
          <p:cNvSpPr txBox="1"/>
          <p:nvPr/>
        </p:nvSpPr>
        <p:spPr>
          <a:xfrm>
            <a:off x="9486075" y="1280712"/>
            <a:ext cx="2584604" cy="1600438"/>
          </a:xfrm>
          <a:prstGeom prst="rect">
            <a:avLst/>
          </a:prstGeom>
          <a:solidFill>
            <a:schemeClr val="bg1"/>
          </a:solidFill>
          <a:ln w="19050">
            <a:solidFill>
              <a:schemeClr val="tx1"/>
            </a:solidFill>
          </a:ln>
        </p:spPr>
        <p:txBody>
          <a:bodyPr wrap="square" rtlCol="0">
            <a:spAutoFit/>
          </a:bodyPr>
          <a:lstStyle/>
          <a:p>
            <a:r>
              <a:rPr lang="en-US" sz="1400" dirty="0"/>
              <a:t>Energy Storage is classified under the broader ‘Other’ category in this document because of the ambiguous nature of the power system and the inability to identify the source of the charging energy.</a:t>
            </a:r>
          </a:p>
        </p:txBody>
      </p:sp>
      <p:graphicFrame>
        <p:nvGraphicFramePr>
          <p:cNvPr id="11" name="Table 10">
            <a:extLst>
              <a:ext uri="{FF2B5EF4-FFF2-40B4-BE49-F238E27FC236}">
                <a16:creationId xmlns:a16="http://schemas.microsoft.com/office/drawing/2014/main" id="{57187D0E-3546-47AA-9549-FA45FD075A5D}"/>
              </a:ext>
            </a:extLst>
          </p:cNvPr>
          <p:cNvGraphicFramePr>
            <a:graphicFrameLocks noGrp="1"/>
          </p:cNvGraphicFramePr>
          <p:nvPr>
            <p:extLst>
              <p:ext uri="{D42A27DB-BD31-4B8C-83A1-F6EECF244321}">
                <p14:modId xmlns:p14="http://schemas.microsoft.com/office/powerpoint/2010/main" val="4105518210"/>
              </p:ext>
            </p:extLst>
          </p:nvPr>
        </p:nvGraphicFramePr>
        <p:xfrm>
          <a:off x="4933766" y="1334915"/>
          <a:ext cx="3628328" cy="2027425"/>
        </p:xfrm>
        <a:graphic>
          <a:graphicData uri="http://schemas.openxmlformats.org/drawingml/2006/table">
            <a:tbl>
              <a:tblPr firstRow="1" bandRow="1">
                <a:tableStyleId>{5C22544A-7EE6-4342-B048-85BDC9FD1C3A}</a:tableStyleId>
              </a:tblPr>
              <a:tblGrid>
                <a:gridCol w="566682">
                  <a:extLst>
                    <a:ext uri="{9D8B030D-6E8A-4147-A177-3AD203B41FA5}">
                      <a16:colId xmlns:a16="http://schemas.microsoft.com/office/drawing/2014/main" val="3364188939"/>
                    </a:ext>
                  </a:extLst>
                </a:gridCol>
                <a:gridCol w="200903">
                  <a:extLst>
                    <a:ext uri="{9D8B030D-6E8A-4147-A177-3AD203B41FA5}">
                      <a16:colId xmlns:a16="http://schemas.microsoft.com/office/drawing/2014/main" val="1675997636"/>
                    </a:ext>
                  </a:extLst>
                </a:gridCol>
                <a:gridCol w="220541">
                  <a:extLst>
                    <a:ext uri="{9D8B030D-6E8A-4147-A177-3AD203B41FA5}">
                      <a16:colId xmlns:a16="http://schemas.microsoft.com/office/drawing/2014/main" val="305476226"/>
                    </a:ext>
                  </a:extLst>
                </a:gridCol>
                <a:gridCol w="558482">
                  <a:extLst>
                    <a:ext uri="{9D8B030D-6E8A-4147-A177-3AD203B41FA5}">
                      <a16:colId xmlns:a16="http://schemas.microsoft.com/office/drawing/2014/main" val="978468792"/>
                    </a:ext>
                  </a:extLst>
                </a:gridCol>
                <a:gridCol w="554476">
                  <a:extLst>
                    <a:ext uri="{9D8B030D-6E8A-4147-A177-3AD203B41FA5}">
                      <a16:colId xmlns:a16="http://schemas.microsoft.com/office/drawing/2014/main" val="1314397585"/>
                    </a:ext>
                  </a:extLst>
                </a:gridCol>
                <a:gridCol w="269302">
                  <a:extLst>
                    <a:ext uri="{9D8B030D-6E8A-4147-A177-3AD203B41FA5}">
                      <a16:colId xmlns:a16="http://schemas.microsoft.com/office/drawing/2014/main" val="1456666299"/>
                    </a:ext>
                  </a:extLst>
                </a:gridCol>
                <a:gridCol w="672500">
                  <a:extLst>
                    <a:ext uri="{9D8B030D-6E8A-4147-A177-3AD203B41FA5}">
                      <a16:colId xmlns:a16="http://schemas.microsoft.com/office/drawing/2014/main" val="3319328562"/>
                    </a:ext>
                  </a:extLst>
                </a:gridCol>
                <a:gridCol w="585442">
                  <a:extLst>
                    <a:ext uri="{9D8B030D-6E8A-4147-A177-3AD203B41FA5}">
                      <a16:colId xmlns:a16="http://schemas.microsoft.com/office/drawing/2014/main" val="4029160385"/>
                    </a:ext>
                  </a:extLst>
                </a:gridCol>
              </a:tblGrid>
              <a:tr h="289694">
                <a:tc gridSpan="8">
                  <a:txBody>
                    <a:bodyPr/>
                    <a:lstStyle/>
                    <a:p>
                      <a:pPr algn="ct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 Weighted Fleet Age (Years)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0000"/>
                    </a:solidFil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8624812"/>
                  </a:ext>
                </a:extLst>
              </a:tr>
              <a:tr h="209272">
                <a:tc rowSpan="6">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Conventional</a:t>
                      </a:r>
                    </a:p>
                  </a:txBody>
                  <a:tcPr marL="9525" marR="9525" marT="9525" marB="0" vert="vert2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gridSpan="3">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Coal</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algn="ctr" defTabSz="914400" rtl="0" eaLnBrk="1" fontAlgn="b"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40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rowSpan="6">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Renewable</a:t>
                      </a:r>
                    </a:p>
                  </a:txBody>
                  <a:tcPr marL="9525" marR="9525" marT="9525" marB="0" vert="vert2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Solar</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3</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2744814"/>
                  </a:ext>
                </a:extLst>
              </a:tr>
              <a:tr h="209272">
                <a:tc vMerge="1">
                  <a:txBody>
                    <a:bodyPr/>
                    <a:lstStyle/>
                    <a:p>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rowSpan="3" gridSpan="2">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Gas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rowSpan="3" hMerge="1">
                  <a:txBody>
                    <a:bodyPr/>
                    <a:lstStyle/>
                    <a:p>
                      <a:endParaRPr lang="en-US"/>
                    </a:p>
                  </a:txBody>
                  <a:tcPr>
                    <a:lnL w="28575" cap="flat" cmpd="sng" algn="ctr">
                      <a:solidFill>
                        <a:schemeClr val="tx1"/>
                      </a:solidFill>
                      <a:prstDash val="solid"/>
                      <a:round/>
                      <a:headEnd type="none" w="med" len="med"/>
                      <a:tailEnd type="none" w="med" len="med"/>
                    </a:ln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NGCC</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a:txBody>
                    <a:bodyPr/>
                    <a:lstStyle/>
                    <a:p>
                      <a:pPr marL="0" algn="ctr" defTabSz="914400" rtl="0" eaLnBrk="1" fontAlgn="b"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14</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vMerge="1">
                  <a:txBody>
                    <a:bodyPr/>
                    <a:lstStyle/>
                    <a:p>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Hydro</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53</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16675836"/>
                  </a:ext>
                </a:extLst>
              </a:tr>
              <a:tr h="116450">
                <a:tc vMerge="1">
                  <a:txBody>
                    <a:bodyPr/>
                    <a:lstStyle/>
                    <a:p>
                      <a:endParaRPr lang="en-US"/>
                    </a:p>
                  </a:txBody>
                  <a:tcPr/>
                </a:tc>
                <a:tc gridSpan="2" vMerge="1">
                  <a:txBody>
                    <a:bodyPr/>
                    <a:lstStyle/>
                    <a:p>
                      <a:pPr marL="0" algn="ctr" defTabSz="914400" rtl="0" eaLnBrk="1" fontAlgn="ctr" latinLnBrk="0" hangingPunct="1"/>
                      <a:endPar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hMerge="1" vMerge="1">
                  <a:txBody>
                    <a:bodyPr/>
                    <a:lstStyle/>
                    <a:p>
                      <a:endParaRPr lang="en-US"/>
                    </a:p>
                  </a:txBody>
                  <a:tcPr/>
                </a:tc>
                <a:tc rowSpan="2">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Non-NGCC</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rowSpan="2">
                  <a:txBody>
                    <a:bodyPr/>
                    <a:lstStyle/>
                    <a:p>
                      <a:pPr marL="0" algn="ctr" defTabSz="914400" rtl="0" eaLnBrk="1" fontAlgn="b"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29</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vMerge="1">
                  <a:txBody>
                    <a:bodyPr/>
                    <a:lstStyle/>
                    <a:p>
                      <a:endParaRPr lang="en-US"/>
                    </a:p>
                  </a:txBody>
                  <a:tcPr/>
                </a:tc>
                <a:tc vMerge="1">
                  <a:txBody>
                    <a:bodyPr/>
                    <a:lstStyle/>
                    <a:p>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Wind</a:t>
                      </a:r>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7</a:t>
                      </a:r>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03797195"/>
                  </a:ext>
                </a:extLst>
              </a:tr>
              <a:tr h="302094">
                <a:tc vMerge="1">
                  <a:txBody>
                    <a:bodyPr/>
                    <a:lstStyle/>
                    <a:p>
                      <a:endParaRPr lang="en-US"/>
                    </a:p>
                  </a:txBody>
                  <a:tcPr/>
                </a:tc>
                <a:tc gridSpan="2" vMerge="1">
                  <a:txBody>
                    <a:bodyPr/>
                    <a:lstStyle/>
                    <a:p>
                      <a:pPr marL="0" algn="ctr" defTabSz="914400" rtl="0" eaLnBrk="1" fontAlgn="ctr" latinLnBrk="0" hangingPunct="1"/>
                      <a:endPar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hMerge="1" vMerge="1">
                  <a:txBody>
                    <a:bodyPr/>
                    <a:lstStyle/>
                    <a:p>
                      <a:endParaRPr lang="en-US"/>
                    </a:p>
                  </a:txBody>
                  <a:tcPr/>
                </a:tc>
                <a:tc vMerge="1">
                  <a:txBody>
                    <a:bodyPr/>
                    <a:lstStyle/>
                    <a:p>
                      <a:pPr marL="0" algn="ctr" defTabSz="914400" rtl="0" eaLnBrk="1" fontAlgn="ctr" latinLnBrk="0" hangingPunct="1"/>
                      <a:endPar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vMerge="1">
                  <a:txBody>
                    <a:bodyPr/>
                    <a:lstStyle/>
                    <a:p>
                      <a:pPr marL="0" algn="ctr" defTabSz="914400" rtl="0" eaLnBrk="1" fontAlgn="b" latinLnBrk="0" hangingPunct="1"/>
                      <a:endPar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vMerge="1">
                  <a:txBody>
                    <a:bodyPr/>
                    <a:lstStyle/>
                    <a:p>
                      <a:endParaRPr lang="en-US"/>
                    </a:p>
                  </a:txBody>
                  <a:tcPr/>
                </a:tc>
                <a:tc>
                  <a:txBody>
                    <a:bodyPr/>
                    <a:lstStyle/>
                    <a:p>
                      <a:pPr algn="ct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Wind</a:t>
                      </a:r>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7</a:t>
                      </a:r>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77925076"/>
                  </a:ext>
                </a:extLst>
              </a:tr>
              <a:tr h="209272">
                <a:tc vMerge="1">
                  <a:txBody>
                    <a:bodyPr/>
                    <a:lstStyle/>
                    <a:p>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gridSpan="3">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Nuclear</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lnT w="28575"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37</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vMerge="1">
                  <a:txBody>
                    <a:bodyPr/>
                    <a:lstStyle/>
                    <a:p>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Biomass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28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41519742"/>
                  </a:ext>
                </a:extLst>
              </a:tr>
              <a:tr h="209272">
                <a:tc vMerge="1">
                  <a:txBody>
                    <a:bodyPr/>
                    <a:lstStyle/>
                    <a:p>
                      <a:endParaRPr lang="en-US"/>
                    </a:p>
                  </a:txBody>
                  <a:tcPr>
                    <a:lnT w="28575" cap="flat" cmpd="sng" algn="ctr">
                      <a:solidFill>
                        <a:schemeClr val="tx1"/>
                      </a:solidFill>
                      <a:prstDash val="solid"/>
                      <a:round/>
                      <a:headEnd type="none" w="med" len="med"/>
                      <a:tailEnd type="none" w="med" len="med"/>
                    </a:lnT>
                  </a:tcPr>
                </a:tc>
                <a:tc gridSpan="3">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Petroleum</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hMerge="1">
                  <a:txBody>
                    <a:bodyPr/>
                    <a:lstStyle/>
                    <a:p>
                      <a:endParaRPr lang="en-US"/>
                    </a:p>
                  </a:txBody>
                  <a:tcPr/>
                </a:tc>
                <a:tc hMerge="1">
                  <a:txBody>
                    <a:bodyPr/>
                    <a:lstStyle/>
                    <a:p>
                      <a:endParaRPr lang="en-US"/>
                    </a:p>
                  </a:txBody>
                  <a:tcPr/>
                </a:tc>
                <a:tc>
                  <a:txBody>
                    <a:bodyPr/>
                    <a:lstStyle/>
                    <a:p>
                      <a:pPr marL="0" algn="ctr" defTabSz="914400" rtl="0" eaLnBrk="1" fontAlgn="b"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38</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vMerge="1">
                  <a:txBody>
                    <a:bodyPr/>
                    <a:lstStyle/>
                    <a:p>
                      <a:endParaRPr lang="en-US"/>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vMerge="1">
                  <a:txBody>
                    <a:bodyPr/>
                    <a:lstStyle/>
                    <a:p>
                      <a:endParaRPr lang="en-US"/>
                    </a:p>
                  </a:txBody>
                  <a:tcPr>
                    <a:lnT w="28575" cap="flat" cmpd="sng" algn="ctr">
                      <a:solidFill>
                        <a:schemeClr val="tx1"/>
                      </a:solidFill>
                      <a:prstDash val="solid"/>
                      <a:round/>
                      <a:headEnd type="none" w="med" len="med"/>
                      <a:tailEnd type="none" w="med" len="med"/>
                    </a:lnT>
                  </a:tcPr>
                </a:tc>
                <a:tc vMerge="1">
                  <a:txBody>
                    <a:bodyPr/>
                    <a:lstStyle/>
                    <a:p>
                      <a:endParaRPr lang="en-US"/>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20513809"/>
                  </a:ext>
                </a:extLst>
              </a:tr>
              <a:tr h="185661">
                <a:tc rowSpan="2" gridSpan="2">
                  <a:txBody>
                    <a:bodyPr/>
                    <a:lstStyle/>
                    <a:p>
                      <a:pPr algn="ct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Other</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hMerge="1">
                  <a:txBody>
                    <a:bodyPr/>
                    <a:lstStyle/>
                    <a:p>
                      <a:endParaRPr lang="en-US"/>
                    </a:p>
                  </a:txBody>
                  <a:tcPr/>
                </a:tc>
                <a:tc gridSpan="3">
                  <a:txBody>
                    <a:bodyPr/>
                    <a:lstStyle/>
                    <a:p>
                      <a:pPr algn="ctr" fontAlgn="b"/>
                      <a:r>
                        <a:rPr lang="en-US" sz="1200" b="1" i="1" u="none" strike="noStrike" dirty="0">
                          <a:solidFill>
                            <a:srgbClr val="000000"/>
                          </a:solidFill>
                          <a:effectLst/>
                          <a:latin typeface="Times New Roman" panose="02020603050405020304" pitchFamily="18" charset="0"/>
                          <a:cs typeface="Times New Roman" panose="02020603050405020304" pitchFamily="18" charset="0"/>
                        </a:rPr>
                        <a:t>Energy Storage</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b"/>
                      <a:r>
                        <a:rPr lang="en-US" sz="1200" b="1" i="1" u="none" strike="noStrike" dirty="0">
                          <a:solidFill>
                            <a:srgbClr val="000000"/>
                          </a:solidFill>
                          <a:effectLst/>
                          <a:latin typeface="Times New Roman" panose="02020603050405020304" pitchFamily="18" charset="0"/>
                          <a:cs typeface="Times New Roman" panose="02020603050405020304" pitchFamily="18" charset="0"/>
                        </a:rPr>
                        <a:t>7</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97400224"/>
                  </a:ext>
                </a:extLst>
              </a:tr>
              <a:tr h="289694">
                <a:tc gridSpan="2" vMerge="1">
                  <a:txBody>
                    <a:bodyPr/>
                    <a:lstStyle/>
                    <a:p>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endParaRPr lang="en-US"/>
                    </a:p>
                  </a:txBody>
                  <a:tcPr/>
                </a:tc>
                <a:tc gridSpan="3">
                  <a:txBody>
                    <a:bodyPr/>
                    <a:lstStyle/>
                    <a:p>
                      <a:pPr algn="ctr" fontAlgn="b"/>
                      <a:r>
                        <a:rPr lang="en-US" sz="1200" b="1" i="1" u="none" strike="noStrike" dirty="0">
                          <a:solidFill>
                            <a:srgbClr val="000000"/>
                          </a:solidFill>
                          <a:effectLst/>
                          <a:latin typeface="Times New Roman" panose="02020603050405020304" pitchFamily="18" charset="0"/>
                          <a:cs typeface="Times New Roman" panose="02020603050405020304" pitchFamily="18" charset="0"/>
                        </a:rPr>
                        <a:t>Other</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b"/>
                      <a:r>
                        <a:rPr lang="en-US" sz="1200" b="1" i="1" u="none" strike="noStrike" dirty="0">
                          <a:solidFill>
                            <a:srgbClr val="000000"/>
                          </a:solidFill>
                          <a:effectLst/>
                          <a:latin typeface="Times New Roman" panose="02020603050405020304" pitchFamily="18" charset="0"/>
                          <a:cs typeface="Times New Roman" panose="02020603050405020304" pitchFamily="18" charset="0"/>
                        </a:rPr>
                        <a:t>30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6590913"/>
                  </a:ext>
                </a:extLst>
              </a:tr>
            </a:tbl>
          </a:graphicData>
        </a:graphic>
      </p:graphicFrame>
    </p:spTree>
    <p:extLst>
      <p:ext uri="{BB962C8B-B14F-4D97-AF65-F5344CB8AC3E}">
        <p14:creationId xmlns:p14="http://schemas.microsoft.com/office/powerpoint/2010/main" val="2281235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583177393"/>
              </p:ext>
            </p:extLst>
          </p:nvPr>
        </p:nvGraphicFramePr>
        <p:xfrm>
          <a:off x="269875" y="1544638"/>
          <a:ext cx="11582400" cy="442753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ctrTitle"/>
          </p:nvPr>
        </p:nvSpPr>
        <p:spPr>
          <a:xfrm>
            <a:off x="270628" y="146034"/>
            <a:ext cx="8810273" cy="1043095"/>
          </a:xfrm>
        </p:spPr>
        <p:txBody>
          <a:bodyPr>
            <a:normAutofit/>
          </a:bodyPr>
          <a:lstStyle/>
          <a:p>
            <a:r>
              <a:rPr lang="en-US" sz="3200" dirty="0"/>
              <a:t>State of the U.S. Electric Generating Fleet</a:t>
            </a:r>
          </a:p>
        </p:txBody>
      </p:sp>
      <p:graphicFrame>
        <p:nvGraphicFramePr>
          <p:cNvPr id="2" name="Table 1"/>
          <p:cNvGraphicFramePr>
            <a:graphicFrameLocks noGrp="1"/>
          </p:cNvGraphicFramePr>
          <p:nvPr>
            <p:extLst>
              <p:ext uri="{D42A27DB-BD31-4B8C-83A1-F6EECF244321}">
                <p14:modId xmlns:p14="http://schemas.microsoft.com/office/powerpoint/2010/main" val="2637491359"/>
              </p:ext>
            </p:extLst>
          </p:nvPr>
        </p:nvGraphicFramePr>
        <p:xfrm>
          <a:off x="4933766" y="1334915"/>
          <a:ext cx="3628328" cy="2027425"/>
        </p:xfrm>
        <a:graphic>
          <a:graphicData uri="http://schemas.openxmlformats.org/drawingml/2006/table">
            <a:tbl>
              <a:tblPr firstRow="1" bandRow="1">
                <a:tableStyleId>{5C22544A-7EE6-4342-B048-85BDC9FD1C3A}</a:tableStyleId>
              </a:tblPr>
              <a:tblGrid>
                <a:gridCol w="566682">
                  <a:extLst>
                    <a:ext uri="{9D8B030D-6E8A-4147-A177-3AD203B41FA5}">
                      <a16:colId xmlns:a16="http://schemas.microsoft.com/office/drawing/2014/main" val="3364188939"/>
                    </a:ext>
                  </a:extLst>
                </a:gridCol>
                <a:gridCol w="200903">
                  <a:extLst>
                    <a:ext uri="{9D8B030D-6E8A-4147-A177-3AD203B41FA5}">
                      <a16:colId xmlns:a16="http://schemas.microsoft.com/office/drawing/2014/main" val="1675997636"/>
                    </a:ext>
                  </a:extLst>
                </a:gridCol>
                <a:gridCol w="220541">
                  <a:extLst>
                    <a:ext uri="{9D8B030D-6E8A-4147-A177-3AD203B41FA5}">
                      <a16:colId xmlns:a16="http://schemas.microsoft.com/office/drawing/2014/main" val="305476226"/>
                    </a:ext>
                  </a:extLst>
                </a:gridCol>
                <a:gridCol w="558482">
                  <a:extLst>
                    <a:ext uri="{9D8B030D-6E8A-4147-A177-3AD203B41FA5}">
                      <a16:colId xmlns:a16="http://schemas.microsoft.com/office/drawing/2014/main" val="978468792"/>
                    </a:ext>
                  </a:extLst>
                </a:gridCol>
                <a:gridCol w="554476">
                  <a:extLst>
                    <a:ext uri="{9D8B030D-6E8A-4147-A177-3AD203B41FA5}">
                      <a16:colId xmlns:a16="http://schemas.microsoft.com/office/drawing/2014/main" val="1314397585"/>
                    </a:ext>
                  </a:extLst>
                </a:gridCol>
                <a:gridCol w="269302">
                  <a:extLst>
                    <a:ext uri="{9D8B030D-6E8A-4147-A177-3AD203B41FA5}">
                      <a16:colId xmlns:a16="http://schemas.microsoft.com/office/drawing/2014/main" val="1456666299"/>
                    </a:ext>
                  </a:extLst>
                </a:gridCol>
                <a:gridCol w="672500">
                  <a:extLst>
                    <a:ext uri="{9D8B030D-6E8A-4147-A177-3AD203B41FA5}">
                      <a16:colId xmlns:a16="http://schemas.microsoft.com/office/drawing/2014/main" val="3319328562"/>
                    </a:ext>
                  </a:extLst>
                </a:gridCol>
                <a:gridCol w="585442">
                  <a:extLst>
                    <a:ext uri="{9D8B030D-6E8A-4147-A177-3AD203B41FA5}">
                      <a16:colId xmlns:a16="http://schemas.microsoft.com/office/drawing/2014/main" val="4029160385"/>
                    </a:ext>
                  </a:extLst>
                </a:gridCol>
              </a:tblGrid>
              <a:tr h="289694">
                <a:tc gridSpan="8">
                  <a:txBody>
                    <a:bodyPr/>
                    <a:lstStyle/>
                    <a:p>
                      <a:pPr algn="ct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 Weighted Fleet Age (Years)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0000"/>
                    </a:solidFil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8624812"/>
                  </a:ext>
                </a:extLst>
              </a:tr>
              <a:tr h="209272">
                <a:tc rowSpan="6">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Conventional</a:t>
                      </a:r>
                    </a:p>
                  </a:txBody>
                  <a:tcPr marL="9525" marR="9525" marT="9525" marB="0" vert="vert2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gridSpan="3">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Coal</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algn="ctr" defTabSz="914400" rtl="0" eaLnBrk="1" fontAlgn="b"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40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rowSpan="6">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Renewable</a:t>
                      </a:r>
                    </a:p>
                  </a:txBody>
                  <a:tcPr marL="9525" marR="9525" marT="9525" marB="0" vert="vert2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Solar</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3</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2744814"/>
                  </a:ext>
                </a:extLst>
              </a:tr>
              <a:tr h="209272">
                <a:tc vMerge="1">
                  <a:txBody>
                    <a:bodyPr/>
                    <a:lstStyle/>
                    <a:p>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rowSpan="3" gridSpan="2">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Gas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rowSpan="3" hMerge="1">
                  <a:txBody>
                    <a:bodyPr/>
                    <a:lstStyle/>
                    <a:p>
                      <a:endParaRPr lang="en-US"/>
                    </a:p>
                  </a:txBody>
                  <a:tcPr>
                    <a:lnL w="28575" cap="flat" cmpd="sng" algn="ctr">
                      <a:solidFill>
                        <a:schemeClr val="tx1"/>
                      </a:solidFill>
                      <a:prstDash val="solid"/>
                      <a:round/>
                      <a:headEnd type="none" w="med" len="med"/>
                      <a:tailEnd type="none" w="med" len="med"/>
                    </a:ln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NGCC</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a:txBody>
                    <a:bodyPr/>
                    <a:lstStyle/>
                    <a:p>
                      <a:pPr marL="0" algn="ctr" defTabSz="914400" rtl="0" eaLnBrk="1" fontAlgn="b"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14</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vMerge="1">
                  <a:txBody>
                    <a:bodyPr/>
                    <a:lstStyle/>
                    <a:p>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Hydro</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53</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16675836"/>
                  </a:ext>
                </a:extLst>
              </a:tr>
              <a:tr h="116450">
                <a:tc vMerge="1">
                  <a:txBody>
                    <a:bodyPr/>
                    <a:lstStyle/>
                    <a:p>
                      <a:endParaRPr lang="en-US"/>
                    </a:p>
                  </a:txBody>
                  <a:tcPr/>
                </a:tc>
                <a:tc gridSpan="2" vMerge="1">
                  <a:txBody>
                    <a:bodyPr/>
                    <a:lstStyle/>
                    <a:p>
                      <a:pPr marL="0" algn="ctr" defTabSz="914400" rtl="0" eaLnBrk="1" fontAlgn="ctr" latinLnBrk="0" hangingPunct="1"/>
                      <a:endPar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hMerge="1" vMerge="1">
                  <a:txBody>
                    <a:bodyPr/>
                    <a:lstStyle/>
                    <a:p>
                      <a:endParaRPr lang="en-US"/>
                    </a:p>
                  </a:txBody>
                  <a:tcPr/>
                </a:tc>
                <a:tc rowSpan="2">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Non-NGCC</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rowSpan="2">
                  <a:txBody>
                    <a:bodyPr/>
                    <a:lstStyle/>
                    <a:p>
                      <a:pPr marL="0" algn="ctr" defTabSz="914400" rtl="0" eaLnBrk="1" fontAlgn="b"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29</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vMerge="1">
                  <a:txBody>
                    <a:bodyPr/>
                    <a:lstStyle/>
                    <a:p>
                      <a:endParaRPr lang="en-US"/>
                    </a:p>
                  </a:txBody>
                  <a:tcPr/>
                </a:tc>
                <a:tc vMerge="1">
                  <a:txBody>
                    <a:bodyPr/>
                    <a:lstStyle/>
                    <a:p>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Wind</a:t>
                      </a:r>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7</a:t>
                      </a:r>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03797195"/>
                  </a:ext>
                </a:extLst>
              </a:tr>
              <a:tr h="302094">
                <a:tc vMerge="1">
                  <a:txBody>
                    <a:bodyPr/>
                    <a:lstStyle/>
                    <a:p>
                      <a:endParaRPr lang="en-US"/>
                    </a:p>
                  </a:txBody>
                  <a:tcPr/>
                </a:tc>
                <a:tc gridSpan="2" vMerge="1">
                  <a:txBody>
                    <a:bodyPr/>
                    <a:lstStyle/>
                    <a:p>
                      <a:pPr marL="0" algn="ctr" defTabSz="914400" rtl="0" eaLnBrk="1" fontAlgn="ctr" latinLnBrk="0" hangingPunct="1"/>
                      <a:endPar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hMerge="1" vMerge="1">
                  <a:txBody>
                    <a:bodyPr/>
                    <a:lstStyle/>
                    <a:p>
                      <a:endParaRPr lang="en-US"/>
                    </a:p>
                  </a:txBody>
                  <a:tcPr/>
                </a:tc>
                <a:tc vMerge="1">
                  <a:txBody>
                    <a:bodyPr/>
                    <a:lstStyle/>
                    <a:p>
                      <a:pPr marL="0" algn="ctr" defTabSz="914400" rtl="0" eaLnBrk="1" fontAlgn="ctr" latinLnBrk="0" hangingPunct="1"/>
                      <a:endPar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vMerge="1">
                  <a:txBody>
                    <a:bodyPr/>
                    <a:lstStyle/>
                    <a:p>
                      <a:pPr marL="0" algn="ctr" defTabSz="914400" rtl="0" eaLnBrk="1" fontAlgn="b" latinLnBrk="0" hangingPunct="1"/>
                      <a:endPar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vMerge="1">
                  <a:txBody>
                    <a:bodyPr/>
                    <a:lstStyle/>
                    <a:p>
                      <a:endParaRPr lang="en-US"/>
                    </a:p>
                  </a:txBody>
                  <a:tcPr/>
                </a:tc>
                <a:tc>
                  <a:txBody>
                    <a:bodyPr/>
                    <a:lstStyle/>
                    <a:p>
                      <a:pPr algn="ct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Wind</a:t>
                      </a:r>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7</a:t>
                      </a:r>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77925076"/>
                  </a:ext>
                </a:extLst>
              </a:tr>
              <a:tr h="209272">
                <a:tc vMerge="1">
                  <a:txBody>
                    <a:bodyPr/>
                    <a:lstStyle/>
                    <a:p>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gridSpan="3">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Nuclear</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lnT w="28575"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37</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vMerge="1">
                  <a:txBody>
                    <a:bodyPr/>
                    <a:lstStyle/>
                    <a:p>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Biomass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28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41519742"/>
                  </a:ext>
                </a:extLst>
              </a:tr>
              <a:tr h="209272">
                <a:tc vMerge="1">
                  <a:txBody>
                    <a:bodyPr/>
                    <a:lstStyle/>
                    <a:p>
                      <a:endParaRPr lang="en-US"/>
                    </a:p>
                  </a:txBody>
                  <a:tcPr>
                    <a:lnT w="28575" cap="flat" cmpd="sng" algn="ctr">
                      <a:solidFill>
                        <a:schemeClr val="tx1"/>
                      </a:solidFill>
                      <a:prstDash val="solid"/>
                      <a:round/>
                      <a:headEnd type="none" w="med" len="med"/>
                      <a:tailEnd type="none" w="med" len="med"/>
                    </a:lnT>
                  </a:tcPr>
                </a:tc>
                <a:tc gridSpan="3">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Petroleum</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hMerge="1">
                  <a:txBody>
                    <a:bodyPr/>
                    <a:lstStyle/>
                    <a:p>
                      <a:endParaRPr lang="en-US"/>
                    </a:p>
                  </a:txBody>
                  <a:tcPr/>
                </a:tc>
                <a:tc hMerge="1">
                  <a:txBody>
                    <a:bodyPr/>
                    <a:lstStyle/>
                    <a:p>
                      <a:endParaRPr lang="en-US"/>
                    </a:p>
                  </a:txBody>
                  <a:tcPr/>
                </a:tc>
                <a:tc>
                  <a:txBody>
                    <a:bodyPr/>
                    <a:lstStyle/>
                    <a:p>
                      <a:pPr marL="0" algn="ctr" defTabSz="914400" rtl="0" eaLnBrk="1" fontAlgn="b"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38</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vMerge="1">
                  <a:txBody>
                    <a:bodyPr/>
                    <a:lstStyle/>
                    <a:p>
                      <a:endParaRPr lang="en-US"/>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vMerge="1">
                  <a:txBody>
                    <a:bodyPr/>
                    <a:lstStyle/>
                    <a:p>
                      <a:endParaRPr lang="en-US"/>
                    </a:p>
                  </a:txBody>
                  <a:tcPr>
                    <a:lnT w="28575" cap="flat" cmpd="sng" algn="ctr">
                      <a:solidFill>
                        <a:schemeClr val="tx1"/>
                      </a:solidFill>
                      <a:prstDash val="solid"/>
                      <a:round/>
                      <a:headEnd type="none" w="med" len="med"/>
                      <a:tailEnd type="none" w="med" len="med"/>
                    </a:lnT>
                  </a:tcPr>
                </a:tc>
                <a:tc vMerge="1">
                  <a:txBody>
                    <a:bodyPr/>
                    <a:lstStyle/>
                    <a:p>
                      <a:endParaRPr lang="en-US"/>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20513809"/>
                  </a:ext>
                </a:extLst>
              </a:tr>
              <a:tr h="185661">
                <a:tc rowSpan="2" gridSpan="2">
                  <a:txBody>
                    <a:bodyPr/>
                    <a:lstStyle/>
                    <a:p>
                      <a:pPr algn="ct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Other</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hMerge="1">
                  <a:txBody>
                    <a:bodyPr/>
                    <a:lstStyle/>
                    <a:p>
                      <a:endParaRPr lang="en-US"/>
                    </a:p>
                  </a:txBody>
                  <a:tcPr/>
                </a:tc>
                <a:tc gridSpan="3">
                  <a:txBody>
                    <a:bodyPr/>
                    <a:lstStyle/>
                    <a:p>
                      <a:pPr algn="ctr" fontAlgn="b"/>
                      <a:r>
                        <a:rPr lang="en-US" sz="1200" b="1" i="1" u="none" strike="noStrike" dirty="0">
                          <a:solidFill>
                            <a:srgbClr val="000000"/>
                          </a:solidFill>
                          <a:effectLst/>
                          <a:latin typeface="Times New Roman" panose="02020603050405020304" pitchFamily="18" charset="0"/>
                          <a:cs typeface="Times New Roman" panose="02020603050405020304" pitchFamily="18" charset="0"/>
                        </a:rPr>
                        <a:t>Energy Storage</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b"/>
                      <a:r>
                        <a:rPr lang="en-US" sz="1200" b="1" i="1" u="none" strike="noStrike" dirty="0">
                          <a:solidFill>
                            <a:srgbClr val="000000"/>
                          </a:solidFill>
                          <a:effectLst/>
                          <a:latin typeface="Times New Roman" panose="02020603050405020304" pitchFamily="18" charset="0"/>
                          <a:cs typeface="Times New Roman" panose="02020603050405020304" pitchFamily="18" charset="0"/>
                        </a:rPr>
                        <a:t>7</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97400224"/>
                  </a:ext>
                </a:extLst>
              </a:tr>
              <a:tr h="289694">
                <a:tc gridSpan="2" vMerge="1">
                  <a:txBody>
                    <a:bodyPr/>
                    <a:lstStyle/>
                    <a:p>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endParaRPr lang="en-US"/>
                    </a:p>
                  </a:txBody>
                  <a:tcPr/>
                </a:tc>
                <a:tc gridSpan="3">
                  <a:txBody>
                    <a:bodyPr/>
                    <a:lstStyle/>
                    <a:p>
                      <a:pPr algn="ctr" fontAlgn="b"/>
                      <a:r>
                        <a:rPr lang="en-US" sz="1200" b="1" i="1" u="none" strike="noStrike" dirty="0">
                          <a:solidFill>
                            <a:srgbClr val="000000"/>
                          </a:solidFill>
                          <a:effectLst/>
                          <a:latin typeface="Times New Roman" panose="02020603050405020304" pitchFamily="18" charset="0"/>
                          <a:cs typeface="Times New Roman" panose="02020603050405020304" pitchFamily="18" charset="0"/>
                        </a:rPr>
                        <a:t>Other</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b"/>
                      <a:r>
                        <a:rPr lang="en-US" sz="1200" b="1" i="1" u="none" strike="noStrike" dirty="0">
                          <a:solidFill>
                            <a:srgbClr val="000000"/>
                          </a:solidFill>
                          <a:effectLst/>
                          <a:latin typeface="Times New Roman" panose="02020603050405020304" pitchFamily="18" charset="0"/>
                          <a:cs typeface="Times New Roman" panose="02020603050405020304" pitchFamily="18" charset="0"/>
                        </a:rPr>
                        <a:t>30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6590913"/>
                  </a:ext>
                </a:extLst>
              </a:tr>
            </a:tbl>
          </a:graphicData>
        </a:graphic>
      </p:graphicFrame>
      <p:sp>
        <p:nvSpPr>
          <p:cNvPr id="5" name="TextBox 4"/>
          <p:cNvSpPr txBox="1"/>
          <p:nvPr/>
        </p:nvSpPr>
        <p:spPr>
          <a:xfrm>
            <a:off x="1381909" y="5927574"/>
            <a:ext cx="10100842" cy="400110"/>
          </a:xfrm>
          <a:prstGeom prst="rect">
            <a:avLst/>
          </a:prstGeom>
          <a:noFill/>
        </p:spPr>
        <p:txBody>
          <a:bodyPr wrap="none" rtlCol="0">
            <a:spAutoFit/>
          </a:bodyPr>
          <a:lstStyle/>
          <a:p>
            <a:r>
              <a:rPr lang="en-US" sz="1000" dirty="0"/>
              <a:t>*Unlike the NERC Long-Term Reliability Assessment that considers Pumped Storage to be an Energy Storage resource, this document considers Pumped Storage to be a hydroelectric resource.</a:t>
            </a:r>
          </a:p>
          <a:p>
            <a:r>
              <a:rPr lang="en-US" sz="1000" dirty="0"/>
              <a:t>**Other consists of: Geothermal, Waste Heat, and Unclassified Gaseous Fuels </a:t>
            </a:r>
          </a:p>
        </p:txBody>
      </p:sp>
      <p:sp>
        <p:nvSpPr>
          <p:cNvPr id="6" name="TextBox 5"/>
          <p:cNvSpPr txBox="1"/>
          <p:nvPr/>
        </p:nvSpPr>
        <p:spPr>
          <a:xfrm>
            <a:off x="5192890" y="6395235"/>
            <a:ext cx="6738408" cy="246221"/>
          </a:xfrm>
          <a:prstGeom prst="rect">
            <a:avLst/>
          </a:prstGeom>
          <a:noFill/>
        </p:spPr>
        <p:txBody>
          <a:bodyPr wrap="square" rtlCol="0">
            <a:spAutoFit/>
          </a:bodyPr>
          <a:lstStyle/>
          <a:p>
            <a:r>
              <a:rPr lang="en-US" sz="1000" i="1" dirty="0">
                <a:solidFill>
                  <a:schemeClr val="bg1"/>
                </a:solidFill>
              </a:rPr>
              <a:t>Derived from data found on: ABB Velocity Suite (2/21/2019); De-rate Factors: NERC 2017 Summer Reliability Assessment</a:t>
            </a:r>
          </a:p>
        </p:txBody>
      </p:sp>
      <p:sp>
        <p:nvSpPr>
          <p:cNvPr id="8" name="TextBox 7"/>
          <p:cNvSpPr txBox="1"/>
          <p:nvPr/>
        </p:nvSpPr>
        <p:spPr>
          <a:xfrm>
            <a:off x="9486075" y="1280712"/>
            <a:ext cx="2584604" cy="1600438"/>
          </a:xfrm>
          <a:prstGeom prst="rect">
            <a:avLst/>
          </a:prstGeom>
          <a:solidFill>
            <a:schemeClr val="bg1"/>
          </a:solidFill>
          <a:ln w="19050">
            <a:solidFill>
              <a:schemeClr val="tx1"/>
            </a:solidFill>
          </a:ln>
        </p:spPr>
        <p:txBody>
          <a:bodyPr wrap="square" rtlCol="0">
            <a:spAutoFit/>
          </a:bodyPr>
          <a:lstStyle/>
          <a:p>
            <a:r>
              <a:rPr lang="en-US" sz="1400" dirty="0"/>
              <a:t>Energy Storage is classified under the broader ‘Other’ category in this document because of the ambiguous nature of the power system and the inability to identify the source of the charging energy.</a:t>
            </a:r>
          </a:p>
        </p:txBody>
      </p:sp>
    </p:spTree>
    <p:extLst>
      <p:ext uri="{BB962C8B-B14F-4D97-AF65-F5344CB8AC3E}">
        <p14:creationId xmlns:p14="http://schemas.microsoft.com/office/powerpoint/2010/main" val="1519299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BCF73C0-F720-486B-9FFE-61141F675A85}"/>
              </a:ext>
            </a:extLst>
          </p:cNvPr>
          <p:cNvGraphicFramePr>
            <a:graphicFrameLocks noGrp="1"/>
          </p:cNvGraphicFramePr>
          <p:nvPr>
            <p:ph idx="1"/>
            <p:extLst>
              <p:ext uri="{D42A27DB-BD31-4B8C-83A1-F6EECF244321}">
                <p14:modId xmlns:p14="http://schemas.microsoft.com/office/powerpoint/2010/main" val="1836472492"/>
              </p:ext>
            </p:extLst>
          </p:nvPr>
        </p:nvGraphicFramePr>
        <p:xfrm>
          <a:off x="269875" y="1379062"/>
          <a:ext cx="11582400" cy="470085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4119D65F-C8B7-4E80-A67E-8D7295F29E54}"/>
              </a:ext>
            </a:extLst>
          </p:cNvPr>
          <p:cNvSpPr>
            <a:spLocks noGrp="1"/>
          </p:cNvSpPr>
          <p:nvPr>
            <p:ph type="ctrTitle"/>
          </p:nvPr>
        </p:nvSpPr>
        <p:spPr/>
        <p:txBody>
          <a:bodyPr>
            <a:normAutofit fontScale="90000"/>
          </a:bodyPr>
          <a:lstStyle/>
          <a:p>
            <a:r>
              <a:rPr lang="en-US" dirty="0"/>
              <a:t>State of the U.S. Electric Generating Fleet</a:t>
            </a:r>
          </a:p>
        </p:txBody>
      </p:sp>
      <p:sp>
        <p:nvSpPr>
          <p:cNvPr id="9" name="Subtitle 8">
            <a:extLst>
              <a:ext uri="{FF2B5EF4-FFF2-40B4-BE49-F238E27FC236}">
                <a16:creationId xmlns:a16="http://schemas.microsoft.com/office/drawing/2014/main" id="{770CA00B-4D05-49FD-99C7-17DD2A2375AE}"/>
              </a:ext>
            </a:extLst>
          </p:cNvPr>
          <p:cNvSpPr>
            <a:spLocks noGrp="1"/>
          </p:cNvSpPr>
          <p:nvPr>
            <p:ph type="subTitle" idx="13"/>
          </p:nvPr>
        </p:nvSpPr>
        <p:spPr/>
        <p:txBody>
          <a:bodyPr/>
          <a:lstStyle/>
          <a:p>
            <a:r>
              <a:rPr lang="en-US" i="1" dirty="0"/>
              <a:t>Coal, Natural Gas, Wind, Nuclear, Solar, Hydro*, Energy Storage, &amp; Other**</a:t>
            </a:r>
            <a:endParaRPr lang="en-US" dirty="0"/>
          </a:p>
        </p:txBody>
      </p:sp>
      <p:sp>
        <p:nvSpPr>
          <p:cNvPr id="8" name="TextBox 7">
            <a:extLst>
              <a:ext uri="{FF2B5EF4-FFF2-40B4-BE49-F238E27FC236}">
                <a16:creationId xmlns:a16="http://schemas.microsoft.com/office/drawing/2014/main" id="{4D09CD90-8098-4495-993B-14C684015FA8}"/>
              </a:ext>
            </a:extLst>
          </p:cNvPr>
          <p:cNvSpPr txBox="1"/>
          <p:nvPr/>
        </p:nvSpPr>
        <p:spPr>
          <a:xfrm>
            <a:off x="8287200" y="6396667"/>
            <a:ext cx="3284874" cy="246221"/>
          </a:xfrm>
          <a:prstGeom prst="rect">
            <a:avLst/>
          </a:prstGeom>
          <a:noFill/>
        </p:spPr>
        <p:txBody>
          <a:bodyPr wrap="none" rtlCol="0">
            <a:spAutoFit/>
          </a:bodyPr>
          <a:lstStyle/>
          <a:p>
            <a:r>
              <a:rPr lang="en-US" sz="1000" i="1" dirty="0">
                <a:solidFill>
                  <a:schemeClr val="bg1"/>
                </a:solidFill>
              </a:rPr>
              <a:t>Derived from data found on: ABB Velocity Suite (2/21/2019)</a:t>
            </a:r>
          </a:p>
        </p:txBody>
      </p:sp>
    </p:spTree>
    <p:extLst>
      <p:ext uri="{BB962C8B-B14F-4D97-AF65-F5344CB8AC3E}">
        <p14:creationId xmlns:p14="http://schemas.microsoft.com/office/powerpoint/2010/main" val="569924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38903341"/>
              </p:ext>
            </p:extLst>
          </p:nvPr>
        </p:nvGraphicFramePr>
        <p:xfrm>
          <a:off x="269875" y="1135652"/>
          <a:ext cx="11582400" cy="479390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p:txBody>
          <a:bodyPr>
            <a:normAutofit/>
          </a:bodyPr>
          <a:lstStyle/>
          <a:p>
            <a:r>
              <a:rPr lang="en-US" sz="3000" dirty="0"/>
              <a:t>Proposed U.S. New Nameplate Capacity</a:t>
            </a:r>
            <a:endParaRPr lang="en-US" sz="3000" i="1" dirty="0"/>
          </a:p>
        </p:txBody>
      </p:sp>
      <p:sp>
        <p:nvSpPr>
          <p:cNvPr id="3" name="Text Placeholder 2"/>
          <p:cNvSpPr>
            <a:spLocks noGrp="1"/>
          </p:cNvSpPr>
          <p:nvPr>
            <p:ph type="subTitle" idx="13"/>
          </p:nvPr>
        </p:nvSpPr>
        <p:spPr>
          <a:xfrm>
            <a:off x="270628" y="794020"/>
            <a:ext cx="11580921" cy="341632"/>
          </a:xfrm>
        </p:spPr>
        <p:txBody>
          <a:bodyPr vert="horz" lIns="91440" tIns="45720" rIns="91440" bIns="45720" rtlCol="0" anchor="ctr">
            <a:spAutoFit/>
          </a:bodyPr>
          <a:lstStyle/>
          <a:p>
            <a:r>
              <a:rPr lang="en-US" i="1" dirty="0"/>
              <a:t>Coal, Natural Gas, Wind, Nuclear, Solar, Hydro, Energy Storage, &amp; Other*</a:t>
            </a:r>
            <a:endParaRPr lang="en-US" dirty="0"/>
          </a:p>
        </p:txBody>
      </p:sp>
      <p:grpSp>
        <p:nvGrpSpPr>
          <p:cNvPr id="10" name="Group 9"/>
          <p:cNvGrpSpPr/>
          <p:nvPr/>
        </p:nvGrpSpPr>
        <p:grpSpPr>
          <a:xfrm>
            <a:off x="6422870" y="1135652"/>
            <a:ext cx="4054630" cy="2388598"/>
            <a:chOff x="4571999" y="1105893"/>
            <a:chExt cx="4572002" cy="2685522"/>
          </a:xfrm>
          <a:effectLst>
            <a:outerShdw blurRad="50800" dist="38100" dir="2700000" algn="tl" rotWithShape="0">
              <a:prstClr val="black">
                <a:alpha val="40000"/>
              </a:prstClr>
            </a:outerShdw>
          </a:effectLst>
        </p:grpSpPr>
        <p:pic>
          <p:nvPicPr>
            <p:cNvPr id="17410" name="Picture 2" descr="http://ge.ecomagination.com/_files/images/products/lms1/lms1_zoom_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1999" y="1105893"/>
              <a:ext cx="2245113" cy="1364192"/>
            </a:xfrm>
            <a:prstGeom prst="rect">
              <a:avLst/>
            </a:prstGeom>
            <a:solidFill>
              <a:srgbClr val="FFFFFF">
                <a:shade val="85000"/>
              </a:srgbClr>
            </a:solidFill>
            <a:ln w="28575" cap="sq">
              <a:solidFill>
                <a:schemeClr val="tx2">
                  <a:lumMod val="60000"/>
                  <a:lumOff val="4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7416" name="Picture 8" descr="http://t1.gstatic.com/images?q=tbn:2oslDSu78T0kAM:http://prairieroots.files.wordpress.com/2007/10/mojave-wind-farm.jpg">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17113" y="1105893"/>
              <a:ext cx="2326888" cy="1364192"/>
            </a:xfrm>
            <a:prstGeom prst="rect">
              <a:avLst/>
            </a:prstGeom>
            <a:solidFill>
              <a:srgbClr val="FFFFFF">
                <a:shade val="85000"/>
              </a:srgbClr>
            </a:solidFill>
            <a:ln w="28575" cap="sq">
              <a:solidFill>
                <a:schemeClr val="accent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http://nuclearstreet.com/images/img/esbwr.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17113" y="2462131"/>
              <a:ext cx="2326887" cy="1329284"/>
            </a:xfrm>
            <a:prstGeom prst="rect">
              <a:avLst/>
            </a:prstGeom>
            <a:solidFill>
              <a:srgbClr val="FFFFFF">
                <a:shade val="85000"/>
              </a:srgbClr>
            </a:solidFill>
            <a:ln w="28575"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418" name="Picture 10" descr="Key Equipment Delivered For Coal Gasification Plant"/>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2001" y="2470085"/>
              <a:ext cx="2245112" cy="1306461"/>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2" name="Picture 11" descr="Solar Panels.bmp"/>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81464" y="1940026"/>
            <a:ext cx="1229193" cy="817972"/>
          </a:xfrm>
          <a:prstGeom prst="rect">
            <a:avLst/>
          </a:prstGeom>
          <a:ln w="31750" cap="sq">
            <a:solidFill>
              <a:srgbClr val="D9D933"/>
            </a:solidFill>
            <a:miter lim="800000"/>
          </a:ln>
          <a:effectLst>
            <a:outerShdw blurRad="50800" dist="38100" dir="2700000" algn="tl" rotWithShape="0">
              <a:prstClr val="black">
                <a:alpha val="40000"/>
              </a:prstClr>
            </a:outerShdw>
          </a:effectLst>
          <a:scene3d>
            <a:camera prst="orthographicFront"/>
            <a:lightRig rig="threePt" dir="t"/>
          </a:scene3d>
          <a:sp3d>
            <a:bevelT/>
          </a:sp3d>
        </p:spPr>
      </p:pic>
      <p:sp>
        <p:nvSpPr>
          <p:cNvPr id="5" name="TextBox 4"/>
          <p:cNvSpPr txBox="1"/>
          <p:nvPr/>
        </p:nvSpPr>
        <p:spPr>
          <a:xfrm>
            <a:off x="6143625" y="6581775"/>
            <a:ext cx="184731" cy="369332"/>
          </a:xfrm>
          <a:prstGeom prst="rect">
            <a:avLst/>
          </a:prstGeom>
          <a:noFill/>
        </p:spPr>
        <p:txBody>
          <a:bodyPr wrap="none" rtlCol="0">
            <a:spAutoFit/>
          </a:bodyPr>
          <a:lstStyle/>
          <a:p>
            <a:endParaRPr lang="en-US" dirty="0"/>
          </a:p>
        </p:txBody>
      </p:sp>
      <p:sp>
        <p:nvSpPr>
          <p:cNvPr id="14" name="TextBox 13"/>
          <p:cNvSpPr txBox="1"/>
          <p:nvPr/>
        </p:nvSpPr>
        <p:spPr>
          <a:xfrm>
            <a:off x="8740502" y="6399042"/>
            <a:ext cx="2818400" cy="246221"/>
          </a:xfrm>
          <a:prstGeom prst="rect">
            <a:avLst/>
          </a:prstGeom>
          <a:noFill/>
        </p:spPr>
        <p:txBody>
          <a:bodyPr wrap="none" rtlCol="0">
            <a:spAutoFit/>
          </a:bodyPr>
          <a:lstStyle/>
          <a:p>
            <a:r>
              <a:rPr lang="en-US" sz="1000" i="1" dirty="0">
                <a:solidFill>
                  <a:schemeClr val="bg1"/>
                </a:solidFill>
              </a:rPr>
              <a:t>Derived from data found on: S&amp;P Global  (2/21/19)</a:t>
            </a:r>
          </a:p>
        </p:txBody>
      </p:sp>
      <p:sp>
        <p:nvSpPr>
          <p:cNvPr id="6" name="TextBox 5"/>
          <p:cNvSpPr txBox="1"/>
          <p:nvPr/>
        </p:nvSpPr>
        <p:spPr>
          <a:xfrm>
            <a:off x="24259" y="5867805"/>
            <a:ext cx="11075468" cy="415498"/>
          </a:xfrm>
          <a:prstGeom prst="rect">
            <a:avLst/>
          </a:prstGeom>
          <a:noFill/>
        </p:spPr>
        <p:txBody>
          <a:bodyPr wrap="none" rtlCol="0">
            <a:spAutoFit/>
          </a:bodyPr>
          <a:lstStyle/>
          <a:p>
            <a:r>
              <a:rPr lang="en-US" sz="1050" dirty="0"/>
              <a:t>*Other consists of: Petroleum, Biomass, Geothermal, Waste Heat, and Unclassified Gaseous Fuels; Pumped Hydro and Compressed Air Energy Storage are counted under the Energy Storage category; </a:t>
            </a:r>
          </a:p>
          <a:p>
            <a:r>
              <a:rPr lang="en-US" sz="1050" dirty="0"/>
              <a:t>	Non-NGCC Gas includes all other gas firing technologies, including gas turbines and reciprocating engines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04341888"/>
              </p:ext>
            </p:extLst>
          </p:nvPr>
        </p:nvGraphicFramePr>
        <p:xfrm>
          <a:off x="163876" y="1176379"/>
          <a:ext cx="11818574" cy="469996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p:txBody>
          <a:bodyPr>
            <a:normAutofit/>
          </a:bodyPr>
          <a:lstStyle/>
          <a:p>
            <a:r>
              <a:rPr lang="en-US" sz="3000" dirty="0"/>
              <a:t>Proposed U.S. New Creditable Capacity</a:t>
            </a:r>
            <a:endParaRPr lang="en-US" sz="3000" i="1" dirty="0"/>
          </a:p>
        </p:txBody>
      </p:sp>
      <p:sp>
        <p:nvSpPr>
          <p:cNvPr id="3" name="Text Placeholder 2"/>
          <p:cNvSpPr>
            <a:spLocks noGrp="1"/>
          </p:cNvSpPr>
          <p:nvPr>
            <p:ph type="subTitle" idx="13"/>
          </p:nvPr>
        </p:nvSpPr>
        <p:spPr>
          <a:xfrm>
            <a:off x="270628" y="794020"/>
            <a:ext cx="11580921" cy="341632"/>
          </a:xfrm>
        </p:spPr>
        <p:txBody>
          <a:bodyPr vert="horz" lIns="91440" tIns="45720" rIns="91440" bIns="45720" rtlCol="0" anchor="ctr">
            <a:spAutoFit/>
          </a:bodyPr>
          <a:lstStyle/>
          <a:p>
            <a:r>
              <a:rPr lang="en-US" i="1" dirty="0"/>
              <a:t>Coal, Natural Gas, Wind, Nuclear, Solar, Hydro, Energy Storage, &amp; Other*</a:t>
            </a:r>
            <a:endParaRPr lang="en-US" dirty="0"/>
          </a:p>
        </p:txBody>
      </p:sp>
      <p:sp>
        <p:nvSpPr>
          <p:cNvPr id="8" name="TextBox 7"/>
          <p:cNvSpPr txBox="1"/>
          <p:nvPr/>
        </p:nvSpPr>
        <p:spPr>
          <a:xfrm>
            <a:off x="5712189" y="6399798"/>
            <a:ext cx="6139359" cy="253916"/>
          </a:xfrm>
          <a:prstGeom prst="rect">
            <a:avLst/>
          </a:prstGeom>
          <a:noFill/>
        </p:spPr>
        <p:txBody>
          <a:bodyPr wrap="square" rtlCol="0">
            <a:spAutoFit/>
          </a:bodyPr>
          <a:lstStyle/>
          <a:p>
            <a:r>
              <a:rPr lang="en-US" sz="1000" i="1" dirty="0">
                <a:solidFill>
                  <a:schemeClr val="bg1"/>
                </a:solidFill>
              </a:rPr>
              <a:t>Derived from data found on: S&amp;P Global (2/21/19); De-rate Factors: NERC 2017 Summer Reliability Assessment</a:t>
            </a:r>
          </a:p>
        </p:txBody>
      </p:sp>
      <p:sp>
        <p:nvSpPr>
          <p:cNvPr id="10" name="TextBox 9">
            <a:extLst>
              <a:ext uri="{FF2B5EF4-FFF2-40B4-BE49-F238E27FC236}">
                <a16:creationId xmlns:a16="http://schemas.microsoft.com/office/drawing/2014/main" id="{64B45791-187A-4280-A07F-C21416E61590}"/>
              </a:ext>
            </a:extLst>
          </p:cNvPr>
          <p:cNvSpPr txBox="1"/>
          <p:nvPr/>
        </p:nvSpPr>
        <p:spPr>
          <a:xfrm>
            <a:off x="24259" y="5867805"/>
            <a:ext cx="11075468" cy="415498"/>
          </a:xfrm>
          <a:prstGeom prst="rect">
            <a:avLst/>
          </a:prstGeom>
          <a:noFill/>
        </p:spPr>
        <p:txBody>
          <a:bodyPr wrap="none" rtlCol="0">
            <a:spAutoFit/>
          </a:bodyPr>
          <a:lstStyle/>
          <a:p>
            <a:r>
              <a:rPr lang="en-US" sz="1050" dirty="0"/>
              <a:t>*Other consists of: Petroleum, Biomass, Geothermal, Waste Heat, and Unclassified Gaseous Fuels; Pumped Hydro and Compressed Air Energy Storage are counted under the Energy Storage category; </a:t>
            </a:r>
          </a:p>
          <a:p>
            <a:r>
              <a:rPr lang="en-US" sz="1050" dirty="0"/>
              <a:t>	Non-NGCC Gas includes all other gas firing technologies, including gas turbines and reciprocating engines</a:t>
            </a:r>
          </a:p>
        </p:txBody>
      </p:sp>
    </p:spTree>
    <p:extLst>
      <p:ext uri="{BB962C8B-B14F-4D97-AF65-F5344CB8AC3E}">
        <p14:creationId xmlns:p14="http://schemas.microsoft.com/office/powerpoint/2010/main" val="1482440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716" name="Group 140"/>
          <p:cNvGraphicFramePr>
            <a:graphicFrameLocks noGrp="1"/>
          </p:cNvGraphicFramePr>
          <p:nvPr>
            <p:extLst>
              <p:ext uri="{D42A27DB-BD31-4B8C-83A1-F6EECF244321}">
                <p14:modId xmlns:p14="http://schemas.microsoft.com/office/powerpoint/2010/main" val="2949304041"/>
              </p:ext>
            </p:extLst>
          </p:nvPr>
        </p:nvGraphicFramePr>
        <p:xfrm>
          <a:off x="1605111" y="1113789"/>
          <a:ext cx="9222925" cy="5058428"/>
        </p:xfrm>
        <a:graphic>
          <a:graphicData uri="http://schemas.openxmlformats.org/drawingml/2006/table">
            <a:tbl>
              <a:tblPr>
                <a:effectLst>
                  <a:outerShdw blurRad="50800" dist="38100" dir="2700000" algn="tl" rotWithShape="0">
                    <a:prstClr val="black">
                      <a:alpha val="40000"/>
                    </a:prstClr>
                  </a:outerShdw>
                </a:effectLst>
              </a:tblPr>
              <a:tblGrid>
                <a:gridCol w="827371">
                  <a:extLst>
                    <a:ext uri="{9D8B030D-6E8A-4147-A177-3AD203B41FA5}">
                      <a16:colId xmlns:a16="http://schemas.microsoft.com/office/drawing/2014/main" val="20000"/>
                    </a:ext>
                  </a:extLst>
                </a:gridCol>
                <a:gridCol w="1593541">
                  <a:extLst>
                    <a:ext uri="{9D8B030D-6E8A-4147-A177-3AD203B41FA5}">
                      <a16:colId xmlns:a16="http://schemas.microsoft.com/office/drawing/2014/main" val="20001"/>
                    </a:ext>
                  </a:extLst>
                </a:gridCol>
                <a:gridCol w="1502229">
                  <a:extLst>
                    <a:ext uri="{9D8B030D-6E8A-4147-A177-3AD203B41FA5}">
                      <a16:colId xmlns:a16="http://schemas.microsoft.com/office/drawing/2014/main" val="20002"/>
                    </a:ext>
                  </a:extLst>
                </a:gridCol>
                <a:gridCol w="2509934">
                  <a:extLst>
                    <a:ext uri="{9D8B030D-6E8A-4147-A177-3AD203B41FA5}">
                      <a16:colId xmlns:a16="http://schemas.microsoft.com/office/drawing/2014/main" val="20003"/>
                    </a:ext>
                  </a:extLst>
                </a:gridCol>
                <a:gridCol w="2789850">
                  <a:extLst>
                    <a:ext uri="{9D8B030D-6E8A-4147-A177-3AD203B41FA5}">
                      <a16:colId xmlns:a16="http://schemas.microsoft.com/office/drawing/2014/main" val="20004"/>
                    </a:ext>
                  </a:extLst>
                </a:gridCol>
              </a:tblGrid>
              <a:tr h="292608">
                <a:tc grid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rgbClr val="FFFFFF"/>
                          </a:solidFill>
                          <a:effectLst/>
                          <a:latin typeface="Times New Roman" pitchFamily="18" charset="0"/>
                          <a:cs typeface="Times New Roman" pitchFamily="18" charset="0"/>
                        </a:rPr>
                        <a:t>Fuel Category</a:t>
                      </a:r>
                      <a:endParaRPr kumimoji="0" lang="en-US" sz="14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FFFFFF"/>
                          </a:solidFill>
                          <a:effectLst/>
                          <a:latin typeface="Times New Roman" pitchFamily="18" charset="0"/>
                          <a:cs typeface="Times New Roman" pitchFamily="18" charset="0"/>
                        </a:rPr>
                        <a:t>Number of Units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FFFFFF"/>
                          </a:solidFill>
                          <a:effectLst/>
                          <a:latin typeface="Times New Roman" pitchFamily="18" charset="0"/>
                          <a:cs typeface="Times New Roman" pitchFamily="18" charset="0"/>
                        </a:rPr>
                        <a:t>Nameplate Capacity (MW)</a:t>
                      </a:r>
                      <a:endParaRPr kumimoji="0" lang="en-US" sz="1400" b="0" i="0" u="none" strike="noStrike" cap="none" normalizeH="0" baseline="0" dirty="0">
                        <a:ln>
                          <a:noFill/>
                        </a:ln>
                        <a:solidFill>
                          <a:schemeClr val="tx1"/>
                        </a:solidFill>
                        <a:effectLst/>
                        <a:latin typeface="Arial"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FFFFFF"/>
                          </a:solidFill>
                          <a:effectLst/>
                          <a:latin typeface="Times New Roman" pitchFamily="18" charset="0"/>
                          <a:cs typeface="Times New Roman" pitchFamily="18" charset="0"/>
                        </a:rPr>
                        <a:t>Creditable Capacity (MW)</a:t>
                      </a:r>
                      <a:endParaRPr kumimoji="0" lang="en-US" sz="1400" b="0" i="0" u="none" strike="noStrike" cap="none" normalizeH="0" baseline="0" dirty="0">
                        <a:ln>
                          <a:noFill/>
                        </a:ln>
                        <a:solidFill>
                          <a:schemeClr val="tx1"/>
                        </a:solidFill>
                        <a:effectLst/>
                        <a:latin typeface="Arial" charset="0"/>
                      </a:endParaRPr>
                    </a:p>
                  </a:txBody>
                  <a:tcPr anchor="b"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92608">
                <a:tc gridSpan="2">
                  <a:txBody>
                    <a:bodyPr/>
                    <a:lstStyle/>
                    <a:p>
                      <a:pPr algn="l" rtl="0" fontAlgn="ctr"/>
                      <a:r>
                        <a:rPr lang="en-US" sz="1100" b="1" i="1" u="none" strike="noStrike" dirty="0">
                          <a:solidFill>
                            <a:srgbClr val="000000"/>
                          </a:solidFill>
                          <a:effectLst/>
                          <a:latin typeface="Times New Roman" panose="02020603050405020304" pitchFamily="18" charset="0"/>
                        </a:rPr>
                        <a:t>Coal</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17</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1"/>
                  </a:ext>
                </a:extLst>
              </a:tr>
              <a:tr h="292608">
                <a:tc rowSpan="4">
                  <a:txBody>
                    <a:bodyPr/>
                    <a:lstStyle/>
                    <a:p>
                      <a:pPr algn="l" rtl="0" fontAlgn="ctr"/>
                      <a:r>
                        <a:rPr lang="en-US" sz="1100" b="1" i="1" u="none" strike="noStrike" dirty="0">
                          <a:solidFill>
                            <a:srgbClr val="000000"/>
                          </a:solidFill>
                          <a:effectLst/>
                          <a:latin typeface="Times New Roman" panose="02020603050405020304" pitchFamily="18" charset="0"/>
                        </a:rPr>
                        <a:t>Natural</a:t>
                      </a:r>
                      <a:r>
                        <a:rPr lang="en-US" sz="1100" b="1" i="1" u="none" strike="noStrike" baseline="0" dirty="0">
                          <a:solidFill>
                            <a:srgbClr val="000000"/>
                          </a:solidFill>
                          <a:effectLst/>
                          <a:latin typeface="Times New Roman" panose="02020603050405020304" pitchFamily="18" charset="0"/>
                        </a:rPr>
                        <a:t> Gas</a:t>
                      </a:r>
                      <a:endParaRPr lang="en-US" sz="11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l" rtl="0" fontAlgn="ctr"/>
                      <a:r>
                        <a:rPr lang="en-US" sz="1100" b="1" i="1" u="none" strike="noStrike" dirty="0">
                          <a:solidFill>
                            <a:srgbClr val="000000"/>
                          </a:solidFill>
                          <a:effectLst/>
                          <a:latin typeface="Times New Roman" panose="02020603050405020304" pitchFamily="18" charset="0"/>
                        </a:rPr>
                        <a:t>Combined</a:t>
                      </a:r>
                      <a:r>
                        <a:rPr lang="en-US" sz="1100" b="1" i="1" u="none" strike="noStrike" baseline="0" dirty="0">
                          <a:solidFill>
                            <a:srgbClr val="000000"/>
                          </a:solidFill>
                          <a:effectLst/>
                          <a:latin typeface="Times New Roman" panose="02020603050405020304" pitchFamily="18" charset="0"/>
                        </a:rPr>
                        <a:t> Cycle</a:t>
                      </a:r>
                      <a:endParaRPr lang="en-US" sz="1100" b="1" i="1" u="none" strike="noStrike" dirty="0">
                        <a:solidFill>
                          <a:srgbClr val="000000"/>
                        </a:solidFill>
                        <a:effectLst/>
                        <a:latin typeface="Times New Roman" panose="02020603050405020304" pitchFamily="18" charset="0"/>
                      </a:endParaRP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182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59,650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59,650</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92608">
                <a:tc vMerge="1">
                  <a:txBody>
                    <a:bodyPr/>
                    <a:lstStyle/>
                    <a:p>
                      <a:pPr algn="l" rtl="0" fontAlgn="ctr"/>
                      <a:endParaRPr lang="en-US" sz="11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l" rtl="0" fontAlgn="ctr"/>
                      <a:r>
                        <a:rPr lang="en-US" sz="1100" b="1" i="1" u="none" strike="noStrike" dirty="0">
                          <a:solidFill>
                            <a:srgbClr val="000000"/>
                          </a:solidFill>
                          <a:effectLst/>
                          <a:latin typeface="Times New Roman" panose="02020603050405020304" pitchFamily="18" charset="0"/>
                        </a:rPr>
                        <a:t>Combustion Turbine</a:t>
                      </a: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10,525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10,525</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172403">
                <a:tc vMerge="1">
                  <a:txBody>
                    <a:bodyPr/>
                    <a:lstStyle/>
                    <a:p>
                      <a:endParaRPr lang="en-US"/>
                    </a:p>
                  </a:txBody>
                  <a:tcPr/>
                </a:tc>
                <a:tc>
                  <a:txBody>
                    <a:bodyPr/>
                    <a:lstStyle/>
                    <a:p>
                      <a:pPr marL="0" indent="0" algn="l" rtl="0" fontAlgn="ctr"/>
                      <a:r>
                        <a:rPr lang="en-US" sz="1100" b="1" i="1" u="none" strike="noStrike" dirty="0">
                          <a:solidFill>
                            <a:srgbClr val="000000"/>
                          </a:solidFill>
                          <a:effectLst/>
                          <a:latin typeface="Times New Roman" panose="02020603050405020304" pitchFamily="18" charset="0"/>
                        </a:rPr>
                        <a:t>Internal Combustion</a:t>
                      </a: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906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906</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280334">
                <a:tc vMerge="1">
                  <a:txBody>
                    <a:bodyPr/>
                    <a:lstStyle/>
                    <a:p>
                      <a:endParaRPr lang="en-US"/>
                    </a:p>
                  </a:txBody>
                  <a:tcPr/>
                </a:tc>
                <a:tc>
                  <a:txBody>
                    <a:bodyPr/>
                    <a:lstStyle/>
                    <a:p>
                      <a:pPr marL="0" indent="0" algn="l" rtl="0" fontAlgn="ctr"/>
                      <a:r>
                        <a:rPr lang="en-US" sz="1100" b="1" i="1" u="none" strike="noStrike" dirty="0">
                          <a:solidFill>
                            <a:srgbClr val="000000"/>
                          </a:solidFill>
                          <a:effectLst/>
                          <a:latin typeface="Times New Roman" panose="02020603050405020304" pitchFamily="18" charset="0"/>
                        </a:rPr>
                        <a:t>Other</a:t>
                      </a: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81</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186529955"/>
                  </a:ext>
                </a:extLst>
              </a:tr>
              <a:tr h="292608">
                <a:tc gridSpan="2">
                  <a:txBody>
                    <a:bodyPr/>
                    <a:lstStyle/>
                    <a:p>
                      <a:pPr algn="l" rtl="0" fontAlgn="ctr"/>
                      <a:r>
                        <a:rPr lang="en-US" sz="1100" b="1" i="1" u="none" strike="noStrike" dirty="0">
                          <a:solidFill>
                            <a:srgbClr val="000000"/>
                          </a:solidFill>
                          <a:effectLst/>
                          <a:latin typeface="Times New Roman" panose="02020603050405020304" pitchFamily="18" charset="0"/>
                        </a:rPr>
                        <a:t>Nuclear</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10,674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10,674</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5"/>
                  </a:ext>
                </a:extLst>
              </a:tr>
              <a:tr h="292608">
                <a:tc gridSpan="2">
                  <a:txBody>
                    <a:bodyPr/>
                    <a:lstStyle/>
                    <a:p>
                      <a:pPr algn="l" rtl="0" fontAlgn="ctr"/>
                      <a:r>
                        <a:rPr lang="en-US" sz="1400" b="1" i="0" u="none" strike="noStrike" dirty="0">
                          <a:solidFill>
                            <a:srgbClr val="000000"/>
                          </a:solidFill>
                          <a:effectLst/>
                          <a:latin typeface="Times New Roman" panose="02020603050405020304" pitchFamily="18" charset="0"/>
                        </a:rPr>
                        <a:t>Conventional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369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81,853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81,853</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6"/>
                  </a:ext>
                </a:extLst>
              </a:tr>
              <a:tr h="29260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Solar</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675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40,108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17,578</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9260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Wind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386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81,472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11,495</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29260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Hydro</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681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252</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9"/>
                  </a:ext>
                </a:extLst>
              </a:tr>
              <a:tr h="292608">
                <a:tc gridSpan="2">
                  <a:txBody>
                    <a:bodyPr/>
                    <a:lstStyle/>
                    <a:p>
                      <a:pPr algn="l" rtl="0" fontAlgn="ctr"/>
                      <a:r>
                        <a:rPr lang="en-US" sz="1400" b="1" i="0" u="none" strike="noStrike" dirty="0">
                          <a:solidFill>
                            <a:srgbClr val="000000"/>
                          </a:solidFill>
                          <a:effectLst/>
                          <a:latin typeface="Times New Roman" panose="02020603050405020304" pitchFamily="18" charset="0"/>
                        </a:rPr>
                        <a:t>Renewable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1,183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122,261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29,325</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0"/>
                  </a:ext>
                </a:extLst>
              </a:tr>
              <a:tr h="293709">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chemeClr val="tx1"/>
                          </a:solidFill>
                          <a:effectLst/>
                          <a:latin typeface="Times New Roman" panose="02020603050405020304" pitchFamily="18" charset="0"/>
                        </a:rPr>
                        <a:t>Mechanical Storage</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10,005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10,005</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rgbClr val="FFC000"/>
                        </a:gs>
                        <a:gs pos="50000">
                          <a:schemeClr val="bg1">
                            <a:lumMod val="90000"/>
                          </a:schemeClr>
                        </a:gs>
                        <a:gs pos="100000">
                          <a:srgbClr val="FFC000"/>
                        </a:gs>
                      </a:gsLst>
                      <a:lin ang="5400000" scaled="1"/>
                    </a:gradFill>
                  </a:tcPr>
                </a:tc>
                <a:extLst>
                  <a:ext uri="{0D108BD9-81ED-4DB2-BD59-A6C34878D82A}">
                    <a16:rowId xmlns:a16="http://schemas.microsoft.com/office/drawing/2014/main" val="3678279550"/>
                  </a:ext>
                </a:extLst>
              </a:tr>
              <a:tr h="292022">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chemeClr val="tx1"/>
                          </a:solidFill>
                          <a:effectLst/>
                          <a:latin typeface="Times New Roman" panose="02020603050405020304" pitchFamily="18" charset="0"/>
                        </a:rPr>
                        <a:t>Electro-chemical Storage</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1,364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1,364</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rgbClr val="FFC000"/>
                        </a:gs>
                        <a:gs pos="50000">
                          <a:schemeClr val="bg1">
                            <a:lumMod val="90000"/>
                          </a:schemeClr>
                        </a:gs>
                        <a:gs pos="100000">
                          <a:srgbClr val="FFC000"/>
                        </a:gs>
                      </a:gsLst>
                      <a:lin ang="5400000" scaled="1"/>
                    </a:gradFill>
                  </a:tcPr>
                </a:tc>
                <a:extLst>
                  <a:ext uri="{0D108BD9-81ED-4DB2-BD59-A6C34878D82A}">
                    <a16:rowId xmlns:a16="http://schemas.microsoft.com/office/drawing/2014/main" val="3544154202"/>
                  </a:ext>
                </a:extLst>
              </a:tr>
              <a:tr h="146304">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Times New Roman" panose="02020603050405020304" pitchFamily="18" charset="0"/>
                        </a:rPr>
                        <a:t>Storage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65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11,369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11,369</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rgbClr val="FFC000"/>
                        </a:gs>
                        <a:gs pos="50000">
                          <a:schemeClr val="bg1">
                            <a:lumMod val="90000"/>
                          </a:schemeClr>
                        </a:gs>
                        <a:gs pos="100000">
                          <a:srgbClr val="FFC000"/>
                        </a:gs>
                      </a:gsLst>
                      <a:lin ang="5400000" scaled="1"/>
                    </a:gradFill>
                  </a:tcPr>
                </a:tc>
                <a:extLst>
                  <a:ext uri="{0D108BD9-81ED-4DB2-BD59-A6C34878D82A}">
                    <a16:rowId xmlns:a16="http://schemas.microsoft.com/office/drawing/2014/main" val="3798488829"/>
                  </a:ext>
                </a:extLst>
              </a:tr>
              <a:tr h="263110">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chemeClr val="tx1"/>
                          </a:solidFill>
                          <a:effectLst/>
                          <a:latin typeface="Times New Roman" panose="02020603050405020304" pitchFamily="18" charset="0"/>
                        </a:rPr>
                        <a:t>Other</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3,737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3,737</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3309740294"/>
                  </a:ext>
                </a:extLst>
              </a:tr>
              <a:tr h="292608">
                <a:tc gridSpan="2">
                  <a:txBody>
                    <a:bodyPr/>
                    <a:lstStyle/>
                    <a:p>
                      <a:pPr algn="l" rtl="0" fontAlgn="ctr"/>
                      <a:r>
                        <a:rPr lang="en-US" sz="1400" b="1" i="0" u="none" strike="noStrike" dirty="0">
                          <a:solidFill>
                            <a:srgbClr val="000000"/>
                          </a:solidFill>
                          <a:effectLst/>
                          <a:latin typeface="Times New Roman" panose="02020603050405020304" pitchFamily="18" charset="0"/>
                        </a:rPr>
                        <a:t>Other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59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3,737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3,737</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789527867"/>
                  </a:ext>
                </a:extLst>
              </a:tr>
              <a:tr h="292608">
                <a:tc gridSpan="2">
                  <a:txBody>
                    <a:bodyPr/>
                    <a:lstStyle/>
                    <a:p>
                      <a:pPr algn="l" rtl="0" fontAlgn="ctr"/>
                      <a:r>
                        <a:rPr lang="en-US" sz="1600" b="1" i="0" u="none" strike="noStrike" dirty="0">
                          <a:solidFill>
                            <a:srgbClr val="000000"/>
                          </a:solidFill>
                          <a:effectLst/>
                          <a:latin typeface="Times New Roman" panose="02020603050405020304" pitchFamily="18" charset="0"/>
                        </a:rPr>
                        <a:t>TOTAL </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1" i="1" u="none" strike="noStrike" kern="1200" dirty="0">
                          <a:solidFill>
                            <a:srgbClr val="000000"/>
                          </a:solidFill>
                          <a:effectLst/>
                          <a:latin typeface="Times New Roman" panose="02020603050405020304" pitchFamily="18" charset="0"/>
                          <a:ea typeface="+mn-ea"/>
                          <a:cs typeface="+mn-cs"/>
                        </a:rPr>
                        <a:t>1,676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1" i="1" u="none" strike="noStrike" kern="1200" dirty="0">
                          <a:solidFill>
                            <a:srgbClr val="000000"/>
                          </a:solidFill>
                          <a:effectLst/>
                          <a:latin typeface="Times New Roman" panose="02020603050405020304" pitchFamily="18" charset="0"/>
                          <a:ea typeface="+mn-ea"/>
                          <a:cs typeface="+mn-cs"/>
                        </a:rPr>
                        <a:t>219,220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1" i="1" u="none" strike="noStrike" kern="1200" dirty="0">
                          <a:solidFill>
                            <a:srgbClr val="000000"/>
                          </a:solidFill>
                          <a:effectLst/>
                          <a:latin typeface="Times New Roman" panose="02020603050405020304" pitchFamily="18" charset="0"/>
                          <a:ea typeface="+mn-ea"/>
                          <a:cs typeface="+mn-cs"/>
                        </a:rPr>
                        <a:t>126,284</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12"/>
                  </a:ext>
                </a:extLst>
              </a:tr>
            </a:tbl>
          </a:graphicData>
        </a:graphic>
      </p:graphicFrame>
      <p:sp>
        <p:nvSpPr>
          <p:cNvPr id="25603" name="Rectangle 256"/>
          <p:cNvSpPr>
            <a:spLocks noGrp="1" noChangeArrowheads="1"/>
          </p:cNvSpPr>
          <p:nvPr>
            <p:ph type="ctrTitle"/>
          </p:nvPr>
        </p:nvSpPr>
        <p:spPr/>
        <p:txBody>
          <a:bodyPr>
            <a:normAutofit fontScale="90000"/>
          </a:bodyPr>
          <a:lstStyle/>
          <a:p>
            <a:r>
              <a:rPr lang="en-US" dirty="0"/>
              <a:t>Current Capacity Projects</a:t>
            </a:r>
            <a:endParaRPr lang="en-US" sz="2200" i="1" dirty="0"/>
          </a:p>
        </p:txBody>
      </p:sp>
      <p:sp>
        <p:nvSpPr>
          <p:cNvPr id="3" name="Subtitle 2"/>
          <p:cNvSpPr>
            <a:spLocks noGrp="1"/>
          </p:cNvSpPr>
          <p:nvPr>
            <p:ph type="subTitle" idx="13"/>
          </p:nvPr>
        </p:nvSpPr>
        <p:spPr/>
        <p:txBody>
          <a:bodyPr/>
          <a:lstStyle/>
          <a:p>
            <a:r>
              <a:rPr lang="en-US" dirty="0"/>
              <a:t>Units proposed for entry into service after January 1, 2019</a:t>
            </a:r>
          </a:p>
        </p:txBody>
      </p:sp>
      <p:sp>
        <p:nvSpPr>
          <p:cNvPr id="25624" name="AutoShape 285"/>
          <p:cNvSpPr>
            <a:spLocks/>
          </p:cNvSpPr>
          <p:nvPr/>
        </p:nvSpPr>
        <p:spPr bwMode="auto">
          <a:xfrm>
            <a:off x="1444490" y="1617185"/>
            <a:ext cx="76724" cy="1401224"/>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
        <p:nvSpPr>
          <p:cNvPr id="25625" name="Text Box 286"/>
          <p:cNvSpPr txBox="1">
            <a:spLocks noChangeArrowheads="1"/>
          </p:cNvSpPr>
          <p:nvPr/>
        </p:nvSpPr>
        <p:spPr bwMode="auto">
          <a:xfrm>
            <a:off x="39849" y="2020367"/>
            <a:ext cx="1452978" cy="923330"/>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Non-Renewable Projects</a:t>
            </a:r>
          </a:p>
        </p:txBody>
      </p:sp>
      <p:sp>
        <p:nvSpPr>
          <p:cNvPr id="25626" name="Text Box 287"/>
          <p:cNvSpPr txBox="1">
            <a:spLocks noChangeArrowheads="1"/>
          </p:cNvSpPr>
          <p:nvPr/>
        </p:nvSpPr>
        <p:spPr bwMode="auto">
          <a:xfrm>
            <a:off x="128231" y="3496231"/>
            <a:ext cx="1316258"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Renewable Projects</a:t>
            </a:r>
          </a:p>
        </p:txBody>
      </p:sp>
      <p:sp>
        <p:nvSpPr>
          <p:cNvPr id="11" name="AutoShape 285"/>
          <p:cNvSpPr>
            <a:spLocks/>
          </p:cNvSpPr>
          <p:nvPr/>
        </p:nvSpPr>
        <p:spPr bwMode="auto">
          <a:xfrm>
            <a:off x="1405306" y="3421591"/>
            <a:ext cx="78925" cy="795613"/>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
        <p:nvSpPr>
          <p:cNvPr id="13" name="TextBox 12"/>
          <p:cNvSpPr txBox="1"/>
          <p:nvPr/>
        </p:nvSpPr>
        <p:spPr>
          <a:xfrm>
            <a:off x="2269138" y="6200473"/>
            <a:ext cx="5551520" cy="253916"/>
          </a:xfrm>
          <a:prstGeom prst="rect">
            <a:avLst/>
          </a:prstGeom>
          <a:noFill/>
        </p:spPr>
        <p:txBody>
          <a:bodyPr wrap="none" rtlCol="0">
            <a:spAutoFit/>
          </a:bodyPr>
          <a:lstStyle/>
          <a:p>
            <a:r>
              <a:rPr lang="en-US" sz="1050" dirty="0"/>
              <a:t>*Other consists of: Biomass, Geothermal, Waste Heat, Petroleum, and Unclassified Gaseous Fuels.</a:t>
            </a:r>
          </a:p>
        </p:txBody>
      </p:sp>
      <p:sp>
        <p:nvSpPr>
          <p:cNvPr id="14" name="TextBox 13"/>
          <p:cNvSpPr txBox="1"/>
          <p:nvPr/>
        </p:nvSpPr>
        <p:spPr>
          <a:xfrm>
            <a:off x="5146637" y="6428251"/>
            <a:ext cx="6612900" cy="253916"/>
          </a:xfrm>
          <a:prstGeom prst="rect">
            <a:avLst/>
          </a:prstGeom>
          <a:noFill/>
        </p:spPr>
        <p:txBody>
          <a:bodyPr wrap="square" rtlCol="0">
            <a:spAutoFit/>
          </a:bodyPr>
          <a:lstStyle/>
          <a:p>
            <a:r>
              <a:rPr lang="en-US" sz="1000" i="1" dirty="0">
                <a:solidFill>
                  <a:schemeClr val="bg1"/>
                </a:solidFill>
              </a:rPr>
              <a:t>Derived from data found on: S&amp; P Global (2/21/19); De-rate Factors: NERC 2017 Summer Reliability Assessment</a:t>
            </a:r>
          </a:p>
        </p:txBody>
      </p:sp>
      <p:sp>
        <p:nvSpPr>
          <p:cNvPr id="16" name="AutoShape 285">
            <a:extLst>
              <a:ext uri="{FF2B5EF4-FFF2-40B4-BE49-F238E27FC236}">
                <a16:creationId xmlns:a16="http://schemas.microsoft.com/office/drawing/2014/main" id="{0FFD843A-7439-4879-AD77-53E65BF62B5D}"/>
              </a:ext>
            </a:extLst>
          </p:cNvPr>
          <p:cNvSpPr>
            <a:spLocks/>
          </p:cNvSpPr>
          <p:nvPr/>
        </p:nvSpPr>
        <p:spPr bwMode="auto">
          <a:xfrm>
            <a:off x="1444489" y="4564365"/>
            <a:ext cx="76724" cy="646332"/>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
        <p:nvSpPr>
          <p:cNvPr id="17" name="Text Box 287">
            <a:extLst>
              <a:ext uri="{FF2B5EF4-FFF2-40B4-BE49-F238E27FC236}">
                <a16:creationId xmlns:a16="http://schemas.microsoft.com/office/drawing/2014/main" id="{01999A28-37A9-45B3-87BB-0E9055FE51B4}"/>
              </a:ext>
            </a:extLst>
          </p:cNvPr>
          <p:cNvSpPr txBox="1">
            <a:spLocks noChangeArrowheads="1"/>
          </p:cNvSpPr>
          <p:nvPr/>
        </p:nvSpPr>
        <p:spPr bwMode="auto">
          <a:xfrm>
            <a:off x="128231" y="4425866"/>
            <a:ext cx="1316258" cy="923330"/>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Energy Storage Projects</a:t>
            </a:r>
          </a:p>
        </p:txBody>
      </p:sp>
    </p:spTree>
    <p:extLst>
      <p:ext uri="{BB962C8B-B14F-4D97-AF65-F5344CB8AC3E}">
        <p14:creationId xmlns:p14="http://schemas.microsoft.com/office/powerpoint/2010/main" val="3176419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99592814"/>
              </p:ext>
            </p:extLst>
          </p:nvPr>
        </p:nvGraphicFramePr>
        <p:xfrm>
          <a:off x="152400" y="1151592"/>
          <a:ext cx="11934825" cy="479257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p:txBody>
          <a:bodyPr>
            <a:normAutofit/>
          </a:bodyPr>
          <a:lstStyle/>
          <a:p>
            <a:r>
              <a:rPr lang="en-US" sz="3000" dirty="0"/>
              <a:t>Status of Proposed U.S. New Nameplate Capacity</a:t>
            </a:r>
            <a:endParaRPr lang="en-US" sz="3000" i="1" dirty="0"/>
          </a:p>
        </p:txBody>
      </p:sp>
      <p:sp>
        <p:nvSpPr>
          <p:cNvPr id="5" name="TextBox 4"/>
          <p:cNvSpPr txBox="1"/>
          <p:nvPr/>
        </p:nvSpPr>
        <p:spPr>
          <a:xfrm>
            <a:off x="10124540" y="5917232"/>
            <a:ext cx="1498808" cy="307777"/>
          </a:xfrm>
          <a:prstGeom prst="rect">
            <a:avLst/>
          </a:prstGeom>
          <a:noFill/>
        </p:spPr>
        <p:txBody>
          <a:bodyPr wrap="none" rtlCol="0">
            <a:spAutoFit/>
          </a:bodyPr>
          <a:lstStyle/>
          <a:p>
            <a:r>
              <a:rPr lang="en-US" sz="1400" b="1" dirty="0"/>
              <a:t>219.2 GW in Total</a:t>
            </a:r>
          </a:p>
        </p:txBody>
      </p:sp>
      <p:sp>
        <p:nvSpPr>
          <p:cNvPr id="7" name="TextBox 6"/>
          <p:cNvSpPr txBox="1"/>
          <p:nvPr/>
        </p:nvSpPr>
        <p:spPr>
          <a:xfrm>
            <a:off x="7258050" y="6441411"/>
            <a:ext cx="2876108" cy="246221"/>
          </a:xfrm>
          <a:prstGeom prst="rect">
            <a:avLst/>
          </a:prstGeom>
          <a:noFill/>
        </p:spPr>
        <p:txBody>
          <a:bodyPr wrap="none" rtlCol="0">
            <a:spAutoFit/>
          </a:bodyPr>
          <a:lstStyle/>
          <a:p>
            <a:r>
              <a:rPr lang="en-US" sz="1000" i="1" dirty="0">
                <a:solidFill>
                  <a:schemeClr val="bg1"/>
                </a:solidFill>
              </a:rPr>
              <a:t>Derived from data found on: S&amp;P Global  (2/21/19)  </a:t>
            </a:r>
          </a:p>
        </p:txBody>
      </p:sp>
      <p:sp>
        <p:nvSpPr>
          <p:cNvPr id="8" name="Subtitle 7"/>
          <p:cNvSpPr>
            <a:spLocks noGrp="1"/>
          </p:cNvSpPr>
          <p:nvPr>
            <p:ph type="subTitle" idx="13"/>
          </p:nvPr>
        </p:nvSpPr>
        <p:spPr/>
        <p:txBody>
          <a:bodyPr/>
          <a:lstStyle/>
          <a:p>
            <a:r>
              <a:rPr lang="en-US" i="1" dirty="0"/>
              <a:t>Coal, Natural Gas, Wind, Nuclear, Solar, Hydro, Energy Storage, Other*</a:t>
            </a:r>
            <a:endParaRPr lang="en-US" dirty="0"/>
          </a:p>
        </p:txBody>
      </p:sp>
      <p:sp>
        <p:nvSpPr>
          <p:cNvPr id="9" name="TextBox 8"/>
          <p:cNvSpPr txBox="1"/>
          <p:nvPr/>
        </p:nvSpPr>
        <p:spPr>
          <a:xfrm>
            <a:off x="1378363" y="5944163"/>
            <a:ext cx="4043094" cy="253916"/>
          </a:xfrm>
          <a:prstGeom prst="rect">
            <a:avLst/>
          </a:prstGeom>
          <a:noFill/>
        </p:spPr>
        <p:txBody>
          <a:bodyPr wrap="none" rtlCol="0">
            <a:spAutoFit/>
          </a:bodyPr>
          <a:lstStyle/>
          <a:p>
            <a:r>
              <a:rPr lang="en-US" sz="1050" dirty="0"/>
              <a:t>*Other consists of: Biomass, Geothermal, and other Unclassified Fuels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27946914"/>
              </p:ext>
            </p:extLst>
          </p:nvPr>
        </p:nvGraphicFramePr>
        <p:xfrm>
          <a:off x="95250" y="1281818"/>
          <a:ext cx="11991975" cy="48692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p:txBody>
          <a:bodyPr>
            <a:normAutofit/>
          </a:bodyPr>
          <a:lstStyle/>
          <a:p>
            <a:r>
              <a:rPr lang="en-US" sz="3000" dirty="0"/>
              <a:t>Status of Proposed U.S. New Creditable Capacity</a:t>
            </a:r>
            <a:endParaRPr lang="en-US" sz="3000" i="1" dirty="0"/>
          </a:p>
        </p:txBody>
      </p:sp>
      <p:sp>
        <p:nvSpPr>
          <p:cNvPr id="5" name="TextBox 4"/>
          <p:cNvSpPr txBox="1"/>
          <p:nvPr/>
        </p:nvSpPr>
        <p:spPr>
          <a:xfrm>
            <a:off x="10156958" y="5916653"/>
            <a:ext cx="1486946" cy="307777"/>
          </a:xfrm>
          <a:prstGeom prst="rect">
            <a:avLst/>
          </a:prstGeom>
          <a:noFill/>
        </p:spPr>
        <p:txBody>
          <a:bodyPr wrap="none" rtlCol="0">
            <a:spAutoFit/>
          </a:bodyPr>
          <a:lstStyle/>
          <a:p>
            <a:r>
              <a:rPr lang="en-US" sz="1400" b="1" dirty="0"/>
              <a:t>126.3 GW in total</a:t>
            </a:r>
          </a:p>
        </p:txBody>
      </p:sp>
      <p:sp>
        <p:nvSpPr>
          <p:cNvPr id="7" name="TextBox 6"/>
          <p:cNvSpPr txBox="1"/>
          <p:nvPr/>
        </p:nvSpPr>
        <p:spPr>
          <a:xfrm>
            <a:off x="5339644" y="6441411"/>
            <a:ext cx="6580158" cy="246221"/>
          </a:xfrm>
          <a:prstGeom prst="rect">
            <a:avLst/>
          </a:prstGeom>
          <a:noFill/>
        </p:spPr>
        <p:txBody>
          <a:bodyPr wrap="square" rtlCol="0">
            <a:spAutoFit/>
          </a:bodyPr>
          <a:lstStyle/>
          <a:p>
            <a:r>
              <a:rPr lang="en-US" sz="1000" i="1" dirty="0">
                <a:solidFill>
                  <a:schemeClr val="bg1"/>
                </a:solidFill>
              </a:rPr>
              <a:t>Derived from data found on : S&amp; P Global (2/21/19); De-rate Factors: NERC 2017 Summer Reliability Assessment</a:t>
            </a:r>
          </a:p>
        </p:txBody>
      </p:sp>
      <p:sp>
        <p:nvSpPr>
          <p:cNvPr id="8" name="Subtitle 7"/>
          <p:cNvSpPr>
            <a:spLocks noGrp="1"/>
          </p:cNvSpPr>
          <p:nvPr>
            <p:ph type="subTitle" idx="13"/>
          </p:nvPr>
        </p:nvSpPr>
        <p:spPr/>
        <p:txBody>
          <a:bodyPr/>
          <a:lstStyle/>
          <a:p>
            <a:r>
              <a:rPr lang="en-US" i="1" dirty="0"/>
              <a:t>Coal, Natural Gas, Wind, Nuclear, Solar, Hydro, Energy Storage, Other*</a:t>
            </a:r>
            <a:endParaRPr lang="en-US" dirty="0"/>
          </a:p>
        </p:txBody>
      </p:sp>
      <p:sp>
        <p:nvSpPr>
          <p:cNvPr id="9" name="TextBox 8"/>
          <p:cNvSpPr txBox="1"/>
          <p:nvPr/>
        </p:nvSpPr>
        <p:spPr>
          <a:xfrm>
            <a:off x="339725" y="5994256"/>
            <a:ext cx="4043094" cy="253916"/>
          </a:xfrm>
          <a:prstGeom prst="rect">
            <a:avLst/>
          </a:prstGeom>
          <a:noFill/>
        </p:spPr>
        <p:txBody>
          <a:bodyPr wrap="none" rtlCol="0">
            <a:spAutoFit/>
          </a:bodyPr>
          <a:lstStyle/>
          <a:p>
            <a:r>
              <a:rPr lang="en-US" sz="1050" dirty="0"/>
              <a:t>*Other consists of: Biomass, Geothermal, and other Unclassified Fuels </a:t>
            </a:r>
          </a:p>
        </p:txBody>
      </p:sp>
    </p:spTree>
    <p:extLst>
      <p:ext uri="{BB962C8B-B14F-4D97-AF65-F5344CB8AC3E}">
        <p14:creationId xmlns:p14="http://schemas.microsoft.com/office/powerpoint/2010/main" val="3339777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716" name="Group 140"/>
          <p:cNvGraphicFramePr>
            <a:graphicFrameLocks noGrp="1"/>
          </p:cNvGraphicFramePr>
          <p:nvPr>
            <p:extLst>
              <p:ext uri="{D42A27DB-BD31-4B8C-83A1-F6EECF244321}">
                <p14:modId xmlns:p14="http://schemas.microsoft.com/office/powerpoint/2010/main" val="3353308200"/>
              </p:ext>
            </p:extLst>
          </p:nvPr>
        </p:nvGraphicFramePr>
        <p:xfrm>
          <a:off x="1118587" y="1216241"/>
          <a:ext cx="10293659" cy="5049969"/>
        </p:xfrm>
        <a:graphic>
          <a:graphicData uri="http://schemas.openxmlformats.org/drawingml/2006/table">
            <a:tbl>
              <a:tblPr>
                <a:effectLst>
                  <a:outerShdw blurRad="50800" dist="38100" dir="2700000" algn="tl" rotWithShape="0">
                    <a:prstClr val="black">
                      <a:alpha val="40000"/>
                    </a:prstClr>
                  </a:outerShdw>
                </a:effectLst>
              </a:tblPr>
              <a:tblGrid>
                <a:gridCol w="990042">
                  <a:extLst>
                    <a:ext uri="{9D8B030D-6E8A-4147-A177-3AD203B41FA5}">
                      <a16:colId xmlns:a16="http://schemas.microsoft.com/office/drawing/2014/main" val="20000"/>
                    </a:ext>
                  </a:extLst>
                </a:gridCol>
                <a:gridCol w="1709356">
                  <a:extLst>
                    <a:ext uri="{9D8B030D-6E8A-4147-A177-3AD203B41FA5}">
                      <a16:colId xmlns:a16="http://schemas.microsoft.com/office/drawing/2014/main" val="20001"/>
                    </a:ext>
                  </a:extLst>
                </a:gridCol>
                <a:gridCol w="1096498">
                  <a:extLst>
                    <a:ext uri="{9D8B030D-6E8A-4147-A177-3AD203B41FA5}">
                      <a16:colId xmlns:a16="http://schemas.microsoft.com/office/drawing/2014/main" val="20002"/>
                    </a:ext>
                  </a:extLst>
                </a:gridCol>
                <a:gridCol w="1367238">
                  <a:extLst>
                    <a:ext uri="{9D8B030D-6E8A-4147-A177-3AD203B41FA5}">
                      <a16:colId xmlns:a16="http://schemas.microsoft.com/office/drawing/2014/main" val="20003"/>
                    </a:ext>
                  </a:extLst>
                </a:gridCol>
                <a:gridCol w="1299553">
                  <a:extLst>
                    <a:ext uri="{9D8B030D-6E8A-4147-A177-3AD203B41FA5}">
                      <a16:colId xmlns:a16="http://schemas.microsoft.com/office/drawing/2014/main" val="20004"/>
                    </a:ext>
                  </a:extLst>
                </a:gridCol>
                <a:gridCol w="1191256">
                  <a:extLst>
                    <a:ext uri="{9D8B030D-6E8A-4147-A177-3AD203B41FA5}">
                      <a16:colId xmlns:a16="http://schemas.microsoft.com/office/drawing/2014/main" val="20008"/>
                    </a:ext>
                  </a:extLst>
                </a:gridCol>
                <a:gridCol w="1407849">
                  <a:extLst>
                    <a:ext uri="{9D8B030D-6E8A-4147-A177-3AD203B41FA5}">
                      <a16:colId xmlns:a16="http://schemas.microsoft.com/office/drawing/2014/main" val="20009"/>
                    </a:ext>
                  </a:extLst>
                </a:gridCol>
                <a:gridCol w="1231867">
                  <a:extLst>
                    <a:ext uri="{9D8B030D-6E8A-4147-A177-3AD203B41FA5}">
                      <a16:colId xmlns:a16="http://schemas.microsoft.com/office/drawing/2014/main" val="20010"/>
                    </a:ext>
                  </a:extLst>
                </a:gridCol>
              </a:tblGrid>
              <a:tr h="273336">
                <a:tc rowSpan="2" grid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General Status</a:t>
                      </a:r>
                      <a:endParaRPr kumimoji="0" lang="en-US" sz="12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rowSpan="2" hMerge="1">
                  <a:txBody>
                    <a:bodyPr/>
                    <a:lstStyle/>
                    <a:p>
                      <a:endParaRPr lang="en-US"/>
                    </a:p>
                  </a:txBody>
                  <a:tcPr/>
                </a:tc>
                <a:tc gridSpan="3">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Announced</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Early Development</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37784">
                <a:tc gridSpan="2"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vMerge="1">
                  <a:txBody>
                    <a:bodyPr/>
                    <a:lstStyle/>
                    <a:p>
                      <a:endParaRPr lang="en-US"/>
                    </a:p>
                  </a:txBody>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of </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Plants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Nameplate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Creditable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Of</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Plants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Nameplate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Creditable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246002">
                <a:tc gridSpan="2">
                  <a:txBody>
                    <a:bodyPr/>
                    <a:lstStyle/>
                    <a:p>
                      <a:pPr algn="l" rtl="0" fontAlgn="ctr"/>
                      <a:r>
                        <a:rPr lang="en-US" sz="1200" b="1" i="1" u="none" strike="noStrike" dirty="0">
                          <a:solidFill>
                            <a:srgbClr val="000000"/>
                          </a:solidFill>
                          <a:effectLst/>
                          <a:latin typeface="Times New Roman" panose="02020603050405020304" pitchFamily="18" charset="0"/>
                        </a:rPr>
                        <a:t>Coal</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46002">
                <a:tc rowSpan="4">
                  <a:txBody>
                    <a:bodyPr/>
                    <a:lstStyle/>
                    <a:p>
                      <a:pPr algn="l" rtl="0" fontAlgn="ctr"/>
                      <a:r>
                        <a:rPr lang="en-US" sz="1200" b="1" i="1" u="none" strike="noStrike" dirty="0">
                          <a:solidFill>
                            <a:srgbClr val="000000"/>
                          </a:solidFill>
                          <a:effectLst/>
                          <a:latin typeface="Times New Roman" panose="02020603050405020304" pitchFamily="18" charset="0"/>
                        </a:rPr>
                        <a:t>Natural</a:t>
                      </a:r>
                      <a:r>
                        <a:rPr lang="en-US" sz="1200" b="1" i="1" u="none" strike="noStrike" baseline="0" dirty="0">
                          <a:solidFill>
                            <a:srgbClr val="000000"/>
                          </a:solidFill>
                          <a:effectLst/>
                          <a:latin typeface="Times New Roman" panose="02020603050405020304" pitchFamily="18" charset="0"/>
                        </a:rPr>
                        <a:t> Gas</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l" rtl="0" fontAlgn="ctr"/>
                      <a:r>
                        <a:rPr lang="en-US" sz="1200" b="1" i="1" u="none" strike="noStrike" dirty="0">
                          <a:solidFill>
                            <a:srgbClr val="000000"/>
                          </a:solidFill>
                          <a:effectLst/>
                          <a:latin typeface="Times New Roman" panose="02020603050405020304" pitchFamily="18" charset="0"/>
                        </a:rPr>
                        <a:t>Combined</a:t>
                      </a:r>
                      <a:r>
                        <a:rPr lang="en-US" sz="1200" b="1" i="1" u="none" strike="noStrike" baseline="0" dirty="0">
                          <a:solidFill>
                            <a:srgbClr val="000000"/>
                          </a:solidFill>
                          <a:effectLst/>
                          <a:latin typeface="Times New Roman" panose="02020603050405020304" pitchFamily="18" charset="0"/>
                        </a:rPr>
                        <a:t> Cycle</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3,756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3,756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25,317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25,317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373939">
                <a:tc vMerge="1">
                  <a:txBody>
                    <a:bodyPr/>
                    <a:lstStyle/>
                    <a:p>
                      <a:pPr algn="l" rtl="0" fontAlgn="ctr"/>
                      <a:endParaRPr lang="en-US" sz="11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l" rtl="0" fontAlgn="ctr"/>
                      <a:r>
                        <a:rPr lang="en-US" sz="1200" b="1" i="1" u="none" strike="noStrike" dirty="0">
                          <a:solidFill>
                            <a:srgbClr val="000000"/>
                          </a:solidFill>
                          <a:effectLst/>
                          <a:latin typeface="Times New Roman" panose="02020603050405020304" pitchFamily="18" charset="0"/>
                        </a:rPr>
                        <a:t>Combustion Turbine</a:t>
                      </a: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935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935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6,337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6,337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186970">
                <a:tc vMerge="1">
                  <a:txBody>
                    <a:bodyPr/>
                    <a:lstStyle/>
                    <a:p>
                      <a:endParaRPr lang="en-US"/>
                    </a:p>
                  </a:txBody>
                  <a:tcPr/>
                </a:tc>
                <a:tc>
                  <a:txBody>
                    <a:bodyPr/>
                    <a:lstStyle/>
                    <a:p>
                      <a:pPr algn="l" rtl="0" fontAlgn="ctr"/>
                      <a:r>
                        <a:rPr lang="en-US" sz="1200" b="1" i="1" u="none" strike="noStrike" dirty="0">
                          <a:solidFill>
                            <a:srgbClr val="000000"/>
                          </a:solidFill>
                          <a:effectLst/>
                          <a:latin typeface="Times New Roman" panose="02020603050405020304" pitchFamily="18" charset="0"/>
                        </a:rPr>
                        <a:t>Internal Combustion</a:t>
                      </a: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noProof="0" dirty="0">
                          <a:solidFill>
                            <a:srgbClr val="000000"/>
                          </a:solidFill>
                          <a:effectLst/>
                          <a:latin typeface="Times New Roman" panose="02020603050405020304" pitchFamily="18" charset="0"/>
                          <a:ea typeface="+mn-ea"/>
                          <a:cs typeface="+mn-cs"/>
                        </a:rPr>
                        <a:t>22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206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206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5"/>
                  </a:ext>
                </a:extLst>
              </a:tr>
              <a:tr h="285988">
                <a:tc vMerge="1">
                  <a:txBody>
                    <a:bodyPr/>
                    <a:lstStyle/>
                    <a:p>
                      <a:endParaRPr lang="en-US"/>
                    </a:p>
                  </a:txBody>
                  <a:tcPr/>
                </a:tc>
                <a:tc>
                  <a:txBody>
                    <a:bodyPr/>
                    <a:lstStyle/>
                    <a:p>
                      <a:pPr algn="l" rtl="0" fontAlgn="ctr"/>
                      <a:r>
                        <a:rPr lang="en-US" sz="1200" b="1" i="1" u="none" strike="noStrike" dirty="0">
                          <a:solidFill>
                            <a:srgbClr val="000000"/>
                          </a:solidFill>
                          <a:effectLst/>
                          <a:latin typeface="Times New Roman" panose="02020603050405020304" pitchFamily="18" charset="0"/>
                        </a:rPr>
                        <a:t>Other</a:t>
                      </a: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2424101259"/>
                  </a:ext>
                </a:extLst>
              </a:tr>
              <a:tr h="246002">
                <a:tc gridSpan="2">
                  <a:txBody>
                    <a:bodyPr/>
                    <a:lstStyle/>
                    <a:p>
                      <a:pPr algn="l" rtl="0" fontAlgn="ctr"/>
                      <a:r>
                        <a:rPr lang="en-US" sz="1200" b="1" i="1" u="none" strike="noStrike" dirty="0">
                          <a:solidFill>
                            <a:srgbClr val="000000"/>
                          </a:solidFill>
                          <a:effectLst/>
                          <a:latin typeface="Times New Roman" panose="02020603050405020304" pitchFamily="18" charset="0"/>
                        </a:rPr>
                        <a:t>Nuclear</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5,200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5,200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6"/>
                  </a:ext>
                </a:extLst>
              </a:tr>
              <a:tr h="246002">
                <a:tc gridSpan="2">
                  <a:txBody>
                    <a:bodyPr/>
                    <a:lstStyle/>
                    <a:p>
                      <a:pPr algn="l" rtl="0" fontAlgn="ctr"/>
                      <a:r>
                        <a:rPr lang="en-US" sz="1200" b="1" i="0" u="none" strike="noStrike" dirty="0">
                          <a:solidFill>
                            <a:srgbClr val="000000"/>
                          </a:solidFill>
                          <a:effectLst/>
                          <a:latin typeface="Times New Roman" panose="02020603050405020304" pitchFamily="18" charset="0"/>
                        </a:rPr>
                        <a:t>Conventional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4,713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4,713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144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37,060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37,060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7"/>
                  </a:ext>
                </a:extLst>
              </a:tr>
              <a:tr h="246002">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Solar</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2,291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1,256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371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29,411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12,469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246002">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Wind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12,110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1,465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212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45,924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6,462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9"/>
                  </a:ext>
                </a:extLst>
              </a:tr>
              <a:tr h="246002">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Hydro</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290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0"/>
                  </a:ext>
                </a:extLst>
              </a:tr>
              <a:tr h="246002">
                <a:tc gridSpan="2">
                  <a:txBody>
                    <a:bodyPr/>
                    <a:lstStyle/>
                    <a:p>
                      <a:pPr algn="l" rtl="0" fontAlgn="ctr"/>
                      <a:r>
                        <a:rPr lang="en-US" sz="1200" b="1" i="0" u="none" strike="noStrike" dirty="0">
                          <a:solidFill>
                            <a:srgbClr val="000000"/>
                          </a:solidFill>
                          <a:effectLst/>
                          <a:latin typeface="Times New Roman" panose="02020603050405020304" pitchFamily="18" charset="0"/>
                        </a:rPr>
                        <a:t>Renewable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75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14,426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2,730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625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75,625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19,038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1"/>
                  </a:ext>
                </a:extLst>
              </a:tr>
              <a:tr h="186144">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chemeClr val="tx1"/>
                          </a:solidFill>
                          <a:effectLst/>
                          <a:latin typeface="Times New Roman" panose="02020603050405020304" pitchFamily="18" charset="0"/>
                        </a:rPr>
                        <a:t>Mechanical Storage</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6,021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6,021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3,260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3,260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extLst>
                  <a:ext uri="{0D108BD9-81ED-4DB2-BD59-A6C34878D82A}">
                    <a16:rowId xmlns:a16="http://schemas.microsoft.com/office/drawing/2014/main" val="3567837148"/>
                  </a:ext>
                </a:extLst>
              </a:tr>
              <a:tr h="186144">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chemeClr val="tx1"/>
                          </a:solidFill>
                          <a:effectLst/>
                          <a:latin typeface="Times New Roman" panose="02020603050405020304" pitchFamily="18" charset="0"/>
                        </a:rPr>
                        <a:t>Electro-chemical Storage</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64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1,091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1,091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extLst>
                  <a:ext uri="{0D108BD9-81ED-4DB2-BD59-A6C34878D82A}">
                    <a16:rowId xmlns:a16="http://schemas.microsoft.com/office/drawing/2014/main" val="4232742046"/>
                  </a:ext>
                </a:extLst>
              </a:tr>
              <a:tr h="186144">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Times New Roman" panose="02020603050405020304" pitchFamily="18" charset="0"/>
                        </a:rPr>
                        <a:t>Storage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6,085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6,085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38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4,351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4,351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extLst>
                  <a:ext uri="{0D108BD9-81ED-4DB2-BD59-A6C34878D82A}">
                    <a16:rowId xmlns:a16="http://schemas.microsoft.com/office/drawing/2014/main" val="1325739035"/>
                  </a:ext>
                </a:extLst>
              </a:tr>
              <a:tr h="246002">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chemeClr val="tx1"/>
                          </a:solidFill>
                          <a:effectLst/>
                          <a:latin typeface="Times New Roman" panose="02020603050405020304" pitchFamily="18" charset="0"/>
                          <a:ea typeface="+mn-ea"/>
                          <a:cs typeface="+mn-cs"/>
                        </a:rPr>
                        <a:t>Other</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915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915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12"/>
                  </a:ext>
                </a:extLst>
              </a:tr>
              <a:tr h="246002">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Other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114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114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20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915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915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713845281"/>
                  </a:ext>
                </a:extLst>
              </a:tr>
              <a:tr h="246002">
                <a:tc gridSpan="2">
                  <a:txBody>
                    <a:bodyPr/>
                    <a:lstStyle/>
                    <a:p>
                      <a:pPr marL="0" algn="l" defTabSz="914400" rtl="0" eaLnBrk="1" fontAlgn="ctr" latinLnBrk="0" hangingPunct="1"/>
                      <a:r>
                        <a:rPr lang="en-US" sz="1400" b="1" i="0" u="none" strike="noStrike" kern="1200" dirty="0">
                          <a:solidFill>
                            <a:srgbClr val="000000"/>
                          </a:solidFill>
                          <a:effectLst/>
                          <a:latin typeface="Times New Roman" panose="02020603050405020304" pitchFamily="18" charset="0"/>
                          <a:ea typeface="+mn-ea"/>
                          <a:cs typeface="+mn-cs"/>
                        </a:rPr>
                        <a:t>Uncertain SUB TOTAL </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108</a:t>
                      </a:r>
                    </a:p>
                  </a:txBody>
                  <a:tcPr marL="0" marR="0" marT="0"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25,338</a:t>
                      </a:r>
                    </a:p>
                  </a:txBody>
                  <a:tcPr marL="0" marR="0" marT="0"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13,642</a:t>
                      </a:r>
                    </a:p>
                  </a:txBody>
                  <a:tcPr marL="0" marR="0" marT="0"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814</a:t>
                      </a:r>
                    </a:p>
                  </a:txBody>
                  <a:tcPr marL="0" marR="0" marT="0"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117,150</a:t>
                      </a:r>
                    </a:p>
                  </a:txBody>
                  <a:tcPr marL="0" marR="0" marT="0"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60,563</a:t>
                      </a:r>
                    </a:p>
                  </a:txBody>
                  <a:tcPr marL="0" marR="0" marT="0"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13"/>
                  </a:ext>
                </a:extLst>
              </a:tr>
            </a:tbl>
          </a:graphicData>
        </a:graphic>
      </p:graphicFrame>
      <p:sp>
        <p:nvSpPr>
          <p:cNvPr id="25603" name="Rectangle 256"/>
          <p:cNvSpPr>
            <a:spLocks noGrp="1" noChangeArrowheads="1"/>
          </p:cNvSpPr>
          <p:nvPr>
            <p:ph type="ctrTitle"/>
          </p:nvPr>
        </p:nvSpPr>
        <p:spPr/>
        <p:txBody>
          <a:bodyPr>
            <a:normAutofit fontScale="90000"/>
          </a:bodyPr>
          <a:lstStyle/>
          <a:p>
            <a:r>
              <a:rPr lang="en-US" dirty="0"/>
              <a:t>Current Uncertain Capacity Projects</a:t>
            </a:r>
            <a:endParaRPr lang="en-US" sz="2200" i="1" dirty="0"/>
          </a:p>
        </p:txBody>
      </p:sp>
      <p:sp>
        <p:nvSpPr>
          <p:cNvPr id="3" name="Subtitle 2"/>
          <p:cNvSpPr>
            <a:spLocks noGrp="1"/>
          </p:cNvSpPr>
          <p:nvPr>
            <p:ph type="subTitle" idx="13"/>
          </p:nvPr>
        </p:nvSpPr>
        <p:spPr/>
        <p:txBody>
          <a:bodyPr/>
          <a:lstStyle/>
          <a:p>
            <a:r>
              <a:rPr lang="en-US" dirty="0"/>
              <a:t>Units proposed for entry into service after January 1, 2019</a:t>
            </a:r>
          </a:p>
        </p:txBody>
      </p:sp>
      <p:sp>
        <p:nvSpPr>
          <p:cNvPr id="15" name="TextBox 14"/>
          <p:cNvSpPr txBox="1"/>
          <p:nvPr/>
        </p:nvSpPr>
        <p:spPr>
          <a:xfrm>
            <a:off x="1992826" y="6299973"/>
            <a:ext cx="5287025" cy="246221"/>
          </a:xfrm>
          <a:prstGeom prst="rect">
            <a:avLst/>
          </a:prstGeom>
          <a:noFill/>
        </p:spPr>
        <p:txBody>
          <a:bodyPr wrap="none" rtlCol="0">
            <a:spAutoFit/>
          </a:bodyPr>
          <a:lstStyle/>
          <a:p>
            <a:r>
              <a:rPr lang="en-US" sz="1000" dirty="0"/>
              <a:t>*Other consists of: Biomass, Petroleum, Geothermal, Waste Heat, and Unclassified Gaseous Fuels.</a:t>
            </a:r>
          </a:p>
        </p:txBody>
      </p:sp>
      <p:sp>
        <p:nvSpPr>
          <p:cNvPr id="11" name="TextBox 10"/>
          <p:cNvSpPr txBox="1"/>
          <p:nvPr/>
        </p:nvSpPr>
        <p:spPr>
          <a:xfrm>
            <a:off x="5556544" y="6474621"/>
            <a:ext cx="6382659" cy="246221"/>
          </a:xfrm>
          <a:prstGeom prst="rect">
            <a:avLst/>
          </a:prstGeom>
          <a:noFill/>
        </p:spPr>
        <p:txBody>
          <a:bodyPr wrap="square" rtlCol="0">
            <a:spAutoFit/>
          </a:bodyPr>
          <a:lstStyle/>
          <a:p>
            <a:r>
              <a:rPr lang="en-US" sz="1000" i="1" dirty="0">
                <a:solidFill>
                  <a:schemeClr val="bg1"/>
                </a:solidFill>
              </a:rPr>
              <a:t>Derived from data found on: S&amp;P Global (2/21/19); De-rate Factors: NERC 2017 Summer Reliability Assessment</a:t>
            </a:r>
          </a:p>
        </p:txBody>
      </p:sp>
    </p:spTree>
    <p:extLst>
      <p:ext uri="{BB962C8B-B14F-4D97-AF65-F5344CB8AC3E}">
        <p14:creationId xmlns:p14="http://schemas.microsoft.com/office/powerpoint/2010/main" val="660506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716" name="Group 140"/>
          <p:cNvGraphicFramePr>
            <a:graphicFrameLocks noGrp="1"/>
          </p:cNvGraphicFramePr>
          <p:nvPr>
            <p:extLst>
              <p:ext uri="{D42A27DB-BD31-4B8C-83A1-F6EECF244321}">
                <p14:modId xmlns:p14="http://schemas.microsoft.com/office/powerpoint/2010/main" val="1514229496"/>
              </p:ext>
            </p:extLst>
          </p:nvPr>
        </p:nvGraphicFramePr>
        <p:xfrm>
          <a:off x="949911" y="1123237"/>
          <a:ext cx="10911257" cy="4885018"/>
        </p:xfrm>
        <a:graphic>
          <a:graphicData uri="http://schemas.openxmlformats.org/drawingml/2006/table">
            <a:tbl>
              <a:tblPr>
                <a:effectLst>
                  <a:outerShdw blurRad="50800" dist="38100" dir="2700000" algn="tl" rotWithShape="0">
                    <a:prstClr val="black">
                      <a:alpha val="40000"/>
                    </a:prstClr>
                  </a:outerShdw>
                </a:effectLst>
              </a:tblPr>
              <a:tblGrid>
                <a:gridCol w="870011">
                  <a:extLst>
                    <a:ext uri="{9D8B030D-6E8A-4147-A177-3AD203B41FA5}">
                      <a16:colId xmlns:a16="http://schemas.microsoft.com/office/drawing/2014/main" val="20000"/>
                    </a:ext>
                  </a:extLst>
                </a:gridCol>
                <a:gridCol w="1695635">
                  <a:extLst>
                    <a:ext uri="{9D8B030D-6E8A-4147-A177-3AD203B41FA5}">
                      <a16:colId xmlns:a16="http://schemas.microsoft.com/office/drawing/2014/main" val="20001"/>
                    </a:ext>
                  </a:extLst>
                </a:gridCol>
                <a:gridCol w="843379">
                  <a:extLst>
                    <a:ext uri="{9D8B030D-6E8A-4147-A177-3AD203B41FA5}">
                      <a16:colId xmlns:a16="http://schemas.microsoft.com/office/drawing/2014/main" val="20002"/>
                    </a:ext>
                  </a:extLst>
                </a:gridCol>
                <a:gridCol w="870012">
                  <a:extLst>
                    <a:ext uri="{9D8B030D-6E8A-4147-A177-3AD203B41FA5}">
                      <a16:colId xmlns:a16="http://schemas.microsoft.com/office/drawing/2014/main" val="20003"/>
                    </a:ext>
                  </a:extLst>
                </a:gridCol>
                <a:gridCol w="941033">
                  <a:extLst>
                    <a:ext uri="{9D8B030D-6E8A-4147-A177-3AD203B41FA5}">
                      <a16:colId xmlns:a16="http://schemas.microsoft.com/office/drawing/2014/main" val="20004"/>
                    </a:ext>
                  </a:extLst>
                </a:gridCol>
                <a:gridCol w="958788">
                  <a:extLst>
                    <a:ext uri="{9D8B030D-6E8A-4147-A177-3AD203B41FA5}">
                      <a16:colId xmlns:a16="http://schemas.microsoft.com/office/drawing/2014/main" val="20005"/>
                    </a:ext>
                  </a:extLst>
                </a:gridCol>
                <a:gridCol w="1020932">
                  <a:extLst>
                    <a:ext uri="{9D8B030D-6E8A-4147-A177-3AD203B41FA5}">
                      <a16:colId xmlns:a16="http://schemas.microsoft.com/office/drawing/2014/main" val="20006"/>
                    </a:ext>
                  </a:extLst>
                </a:gridCol>
                <a:gridCol w="896645">
                  <a:extLst>
                    <a:ext uri="{9D8B030D-6E8A-4147-A177-3AD203B41FA5}">
                      <a16:colId xmlns:a16="http://schemas.microsoft.com/office/drawing/2014/main" val="20007"/>
                    </a:ext>
                  </a:extLst>
                </a:gridCol>
                <a:gridCol w="870011">
                  <a:extLst>
                    <a:ext uri="{9D8B030D-6E8A-4147-A177-3AD203B41FA5}">
                      <a16:colId xmlns:a16="http://schemas.microsoft.com/office/drawing/2014/main" val="20008"/>
                    </a:ext>
                  </a:extLst>
                </a:gridCol>
                <a:gridCol w="1038688">
                  <a:extLst>
                    <a:ext uri="{9D8B030D-6E8A-4147-A177-3AD203B41FA5}">
                      <a16:colId xmlns:a16="http://schemas.microsoft.com/office/drawing/2014/main" val="20009"/>
                    </a:ext>
                  </a:extLst>
                </a:gridCol>
                <a:gridCol w="906123">
                  <a:extLst>
                    <a:ext uri="{9D8B030D-6E8A-4147-A177-3AD203B41FA5}">
                      <a16:colId xmlns:a16="http://schemas.microsoft.com/office/drawing/2014/main" val="20010"/>
                    </a:ext>
                  </a:extLst>
                </a:gridCol>
              </a:tblGrid>
              <a:tr h="246888">
                <a:tc rowSpan="2" grid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General Status</a:t>
                      </a:r>
                      <a:endParaRPr kumimoji="0" lang="en-US" sz="12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rowSpan="2" hMerge="1">
                  <a:txBody>
                    <a:bodyPr/>
                    <a:lstStyle/>
                    <a:p>
                      <a:endParaRPr lang="en-US"/>
                    </a:p>
                  </a:txBody>
                  <a:tcPr/>
                </a:tc>
                <a:tc gridSpan="3">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Advanced Development</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Construction Begun</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Completed</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46888">
                <a:tc gridSpan="2"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vMerge="1">
                  <a:txBody>
                    <a:bodyPr/>
                    <a:lstStyle/>
                    <a:p>
                      <a:endParaRPr lang="en-US"/>
                    </a:p>
                  </a:txBody>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of </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Plants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Nameplate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Creditable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Of</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Plants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Nameplate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Creditable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Of</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Plants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Nameplate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Creditable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246888">
                <a:tc gridSpan="2">
                  <a:txBody>
                    <a:bodyPr/>
                    <a:lstStyle/>
                    <a:p>
                      <a:pPr algn="l" rtl="0" fontAlgn="ctr"/>
                      <a:r>
                        <a:rPr lang="en-US" sz="1200" b="1" i="1" u="none" strike="noStrike" dirty="0">
                          <a:solidFill>
                            <a:srgbClr val="000000"/>
                          </a:solidFill>
                          <a:effectLst/>
                          <a:latin typeface="Times New Roman" panose="02020603050405020304" pitchFamily="18" charset="0"/>
                        </a:rPr>
                        <a:t>Coal</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17</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17</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46888">
                <a:tc rowSpan="4">
                  <a:txBody>
                    <a:bodyPr/>
                    <a:lstStyle/>
                    <a:p>
                      <a:pPr algn="l" rtl="0" fontAlgn="ctr"/>
                      <a:r>
                        <a:rPr lang="en-US" sz="1200" b="1" i="1" u="none" strike="noStrike" dirty="0">
                          <a:solidFill>
                            <a:srgbClr val="000000"/>
                          </a:solidFill>
                          <a:effectLst/>
                          <a:latin typeface="Times New Roman" panose="02020603050405020304" pitchFamily="18" charset="0"/>
                        </a:rPr>
                        <a:t>Natural</a:t>
                      </a:r>
                      <a:r>
                        <a:rPr lang="en-US" sz="1200" b="1" i="1" u="none" strike="noStrike" baseline="0" dirty="0">
                          <a:solidFill>
                            <a:srgbClr val="000000"/>
                          </a:solidFill>
                          <a:effectLst/>
                          <a:latin typeface="Times New Roman" panose="02020603050405020304" pitchFamily="18" charset="0"/>
                        </a:rPr>
                        <a:t> Gas</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l" rtl="0" fontAlgn="ctr"/>
                      <a:r>
                        <a:rPr lang="en-US" sz="1200" b="1" i="1" u="none" strike="noStrike" dirty="0">
                          <a:solidFill>
                            <a:srgbClr val="000000"/>
                          </a:solidFill>
                          <a:effectLst/>
                          <a:latin typeface="Times New Roman" panose="02020603050405020304" pitchFamily="18" charset="0"/>
                        </a:rPr>
                        <a:t>Combined</a:t>
                      </a:r>
                      <a:r>
                        <a:rPr lang="en-US" sz="1200" b="1" i="1" u="none" strike="noStrike" baseline="0" dirty="0">
                          <a:solidFill>
                            <a:srgbClr val="000000"/>
                          </a:solidFill>
                          <a:effectLst/>
                          <a:latin typeface="Times New Roman" panose="02020603050405020304" pitchFamily="18" charset="0"/>
                        </a:rPr>
                        <a:t> Cycle</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14,100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14,100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55</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13,074</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13,074</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3,403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3,403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246888">
                <a:tc vMerge="1">
                  <a:txBody>
                    <a:bodyPr/>
                    <a:lstStyle/>
                    <a:p>
                      <a:pPr algn="l" rtl="0" fontAlgn="ctr"/>
                      <a:endParaRPr lang="en-US" sz="11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l" rtl="0" fontAlgn="ctr"/>
                      <a:r>
                        <a:rPr lang="en-US" sz="1200" b="1" i="1" u="none" strike="noStrike" dirty="0">
                          <a:solidFill>
                            <a:srgbClr val="000000"/>
                          </a:solidFill>
                          <a:effectLst/>
                          <a:latin typeface="Times New Roman" panose="02020603050405020304" pitchFamily="18" charset="0"/>
                        </a:rPr>
                        <a:t>Combustion Turbine</a:t>
                      </a: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1,299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1,299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18</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1,849</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1,849</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187643">
                <a:tc vMerge="1">
                  <a:txBody>
                    <a:bodyPr/>
                    <a:lstStyle/>
                    <a:p>
                      <a:endParaRPr lang="en-US"/>
                    </a:p>
                  </a:txBody>
                  <a:tcPr/>
                </a:tc>
                <a:tc>
                  <a:txBody>
                    <a:bodyPr/>
                    <a:lstStyle/>
                    <a:p>
                      <a:pPr algn="l" rtl="0" fontAlgn="ctr"/>
                      <a:r>
                        <a:rPr lang="en-US" sz="1200" b="1" i="1" u="none" strike="noStrike" dirty="0">
                          <a:solidFill>
                            <a:srgbClr val="000000"/>
                          </a:solidFill>
                          <a:effectLst/>
                          <a:latin typeface="Times New Roman" panose="02020603050405020304" pitchFamily="18" charset="0"/>
                        </a:rPr>
                        <a:t>Internal Combustion</a:t>
                      </a: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25</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273</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273</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256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256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5"/>
                  </a:ext>
                </a:extLst>
              </a:tr>
              <a:tr h="238342">
                <a:tc vMerge="1">
                  <a:txBody>
                    <a:bodyPr/>
                    <a:lstStyle/>
                    <a:p>
                      <a:endParaRPr lang="en-US"/>
                    </a:p>
                  </a:txBody>
                  <a:tcPr/>
                </a:tc>
                <a:tc>
                  <a:txBody>
                    <a:bodyPr/>
                    <a:lstStyle/>
                    <a:p>
                      <a:pPr algn="l" rtl="0" fontAlgn="ctr"/>
                      <a:r>
                        <a:rPr lang="en-US" sz="1200" b="1" i="1" u="none" strike="noStrike" dirty="0">
                          <a:solidFill>
                            <a:srgbClr val="000000"/>
                          </a:solidFill>
                          <a:effectLst/>
                          <a:latin typeface="Times New Roman" panose="02020603050405020304" pitchFamily="18" charset="0"/>
                        </a:rPr>
                        <a:t>Other</a:t>
                      </a: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13</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13</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716686582"/>
                  </a:ext>
                </a:extLst>
              </a:tr>
              <a:tr h="246888">
                <a:tc gridSpan="2">
                  <a:txBody>
                    <a:bodyPr/>
                    <a:lstStyle/>
                    <a:p>
                      <a:pPr algn="l" rtl="0" fontAlgn="ctr"/>
                      <a:r>
                        <a:rPr lang="en-US" sz="1200" b="1" i="1" u="none" strike="noStrike" dirty="0">
                          <a:solidFill>
                            <a:srgbClr val="000000"/>
                          </a:solidFill>
                          <a:effectLst/>
                          <a:latin typeface="Times New Roman" panose="02020603050405020304" pitchFamily="18" charset="0"/>
                        </a:rPr>
                        <a:t>Nuclear</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3,240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3,240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2,234</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2,234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6"/>
                  </a:ext>
                </a:extLst>
              </a:tr>
              <a:tr h="246888">
                <a:tc gridSpan="2">
                  <a:txBody>
                    <a:bodyPr/>
                    <a:lstStyle/>
                    <a:p>
                      <a:pPr algn="l" rtl="0" fontAlgn="ctr"/>
                      <a:r>
                        <a:rPr lang="en-US" sz="1200" b="1" i="0" u="none" strike="noStrike" dirty="0">
                          <a:solidFill>
                            <a:srgbClr val="000000"/>
                          </a:solidFill>
                          <a:effectLst/>
                          <a:latin typeface="Times New Roman" panose="02020603050405020304" pitchFamily="18" charset="0"/>
                        </a:rPr>
                        <a:t>Conventional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76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18,851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18,851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105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17,460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17,460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29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3,770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3,770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7"/>
                  </a:ext>
                </a:extLst>
              </a:tr>
              <a:tr h="24688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Solar</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4,133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2,049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3,088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1,396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1,184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408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24688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Wind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13,390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2,292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8,723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1,095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181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9"/>
                  </a:ext>
                </a:extLst>
              </a:tr>
              <a:tr h="24688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Hydro</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224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0"/>
                  </a:ext>
                </a:extLst>
              </a:tr>
              <a:tr h="246888">
                <a:tc gridSpan="2">
                  <a:txBody>
                    <a:bodyPr/>
                    <a:lstStyle/>
                    <a:p>
                      <a:pPr algn="l" rtl="0" fontAlgn="ctr"/>
                      <a:r>
                        <a:rPr lang="en-US" sz="1200" b="1" i="0" u="none" strike="noStrike" dirty="0">
                          <a:solidFill>
                            <a:srgbClr val="000000"/>
                          </a:solidFill>
                          <a:effectLst/>
                          <a:latin typeface="Times New Roman" panose="02020603050405020304" pitchFamily="18" charset="0"/>
                        </a:rPr>
                        <a:t>Renewable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250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17,660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4,392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159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12,035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2,574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74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2,515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591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2"/>
                  </a:ext>
                </a:extLst>
              </a:tr>
              <a:tr h="82296">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chemeClr val="tx1"/>
                          </a:solidFill>
                          <a:effectLst/>
                          <a:latin typeface="Times New Roman" panose="02020603050405020304" pitchFamily="18" charset="0"/>
                        </a:rPr>
                        <a:t>Mechanical Storage</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724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724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lang="en-US" sz="1200" b="1" i="1" u="none" strike="noStrike" kern="120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extLst>
                  <a:ext uri="{0D108BD9-81ED-4DB2-BD59-A6C34878D82A}">
                    <a16:rowId xmlns:a16="http://schemas.microsoft.com/office/drawing/2014/main" val="737872799"/>
                  </a:ext>
                </a:extLst>
              </a:tr>
              <a:tr h="0">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chemeClr val="tx1"/>
                          </a:solidFill>
                          <a:effectLst/>
                          <a:latin typeface="Times New Roman" panose="02020603050405020304" pitchFamily="18" charset="0"/>
                        </a:rPr>
                        <a:t>Electro-chemical Storage</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extLst>
                  <a:ext uri="{0D108BD9-81ED-4DB2-BD59-A6C34878D82A}">
                    <a16:rowId xmlns:a16="http://schemas.microsoft.com/office/drawing/2014/main" val="208428189"/>
                  </a:ext>
                </a:extLst>
              </a:tr>
              <a:tr h="0">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Times New Roman" panose="02020603050405020304" pitchFamily="18" charset="0"/>
                        </a:rPr>
                        <a:t>Storage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836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836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72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72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50000">
                          <a:schemeClr val="bg1">
                            <a:lumMod val="90000"/>
                          </a:schemeClr>
                        </a:gs>
                        <a:gs pos="0">
                          <a:srgbClr val="FFC000"/>
                        </a:gs>
                        <a:gs pos="100000">
                          <a:srgbClr val="FFC000"/>
                        </a:gs>
                      </a:gsLst>
                      <a:lin ang="5400000" scaled="1"/>
                    </a:gradFill>
                  </a:tcPr>
                </a:tc>
                <a:extLst>
                  <a:ext uri="{0D108BD9-81ED-4DB2-BD59-A6C34878D82A}">
                    <a16:rowId xmlns:a16="http://schemas.microsoft.com/office/drawing/2014/main" val="1596772274"/>
                  </a:ext>
                </a:extLst>
              </a:tr>
              <a:tr h="24688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chemeClr val="tx1"/>
                          </a:solidFill>
                          <a:effectLst/>
                          <a:latin typeface="Times New Roman" panose="02020603050405020304" pitchFamily="18" charset="0"/>
                          <a:ea typeface="+mn-ea"/>
                          <a:cs typeface="+mn-cs"/>
                        </a:rPr>
                        <a:t>Other</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2,358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2,358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336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336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3103750930"/>
                  </a:ext>
                </a:extLst>
              </a:tr>
              <a:tr h="246888">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Times New Roman" panose="02020603050405020304" pitchFamily="18" charset="0"/>
                        </a:rPr>
                        <a:t>Other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2,358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2,358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336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336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828805364"/>
                  </a:ext>
                </a:extLst>
              </a:tr>
              <a:tr h="246888">
                <a:tc gridSpan="2">
                  <a:txBody>
                    <a:bodyPr/>
                    <a:lstStyle/>
                    <a:p>
                      <a:pPr algn="l" rtl="0" fontAlgn="ctr"/>
                      <a:r>
                        <a:rPr lang="en-US" sz="1200" b="1" i="0" u="none" strike="noStrike" dirty="0">
                          <a:solidFill>
                            <a:srgbClr val="000000"/>
                          </a:solidFill>
                          <a:effectLst/>
                          <a:latin typeface="Times New Roman" panose="02020603050405020304" pitchFamily="18" charset="0"/>
                        </a:rPr>
                        <a:t>Likely</a:t>
                      </a:r>
                      <a:r>
                        <a:rPr lang="en-US" sz="1200" b="1" i="0" u="none" strike="noStrike" baseline="0" dirty="0">
                          <a:solidFill>
                            <a:srgbClr val="000000"/>
                          </a:solidFill>
                          <a:effectLst/>
                          <a:latin typeface="Times New Roman" panose="02020603050405020304" pitchFamily="18" charset="0"/>
                        </a:rPr>
                        <a:t> SUB </a:t>
                      </a:r>
                      <a:r>
                        <a:rPr lang="en-US" sz="1200" b="1" i="0" u="none" strike="noStrike" dirty="0">
                          <a:solidFill>
                            <a:srgbClr val="000000"/>
                          </a:solidFill>
                          <a:effectLst/>
                          <a:latin typeface="Times New Roman" panose="02020603050405020304" pitchFamily="18" charset="0"/>
                        </a:rPr>
                        <a:t>TOTAL </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345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39,705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26,437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285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29,856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20,395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111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6,370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Times New Roman" panose="02020603050405020304" pitchFamily="18" charset="0"/>
                          <a:ea typeface="+mn-ea"/>
                          <a:cs typeface="+mn-cs"/>
                        </a:rPr>
                        <a:t>4,446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13"/>
                  </a:ext>
                </a:extLst>
              </a:tr>
            </a:tbl>
          </a:graphicData>
        </a:graphic>
      </p:graphicFrame>
      <p:sp>
        <p:nvSpPr>
          <p:cNvPr id="25603" name="Rectangle 256"/>
          <p:cNvSpPr>
            <a:spLocks noGrp="1" noChangeArrowheads="1"/>
          </p:cNvSpPr>
          <p:nvPr>
            <p:ph type="ctrTitle"/>
          </p:nvPr>
        </p:nvSpPr>
        <p:spPr/>
        <p:txBody>
          <a:bodyPr>
            <a:normAutofit fontScale="90000"/>
          </a:bodyPr>
          <a:lstStyle/>
          <a:p>
            <a:r>
              <a:rPr lang="en-US" dirty="0"/>
              <a:t>Current Progressing Capacity Projects</a:t>
            </a:r>
            <a:endParaRPr lang="en-US" sz="2200" i="1" dirty="0"/>
          </a:p>
        </p:txBody>
      </p:sp>
      <p:sp>
        <p:nvSpPr>
          <p:cNvPr id="3" name="Subtitle 2"/>
          <p:cNvSpPr>
            <a:spLocks noGrp="1"/>
          </p:cNvSpPr>
          <p:nvPr>
            <p:ph type="subTitle" idx="13"/>
          </p:nvPr>
        </p:nvSpPr>
        <p:spPr/>
        <p:txBody>
          <a:bodyPr/>
          <a:lstStyle/>
          <a:p>
            <a:r>
              <a:rPr lang="en-US" dirty="0"/>
              <a:t>Units proposed for entry into service after January 1, 2019</a:t>
            </a:r>
          </a:p>
        </p:txBody>
      </p:sp>
      <p:sp>
        <p:nvSpPr>
          <p:cNvPr id="11" name="TextBox 10"/>
          <p:cNvSpPr txBox="1"/>
          <p:nvPr/>
        </p:nvSpPr>
        <p:spPr>
          <a:xfrm>
            <a:off x="2034366" y="6230300"/>
            <a:ext cx="5312673" cy="246221"/>
          </a:xfrm>
          <a:prstGeom prst="rect">
            <a:avLst/>
          </a:prstGeom>
          <a:noFill/>
        </p:spPr>
        <p:txBody>
          <a:bodyPr wrap="none" rtlCol="0">
            <a:spAutoFit/>
          </a:bodyPr>
          <a:lstStyle/>
          <a:p>
            <a:r>
              <a:rPr lang="en-US" sz="1000" dirty="0"/>
              <a:t>*Other consists of: Biomass, Petroleum, Geothermal, Waste Heat, and Unclassified Gaseous Fuels</a:t>
            </a:r>
          </a:p>
        </p:txBody>
      </p:sp>
      <p:sp>
        <p:nvSpPr>
          <p:cNvPr id="15" name="TextBox 14"/>
          <p:cNvSpPr txBox="1"/>
          <p:nvPr/>
        </p:nvSpPr>
        <p:spPr>
          <a:xfrm>
            <a:off x="5576711" y="6441411"/>
            <a:ext cx="6284454" cy="246221"/>
          </a:xfrm>
          <a:prstGeom prst="rect">
            <a:avLst/>
          </a:prstGeom>
          <a:noFill/>
        </p:spPr>
        <p:txBody>
          <a:bodyPr wrap="square" rtlCol="0">
            <a:spAutoFit/>
          </a:bodyPr>
          <a:lstStyle/>
          <a:p>
            <a:r>
              <a:rPr lang="en-US" sz="1000" i="1" dirty="0">
                <a:solidFill>
                  <a:schemeClr val="bg1"/>
                </a:solidFill>
              </a:rPr>
              <a:t>Derived from data found on: S&amp;P Global (2/21/19); De-rate Factors: NERC 2017 Summer Reliability Assessment</a:t>
            </a:r>
          </a:p>
        </p:txBody>
      </p:sp>
    </p:spTree>
    <p:extLst>
      <p:ext uri="{BB962C8B-B14F-4D97-AF65-F5344CB8AC3E}">
        <p14:creationId xmlns:p14="http://schemas.microsoft.com/office/powerpoint/2010/main" val="4178424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fontScale="85000" lnSpcReduction="20000"/>
          </a:bodyPr>
          <a:lstStyle/>
          <a:p>
            <a:r>
              <a:rPr lang="en-US" dirty="0">
                <a:hlinkClick r:id="rId2" action="ppaction://hlinksldjump"/>
              </a:rPr>
              <a:t>Introduction</a:t>
            </a:r>
            <a:endParaRPr lang="en-US" dirty="0"/>
          </a:p>
          <a:p>
            <a:r>
              <a:rPr lang="en-US" dirty="0">
                <a:hlinkClick r:id="rId3" action="ppaction://hlinksldjump"/>
              </a:rPr>
              <a:t>Power Plant Development Projects</a:t>
            </a:r>
            <a:endParaRPr lang="en-US" dirty="0"/>
          </a:p>
          <a:p>
            <a:pPr lvl="1"/>
            <a:r>
              <a:rPr lang="en-US" dirty="0">
                <a:hlinkClick r:id="rId4" action="ppaction://hlinksldjump"/>
              </a:rPr>
              <a:t>Status of Proposed U.S. New Nameplate Capacity</a:t>
            </a:r>
            <a:endParaRPr lang="en-US" dirty="0"/>
          </a:p>
          <a:p>
            <a:r>
              <a:rPr lang="en-US" dirty="0">
                <a:hlinkClick r:id="rId5" action="ppaction://hlinksldjump"/>
              </a:rPr>
              <a:t>Electric Transmission Projects</a:t>
            </a:r>
            <a:endParaRPr lang="en-US" dirty="0"/>
          </a:p>
          <a:p>
            <a:pPr lvl="1"/>
            <a:r>
              <a:rPr lang="en-US" dirty="0">
                <a:hlinkClick r:id="rId6" action="ppaction://hlinksldjump"/>
              </a:rPr>
              <a:t>Status of Proposed AC Electric Transmission Projects</a:t>
            </a:r>
            <a:endParaRPr lang="en-US" dirty="0"/>
          </a:p>
          <a:p>
            <a:pPr lvl="1"/>
            <a:r>
              <a:rPr lang="en-US" dirty="0">
                <a:hlinkClick r:id="rId7" action="ppaction://hlinksldjump"/>
              </a:rPr>
              <a:t>Status of Proposed DC Electric Transmission Projects</a:t>
            </a:r>
            <a:endParaRPr lang="en-US" dirty="0"/>
          </a:p>
          <a:p>
            <a:r>
              <a:rPr lang="en-US" dirty="0">
                <a:hlinkClick r:id="rId8" action="ppaction://hlinksldjump"/>
              </a:rPr>
              <a:t>Natural Gas Pipeline Projects</a:t>
            </a:r>
            <a:endParaRPr lang="en-US" dirty="0"/>
          </a:p>
          <a:p>
            <a:pPr lvl="1"/>
            <a:r>
              <a:rPr lang="en-US" dirty="0">
                <a:hlinkClick r:id="rId9" action="ppaction://hlinksldjump"/>
              </a:rPr>
              <a:t>Status of Proposed Natural Gas Pipeline Projects</a:t>
            </a:r>
            <a:endParaRPr lang="en-US" dirty="0"/>
          </a:p>
          <a:p>
            <a:r>
              <a:rPr lang="en-US" dirty="0">
                <a:hlinkClick r:id="rId10" action="ppaction://hlinksldjump"/>
              </a:rPr>
              <a:t>Liquefied Natural Gas Projects</a:t>
            </a:r>
            <a:endParaRPr lang="en-US" dirty="0"/>
          </a:p>
          <a:p>
            <a:pPr lvl="1"/>
            <a:r>
              <a:rPr lang="en-US" dirty="0">
                <a:hlinkClick r:id="rId11" action="ppaction://hlinksldjump"/>
              </a:rPr>
              <a:t>Status of Proposed Liquefied Natural Gas Projects</a:t>
            </a:r>
            <a:endParaRPr lang="en-US" dirty="0"/>
          </a:p>
          <a:p>
            <a:r>
              <a:rPr lang="en-US" dirty="0">
                <a:hlinkClick r:id="rId12" action="ppaction://hlinksldjump"/>
              </a:rPr>
              <a:t>Fuel Stockpiles Supplement</a:t>
            </a:r>
            <a:endParaRPr lang="en-US" dirty="0"/>
          </a:p>
        </p:txBody>
      </p:sp>
      <p:sp>
        <p:nvSpPr>
          <p:cNvPr id="7" name="Title 6"/>
          <p:cNvSpPr>
            <a:spLocks noGrp="1"/>
          </p:cNvSpPr>
          <p:nvPr>
            <p:ph type="ctrTitle"/>
          </p:nvPr>
        </p:nvSpPr>
        <p:spPr/>
        <p:txBody>
          <a:bodyPr/>
          <a:lstStyle/>
          <a:p>
            <a:r>
              <a:rPr lang="en-US" dirty="0"/>
              <a:t>Table of Contents</a:t>
            </a:r>
          </a:p>
        </p:txBody>
      </p:sp>
    </p:spTree>
    <p:extLst>
      <p:ext uri="{BB962C8B-B14F-4D97-AF65-F5344CB8AC3E}">
        <p14:creationId xmlns:p14="http://schemas.microsoft.com/office/powerpoint/2010/main" val="2985752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8" y="1308015"/>
            <a:ext cx="11580921" cy="4010336"/>
          </a:xfrm>
        </p:spPr>
        <p:txBody>
          <a:bodyPr>
            <a:normAutofit/>
          </a:bodyPr>
          <a:lstStyle/>
          <a:p>
            <a:r>
              <a:rPr lang="en-US" sz="2000" dirty="0"/>
              <a:t>Many generator interconnections often require the parallel development of transmission infrastructure to achieve operation and grid interconnection.  These projects often have their own timelines and can lead to delays in generator operation.</a:t>
            </a:r>
          </a:p>
          <a:p>
            <a:r>
              <a:rPr lang="en-US" sz="2000" dirty="0"/>
              <a:t>If a significant amount of the uncertain capacity fails to develop, the need for additional transmission infrastructure to deliver output from existing capacity and to maintain reliability may arise. </a:t>
            </a:r>
          </a:p>
          <a:p>
            <a:r>
              <a:rPr lang="en-US" sz="2000" dirty="0"/>
              <a:t>Similar to generation, transmission project development duration is impacted by a number of factors including labor availability, component production lead times, permitting duration, market viability, etc. </a:t>
            </a:r>
          </a:p>
        </p:txBody>
      </p:sp>
      <p:sp>
        <p:nvSpPr>
          <p:cNvPr id="19459" name="Rectangle 2"/>
          <p:cNvSpPr>
            <a:spLocks noGrp="1" noChangeArrowheads="1"/>
          </p:cNvSpPr>
          <p:nvPr>
            <p:ph type="ctrTitle"/>
          </p:nvPr>
        </p:nvSpPr>
        <p:spPr/>
        <p:txBody>
          <a:bodyPr>
            <a:normAutofit fontScale="90000"/>
          </a:bodyPr>
          <a:lstStyle/>
          <a:p>
            <a:pPr eaLnBrk="1" hangingPunct="1"/>
            <a:r>
              <a:rPr lang="en-US" dirty="0"/>
              <a:t>Electric Transmission Projects*</a:t>
            </a:r>
          </a:p>
        </p:txBody>
      </p:sp>
      <p:sp>
        <p:nvSpPr>
          <p:cNvPr id="5" name="TextBox 4"/>
          <p:cNvSpPr txBox="1"/>
          <p:nvPr/>
        </p:nvSpPr>
        <p:spPr>
          <a:xfrm>
            <a:off x="3672934" y="3704513"/>
            <a:ext cx="4601371" cy="369332"/>
          </a:xfrm>
          <a:prstGeom prst="rect">
            <a:avLst/>
          </a:prstGeom>
          <a:noFill/>
        </p:spPr>
        <p:txBody>
          <a:bodyPr wrap="square" rtlCol="0">
            <a:spAutoFit/>
          </a:bodyPr>
          <a:lstStyle/>
          <a:p>
            <a:r>
              <a:rPr lang="en-US" b="1" dirty="0">
                <a:solidFill>
                  <a:prstClr val="black"/>
                </a:solidFill>
              </a:rPr>
              <a:t>Typical Project Timeline for New Transmission</a:t>
            </a:r>
          </a:p>
        </p:txBody>
      </p:sp>
      <p:graphicFrame>
        <p:nvGraphicFramePr>
          <p:cNvPr id="7" name="Content Placeholder 8"/>
          <p:cNvGraphicFramePr>
            <a:graphicFrameLocks/>
          </p:cNvGraphicFramePr>
          <p:nvPr>
            <p:extLst>
              <p:ext uri="{D42A27DB-BD31-4B8C-83A1-F6EECF244321}">
                <p14:modId xmlns:p14="http://schemas.microsoft.com/office/powerpoint/2010/main" val="2703663975"/>
              </p:ext>
            </p:extLst>
          </p:nvPr>
        </p:nvGraphicFramePr>
        <p:xfrm>
          <a:off x="519091" y="4130529"/>
          <a:ext cx="11059886" cy="1417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eft Brace 2"/>
          <p:cNvSpPr/>
          <p:nvPr/>
        </p:nvSpPr>
        <p:spPr>
          <a:xfrm rot="16200000">
            <a:off x="5815771" y="1465275"/>
            <a:ext cx="466531" cy="8384488"/>
          </a:xfrm>
          <a:prstGeom prst="leftBrace">
            <a:avLst/>
          </a:prstGeom>
          <a:ln w="22225">
            <a:solidFill>
              <a:srgbClr val="37AB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p:cNvSpPr txBox="1"/>
          <p:nvPr/>
        </p:nvSpPr>
        <p:spPr>
          <a:xfrm>
            <a:off x="5455732" y="5935981"/>
            <a:ext cx="1186607" cy="307777"/>
          </a:xfrm>
          <a:prstGeom prst="rect">
            <a:avLst/>
          </a:prstGeom>
          <a:solidFill>
            <a:srgbClr val="37ABFF"/>
          </a:solidFill>
          <a:ln>
            <a:solidFill>
              <a:schemeClr val="accent1"/>
            </a:solidFill>
          </a:ln>
        </p:spPr>
        <p:txBody>
          <a:bodyPr wrap="none" rtlCol="0">
            <a:spAutoFit/>
          </a:bodyPr>
          <a:lstStyle/>
          <a:p>
            <a:r>
              <a:rPr lang="en-US" sz="1400" dirty="0">
                <a:solidFill>
                  <a:srgbClr val="FFFFFF"/>
                </a:solidFill>
              </a:rPr>
              <a:t>7 – 10.5 Years</a:t>
            </a:r>
          </a:p>
        </p:txBody>
      </p:sp>
      <p:sp>
        <p:nvSpPr>
          <p:cNvPr id="9" name="TextBox 8"/>
          <p:cNvSpPr txBox="1"/>
          <p:nvPr/>
        </p:nvSpPr>
        <p:spPr>
          <a:xfrm>
            <a:off x="10241281" y="5961952"/>
            <a:ext cx="1827488" cy="276999"/>
          </a:xfrm>
          <a:prstGeom prst="rect">
            <a:avLst/>
          </a:prstGeom>
          <a:noFill/>
        </p:spPr>
        <p:txBody>
          <a:bodyPr wrap="none" rtlCol="0">
            <a:spAutoFit/>
          </a:bodyPr>
          <a:lstStyle/>
          <a:p>
            <a:r>
              <a:rPr lang="en-US" sz="1200" dirty="0"/>
              <a:t>*Bulk Electric System Only</a:t>
            </a:r>
          </a:p>
        </p:txBody>
      </p:sp>
      <p:sp>
        <p:nvSpPr>
          <p:cNvPr id="11" name="TextBox 10"/>
          <p:cNvSpPr txBox="1"/>
          <p:nvPr/>
        </p:nvSpPr>
        <p:spPr>
          <a:xfrm>
            <a:off x="4050954" y="6411275"/>
            <a:ext cx="7528023" cy="246221"/>
          </a:xfrm>
          <a:prstGeom prst="rect">
            <a:avLst/>
          </a:prstGeom>
          <a:noFill/>
        </p:spPr>
        <p:txBody>
          <a:bodyPr wrap="none" rtlCol="0">
            <a:spAutoFit/>
          </a:bodyPr>
          <a:lstStyle/>
          <a:p>
            <a:r>
              <a:rPr lang="en-US" sz="1000" i="1" dirty="0">
                <a:solidFill>
                  <a:schemeClr val="bg1"/>
                </a:solidFill>
              </a:rPr>
              <a:t>Source: Edison International, </a:t>
            </a:r>
            <a:r>
              <a:rPr lang="en-US" sz="1000" b="1" i="1" dirty="0">
                <a:solidFill>
                  <a:schemeClr val="bg1"/>
                </a:solidFill>
              </a:rPr>
              <a:t>Getting to Know Renewable Energy</a:t>
            </a:r>
            <a:r>
              <a:rPr lang="en-US" sz="1000" i="1" dirty="0">
                <a:solidFill>
                  <a:schemeClr val="bg1"/>
                </a:solidFill>
              </a:rPr>
              <a:t> (2012) http://inside.edison.com/content/inside/2012/08-12/gtk-8-12.html</a:t>
            </a:r>
          </a:p>
        </p:txBody>
      </p:sp>
    </p:spTree>
    <p:extLst>
      <p:ext uri="{BB962C8B-B14F-4D97-AF65-F5344CB8AC3E}">
        <p14:creationId xmlns:p14="http://schemas.microsoft.com/office/powerpoint/2010/main" val="3538267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897437290"/>
              </p:ext>
            </p:extLst>
          </p:nvPr>
        </p:nvGraphicFramePr>
        <p:xfrm>
          <a:off x="269875" y="1047750"/>
          <a:ext cx="11652250" cy="479764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ctrTitle"/>
          </p:nvPr>
        </p:nvSpPr>
        <p:spPr/>
        <p:txBody>
          <a:bodyPr>
            <a:noAutofit/>
          </a:bodyPr>
          <a:lstStyle/>
          <a:p>
            <a:r>
              <a:rPr lang="en-US" sz="2800" dirty="0"/>
              <a:t>Status of Proposed AC Electric Transmission Projects*</a:t>
            </a:r>
          </a:p>
        </p:txBody>
      </p:sp>
      <p:sp>
        <p:nvSpPr>
          <p:cNvPr id="10" name="TextBox 9"/>
          <p:cNvSpPr txBox="1"/>
          <p:nvPr/>
        </p:nvSpPr>
        <p:spPr>
          <a:xfrm>
            <a:off x="8744226" y="6406864"/>
            <a:ext cx="2770440" cy="247313"/>
          </a:xfrm>
          <a:prstGeom prst="rect">
            <a:avLst/>
          </a:prstGeom>
          <a:noFill/>
        </p:spPr>
        <p:txBody>
          <a:bodyPr wrap="square" rtlCol="0">
            <a:spAutoFit/>
          </a:bodyPr>
          <a:lstStyle/>
          <a:p>
            <a:r>
              <a:rPr lang="en-US" sz="1000" i="1" dirty="0">
                <a:solidFill>
                  <a:schemeClr val="bg1"/>
                </a:solidFill>
              </a:rPr>
              <a:t>Derived from data found on: S&amp;P Global (2/21/19)</a:t>
            </a:r>
          </a:p>
        </p:txBody>
      </p:sp>
      <p:sp>
        <p:nvSpPr>
          <p:cNvPr id="11" name="TextBox 10"/>
          <p:cNvSpPr txBox="1"/>
          <p:nvPr/>
        </p:nvSpPr>
        <p:spPr>
          <a:xfrm>
            <a:off x="269875" y="5845397"/>
            <a:ext cx="3449727" cy="276999"/>
          </a:xfrm>
          <a:prstGeom prst="rect">
            <a:avLst/>
          </a:prstGeom>
          <a:noFill/>
        </p:spPr>
        <p:txBody>
          <a:bodyPr wrap="none" rtlCol="0">
            <a:spAutoFit/>
          </a:bodyPr>
          <a:lstStyle/>
          <a:p>
            <a:r>
              <a:rPr lang="en-US" sz="1200" b="1" dirty="0"/>
              <a:t>*17,594 AC miles in total, Bulk Electric System Only</a:t>
            </a:r>
          </a:p>
        </p:txBody>
      </p:sp>
    </p:spTree>
    <p:extLst>
      <p:ext uri="{BB962C8B-B14F-4D97-AF65-F5344CB8AC3E}">
        <p14:creationId xmlns:p14="http://schemas.microsoft.com/office/powerpoint/2010/main" val="3216616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716" name="Group 140"/>
          <p:cNvGraphicFramePr>
            <a:graphicFrameLocks noGrp="1"/>
          </p:cNvGraphicFramePr>
          <p:nvPr>
            <p:extLst>
              <p:ext uri="{D42A27DB-BD31-4B8C-83A1-F6EECF244321}">
                <p14:modId xmlns:p14="http://schemas.microsoft.com/office/powerpoint/2010/main" val="3179583538"/>
              </p:ext>
            </p:extLst>
          </p:nvPr>
        </p:nvGraphicFramePr>
        <p:xfrm>
          <a:off x="1669019" y="1384514"/>
          <a:ext cx="8853962" cy="4480529"/>
        </p:xfrm>
        <a:graphic>
          <a:graphicData uri="http://schemas.openxmlformats.org/drawingml/2006/table">
            <a:tbl>
              <a:tblPr>
                <a:effectLst>
                  <a:outerShdw blurRad="50800" dist="38100" dir="2700000" algn="tl" rotWithShape="0">
                    <a:prstClr val="black">
                      <a:alpha val="40000"/>
                    </a:prstClr>
                  </a:outerShdw>
                </a:effectLst>
              </a:tblPr>
              <a:tblGrid>
                <a:gridCol w="1538762">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647459668"/>
                    </a:ext>
                  </a:extLst>
                </a:gridCol>
                <a:gridCol w="731520">
                  <a:extLst>
                    <a:ext uri="{9D8B030D-6E8A-4147-A177-3AD203B41FA5}">
                      <a16:colId xmlns:a16="http://schemas.microsoft.com/office/drawing/2014/main" val="1552246421"/>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tblGrid>
              <a:tr h="377834">
                <a:tc row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General Status</a:t>
                      </a:r>
                      <a:endParaRPr kumimoji="0" lang="en-US" sz="12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Sub-100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115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algn="ct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120 kV</a:t>
                      </a:r>
                      <a:endParaRPr lang="en-US" sz="1200" dirty="0"/>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dirty="0"/>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algn="ct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138 kV</a:t>
                      </a:r>
                      <a:endParaRPr lang="en-US" sz="1200" dirty="0"/>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dirty="0"/>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161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42318">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360112">
                <a:tc>
                  <a:txBody>
                    <a:bodyPr/>
                    <a:lstStyle/>
                    <a:p>
                      <a:pPr algn="l" rtl="0" fontAlgn="ctr"/>
                      <a:r>
                        <a:rPr lang="en-US" sz="1200" b="1" i="1" u="none" strike="noStrike" dirty="0">
                          <a:solidFill>
                            <a:srgbClr val="000000"/>
                          </a:solidFill>
                          <a:effectLst/>
                          <a:latin typeface="Times New Roman" panose="02020603050405020304" pitchFamily="18" charset="0"/>
                        </a:rPr>
                        <a:t>Completed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361419">
                <a:tc>
                  <a:txBody>
                    <a:bodyPr/>
                    <a:lstStyle/>
                    <a:p>
                      <a:pPr algn="l" rtl="0" fontAlgn="ctr"/>
                      <a:r>
                        <a:rPr lang="en-US" sz="1200" b="1" i="1" u="none" strike="noStrike" dirty="0">
                          <a:solidFill>
                            <a:srgbClr val="000000"/>
                          </a:solidFill>
                          <a:effectLst/>
                          <a:latin typeface="Times New Roman" panose="02020603050405020304" pitchFamily="18" charset="0"/>
                        </a:rPr>
                        <a:t>Construction</a:t>
                      </a:r>
                      <a:r>
                        <a:rPr lang="en-US" sz="1200" b="1" i="1" u="none" strike="noStrike" baseline="0" dirty="0">
                          <a:solidFill>
                            <a:srgbClr val="000000"/>
                          </a:solidFill>
                          <a:effectLst/>
                          <a:latin typeface="Times New Roman" panose="02020603050405020304" pitchFamily="18" charset="0"/>
                        </a:rPr>
                        <a:t> Begun</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251.0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455646">
                <a:tc>
                  <a:txBody>
                    <a:bodyPr/>
                    <a:lstStyle/>
                    <a:p>
                      <a:pPr algn="l" rtl="0" fontAlgn="ctr"/>
                      <a:r>
                        <a:rPr lang="en-US" sz="1300" b="1" i="0" u="none" strike="noStrike" dirty="0">
                          <a:solidFill>
                            <a:srgbClr val="000000"/>
                          </a:solidFill>
                          <a:effectLst/>
                          <a:latin typeface="Times New Roman" panose="02020603050405020304" pitchFamily="18" charset="0"/>
                        </a:rPr>
                        <a:t>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74.0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251.0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323859">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Advanced Development</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234.0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239515">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Postponed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239515">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Early</a:t>
                      </a:r>
                      <a:r>
                        <a:rPr lang="en-US" sz="1200" b="1" i="1" u="none" strike="noStrike" baseline="0" dirty="0">
                          <a:solidFill>
                            <a:srgbClr val="5F5F5F"/>
                          </a:solidFill>
                          <a:effectLst/>
                          <a:latin typeface="Times New Roman" panose="02020603050405020304" pitchFamily="18" charset="0"/>
                        </a:rPr>
                        <a:t> Development</a:t>
                      </a:r>
                      <a:endParaRPr lang="en-US" sz="1200" b="1" i="1" u="none" strike="noStrike" dirty="0">
                        <a:solidFill>
                          <a:srgbClr val="5F5F5F"/>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384.0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156.8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323858">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Announced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18.0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200.1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367.0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511774">
                <a:tc>
                  <a:txBody>
                    <a:bodyPr/>
                    <a:lstStyle/>
                    <a:p>
                      <a:pPr marL="171450" indent="0" algn="l" rtl="0" fontAlgn="ctr"/>
                      <a:r>
                        <a:rPr lang="en-US" sz="1300" b="1" i="0" u="none" strike="noStrike" dirty="0">
                          <a:solidFill>
                            <a:srgbClr val="000000"/>
                          </a:solidFill>
                          <a:effectLst/>
                          <a:latin typeface="Times New Roman" panose="02020603050405020304" pitchFamily="18" charset="0"/>
                        </a:rPr>
                        <a:t>Uncertain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25.0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24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674.1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27.0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38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757.8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180.0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579387">
                <a:tc>
                  <a:txBody>
                    <a:bodyPr/>
                    <a:lstStyle/>
                    <a:p>
                      <a:pPr algn="l" rtl="0" fontAlgn="ctr"/>
                      <a:r>
                        <a:rPr lang="en-US" sz="1400" b="1" i="0" u="none" strike="noStrike" dirty="0">
                          <a:solidFill>
                            <a:srgbClr val="000000"/>
                          </a:solidFill>
                          <a:effectLst/>
                          <a:latin typeface="Times New Roman" panose="02020603050405020304" pitchFamily="18" charset="0"/>
                        </a:rPr>
                        <a:t>TOTAL</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mn-cs"/>
                        </a:rPr>
                        <a:t>25.0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mn-cs"/>
                        </a:rPr>
                        <a:t>29.0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mn-cs"/>
                        </a:rPr>
                        <a:t>748.1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mn-cs"/>
                        </a:rPr>
                        <a:t>2.0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a:solidFill>
                            <a:srgbClr val="000000"/>
                          </a:solidFill>
                          <a:effectLst/>
                          <a:latin typeface="Times New Roman" panose="02020603050405020304" pitchFamily="18" charset="0"/>
                          <a:ea typeface="+mn-ea"/>
                          <a:cs typeface="+mn-cs"/>
                        </a:rPr>
                        <a:t>27.0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mn-cs"/>
                        </a:rPr>
                        <a:t>48.0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mn-cs"/>
                        </a:rPr>
                        <a:t>1,008.8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mn-cs"/>
                        </a:rPr>
                        <a:t>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mn-cs"/>
                        </a:rPr>
                        <a:t>180.0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a:xfrm>
            <a:off x="270628" y="146034"/>
            <a:ext cx="9768918" cy="1134678"/>
          </a:xfrm>
        </p:spPr>
        <p:txBody>
          <a:bodyPr/>
          <a:lstStyle/>
          <a:p>
            <a:r>
              <a:rPr lang="en-US" dirty="0"/>
              <a:t>Current AC Electric Transmission Projects*</a:t>
            </a:r>
            <a:endParaRPr lang="en-US" sz="2200" i="1" dirty="0"/>
          </a:p>
        </p:txBody>
      </p:sp>
      <p:sp>
        <p:nvSpPr>
          <p:cNvPr id="12" name="Text Box 287"/>
          <p:cNvSpPr txBox="1">
            <a:spLocks noChangeArrowheads="1"/>
          </p:cNvSpPr>
          <p:nvPr/>
        </p:nvSpPr>
        <p:spPr bwMode="auto">
          <a:xfrm>
            <a:off x="112862" y="3845828"/>
            <a:ext cx="122551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338374" y="3624778"/>
            <a:ext cx="119918" cy="1091643"/>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
        <p:nvSpPr>
          <p:cNvPr id="11" name="TextBox 10"/>
          <p:cNvSpPr txBox="1"/>
          <p:nvPr/>
        </p:nvSpPr>
        <p:spPr>
          <a:xfrm>
            <a:off x="228624" y="5865044"/>
            <a:ext cx="1865895" cy="276999"/>
          </a:xfrm>
          <a:prstGeom prst="rect">
            <a:avLst/>
          </a:prstGeom>
          <a:noFill/>
        </p:spPr>
        <p:txBody>
          <a:bodyPr wrap="none" rtlCol="0">
            <a:spAutoFit/>
          </a:bodyPr>
          <a:lstStyle/>
          <a:p>
            <a:r>
              <a:rPr lang="en-US" sz="1200" b="1" dirty="0"/>
              <a:t>*Bulk Electric System Only</a:t>
            </a:r>
          </a:p>
        </p:txBody>
      </p:sp>
      <p:sp>
        <p:nvSpPr>
          <p:cNvPr id="14" name="TextBox 13"/>
          <p:cNvSpPr txBox="1"/>
          <p:nvPr/>
        </p:nvSpPr>
        <p:spPr>
          <a:xfrm>
            <a:off x="8746205" y="6414993"/>
            <a:ext cx="2789546" cy="246221"/>
          </a:xfrm>
          <a:prstGeom prst="rect">
            <a:avLst/>
          </a:prstGeom>
          <a:noFill/>
        </p:spPr>
        <p:txBody>
          <a:bodyPr wrap="none" rtlCol="0">
            <a:spAutoFit/>
          </a:bodyPr>
          <a:lstStyle/>
          <a:p>
            <a:r>
              <a:rPr lang="en-US" sz="1000" i="1" dirty="0">
                <a:solidFill>
                  <a:schemeClr val="bg1"/>
                </a:solidFill>
              </a:rPr>
              <a:t>Derived from data found on: S&amp;P Global (2/21/19)</a:t>
            </a:r>
          </a:p>
        </p:txBody>
      </p:sp>
      <p:sp>
        <p:nvSpPr>
          <p:cNvPr id="15" name="Text Box 286"/>
          <p:cNvSpPr txBox="1">
            <a:spLocks noChangeArrowheads="1"/>
          </p:cNvSpPr>
          <p:nvPr/>
        </p:nvSpPr>
        <p:spPr bwMode="auto">
          <a:xfrm>
            <a:off x="59069" y="2434957"/>
            <a:ext cx="116157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sp>
        <p:nvSpPr>
          <p:cNvPr id="16" name="AutoShape 285"/>
          <p:cNvSpPr>
            <a:spLocks/>
          </p:cNvSpPr>
          <p:nvPr/>
        </p:nvSpPr>
        <p:spPr bwMode="auto">
          <a:xfrm>
            <a:off x="1324912" y="2396970"/>
            <a:ext cx="119918" cy="722304"/>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Tree>
    <p:extLst>
      <p:ext uri="{BB962C8B-B14F-4D97-AF65-F5344CB8AC3E}">
        <p14:creationId xmlns:p14="http://schemas.microsoft.com/office/powerpoint/2010/main" val="3158890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716" name="Group 140"/>
          <p:cNvGraphicFramePr>
            <a:graphicFrameLocks noGrp="1"/>
          </p:cNvGraphicFramePr>
          <p:nvPr>
            <p:extLst>
              <p:ext uri="{D42A27DB-BD31-4B8C-83A1-F6EECF244321}">
                <p14:modId xmlns:p14="http://schemas.microsoft.com/office/powerpoint/2010/main" val="158572618"/>
              </p:ext>
            </p:extLst>
          </p:nvPr>
        </p:nvGraphicFramePr>
        <p:xfrm>
          <a:off x="1366069" y="1449808"/>
          <a:ext cx="10664006" cy="4348429"/>
        </p:xfrm>
        <a:graphic>
          <a:graphicData uri="http://schemas.openxmlformats.org/drawingml/2006/table">
            <a:tbl>
              <a:tblPr>
                <a:effectLst>
                  <a:outerShdw blurRad="50800" dist="38100" dir="2700000" algn="tl" rotWithShape="0">
                    <a:prstClr val="black">
                      <a:alpha val="40000"/>
                    </a:prstClr>
                  </a:outerShdw>
                </a:effectLst>
              </a:tblPr>
              <a:tblGrid>
                <a:gridCol w="2024831">
                  <a:extLst>
                    <a:ext uri="{9D8B030D-6E8A-4147-A177-3AD203B41FA5}">
                      <a16:colId xmlns:a16="http://schemas.microsoft.com/office/drawing/2014/main" val="20000"/>
                    </a:ext>
                  </a:extLst>
                </a:gridCol>
                <a:gridCol w="1057275">
                  <a:extLst>
                    <a:ext uri="{9D8B030D-6E8A-4147-A177-3AD203B41FA5}">
                      <a16:colId xmlns:a16="http://schemas.microsoft.com/office/drawing/2014/main" val="20001"/>
                    </a:ext>
                  </a:extLst>
                </a:gridCol>
                <a:gridCol w="695325">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704850">
                  <a:extLst>
                    <a:ext uri="{9D8B030D-6E8A-4147-A177-3AD203B41FA5}">
                      <a16:colId xmlns:a16="http://schemas.microsoft.com/office/drawing/2014/main" val="20004"/>
                    </a:ext>
                  </a:extLst>
                </a:gridCol>
                <a:gridCol w="100965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981075">
                  <a:extLst>
                    <a:ext uri="{9D8B030D-6E8A-4147-A177-3AD203B41FA5}">
                      <a16:colId xmlns:a16="http://schemas.microsoft.com/office/drawing/2014/main" val="20007"/>
                    </a:ext>
                  </a:extLst>
                </a:gridCol>
                <a:gridCol w="742950">
                  <a:extLst>
                    <a:ext uri="{9D8B030D-6E8A-4147-A177-3AD203B41FA5}">
                      <a16:colId xmlns:a16="http://schemas.microsoft.com/office/drawing/2014/main" val="20008"/>
                    </a:ext>
                  </a:extLst>
                </a:gridCol>
                <a:gridCol w="1000125">
                  <a:extLst>
                    <a:ext uri="{9D8B030D-6E8A-4147-A177-3AD203B41FA5}">
                      <a16:colId xmlns:a16="http://schemas.microsoft.com/office/drawing/2014/main" val="20009"/>
                    </a:ext>
                  </a:extLst>
                </a:gridCol>
                <a:gridCol w="695325">
                  <a:extLst>
                    <a:ext uri="{9D8B030D-6E8A-4147-A177-3AD203B41FA5}">
                      <a16:colId xmlns:a16="http://schemas.microsoft.com/office/drawing/2014/main" val="20010"/>
                    </a:ext>
                  </a:extLst>
                </a:gridCol>
              </a:tblGrid>
              <a:tr h="372117">
                <a:tc row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General Status</a:t>
                      </a:r>
                      <a:endParaRPr kumimoji="0" lang="en-US" sz="12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220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230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345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dirty="0"/>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500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dirty="0"/>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765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32599">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354663">
                <a:tc>
                  <a:txBody>
                    <a:bodyPr/>
                    <a:lstStyle/>
                    <a:p>
                      <a:pPr algn="l" rtl="0" fontAlgn="ctr"/>
                      <a:r>
                        <a:rPr lang="en-US" sz="1200" b="1" i="1" u="none" strike="noStrike" dirty="0">
                          <a:solidFill>
                            <a:srgbClr val="000000"/>
                          </a:solidFill>
                          <a:effectLst/>
                          <a:latin typeface="Times New Roman" panose="02020603050405020304" pitchFamily="18" charset="0"/>
                        </a:rPr>
                        <a:t>Completed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355950">
                <a:tc>
                  <a:txBody>
                    <a:bodyPr/>
                    <a:lstStyle/>
                    <a:p>
                      <a:pPr algn="l" rtl="0" fontAlgn="ctr"/>
                      <a:r>
                        <a:rPr lang="en-US" sz="1200" b="1" i="1" u="none" strike="noStrike" dirty="0">
                          <a:solidFill>
                            <a:srgbClr val="000000"/>
                          </a:solidFill>
                          <a:effectLst/>
                          <a:latin typeface="Times New Roman" panose="02020603050405020304" pitchFamily="18" charset="0"/>
                        </a:rPr>
                        <a:t>Construction</a:t>
                      </a:r>
                      <a:r>
                        <a:rPr lang="en-US" sz="1200" b="1" i="1" u="none" strike="noStrike" baseline="0" dirty="0">
                          <a:solidFill>
                            <a:srgbClr val="000000"/>
                          </a:solidFill>
                          <a:effectLst/>
                          <a:latin typeface="Times New Roman" panose="02020603050405020304" pitchFamily="18" charset="0"/>
                        </a:rPr>
                        <a:t> Begun</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419.0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1,114.0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390.0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448752">
                <a:tc>
                  <a:txBody>
                    <a:bodyPr/>
                    <a:lstStyle/>
                    <a:p>
                      <a:pPr algn="l" rtl="0" fontAlgn="ctr"/>
                      <a:r>
                        <a:rPr lang="en-US" sz="1300" b="1" i="0" u="none" strike="noStrike" dirty="0">
                          <a:solidFill>
                            <a:srgbClr val="000000"/>
                          </a:solidFill>
                          <a:effectLst/>
                          <a:latin typeface="Times New Roman" panose="02020603050405020304" pitchFamily="18" charset="0"/>
                        </a:rPr>
                        <a:t>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139.0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419.0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12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1,114.0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390.0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318959">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Advanced Development</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373.0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747.0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2,198.0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23589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Postponed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23589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Early</a:t>
                      </a:r>
                      <a:r>
                        <a:rPr lang="en-US" sz="1200" b="1" i="1" u="none" strike="noStrike" baseline="0" dirty="0">
                          <a:solidFill>
                            <a:srgbClr val="5F5F5F"/>
                          </a:solidFill>
                          <a:effectLst/>
                          <a:latin typeface="Times New Roman" panose="02020603050405020304" pitchFamily="18" charset="0"/>
                        </a:rPr>
                        <a:t> Development</a:t>
                      </a:r>
                      <a:endParaRPr lang="en-US" sz="1200" b="1" i="1" u="none" strike="noStrike" dirty="0">
                        <a:solidFill>
                          <a:srgbClr val="5F5F5F"/>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716.0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1,286.0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962.0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2,940.0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318958">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Announced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519.0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220.0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180.0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504030">
                <a:tc>
                  <a:txBody>
                    <a:bodyPr/>
                    <a:lstStyle/>
                    <a:p>
                      <a:pPr marL="171450" indent="0" algn="l" rtl="0" fontAlgn="ctr"/>
                      <a:r>
                        <a:rPr lang="en-US" sz="1300" b="1" i="0" u="none" strike="noStrike" dirty="0">
                          <a:solidFill>
                            <a:srgbClr val="000000"/>
                          </a:solidFill>
                          <a:effectLst/>
                          <a:latin typeface="Times New Roman" panose="02020603050405020304" pitchFamily="18" charset="0"/>
                        </a:rPr>
                        <a:t>Uncertain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27.0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54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1,608.0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2,253.0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27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3,340.0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15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2,940.0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570621">
                <a:tc>
                  <a:txBody>
                    <a:bodyPr/>
                    <a:lstStyle/>
                    <a:p>
                      <a:pPr algn="l" rtl="0" fontAlgn="ctr"/>
                      <a:r>
                        <a:rPr lang="en-US" sz="1400" b="1" i="0" u="none" strike="noStrike" dirty="0">
                          <a:solidFill>
                            <a:srgbClr val="000000"/>
                          </a:solidFill>
                          <a:effectLst/>
                          <a:latin typeface="Times New Roman" panose="02020603050405020304" pitchFamily="18" charset="0"/>
                        </a:rPr>
                        <a:t>TOTAL</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166.0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61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2,027.0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52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3,367.0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29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3,730.0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15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2,940.0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a:xfrm>
            <a:off x="270628" y="146034"/>
            <a:ext cx="10080003" cy="1134678"/>
          </a:xfrm>
        </p:spPr>
        <p:txBody>
          <a:bodyPr/>
          <a:lstStyle/>
          <a:p>
            <a:r>
              <a:rPr lang="en-US" dirty="0"/>
              <a:t>Current AC Electric Transmission Projects*</a:t>
            </a:r>
            <a:endParaRPr lang="en-US" sz="2200" i="1" dirty="0"/>
          </a:p>
        </p:txBody>
      </p:sp>
      <p:sp>
        <p:nvSpPr>
          <p:cNvPr id="12" name="Text Box 287"/>
          <p:cNvSpPr txBox="1">
            <a:spLocks noChangeArrowheads="1"/>
          </p:cNvSpPr>
          <p:nvPr/>
        </p:nvSpPr>
        <p:spPr bwMode="auto">
          <a:xfrm>
            <a:off x="-3982" y="3860380"/>
            <a:ext cx="122551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161573" y="3679682"/>
            <a:ext cx="119917" cy="1007728"/>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
        <p:nvSpPr>
          <p:cNvPr id="11" name="TextBox 10"/>
          <p:cNvSpPr txBox="1"/>
          <p:nvPr/>
        </p:nvSpPr>
        <p:spPr>
          <a:xfrm>
            <a:off x="228624" y="5798236"/>
            <a:ext cx="1865895" cy="276999"/>
          </a:xfrm>
          <a:prstGeom prst="rect">
            <a:avLst/>
          </a:prstGeom>
          <a:noFill/>
        </p:spPr>
        <p:txBody>
          <a:bodyPr wrap="none" rtlCol="0">
            <a:spAutoFit/>
          </a:bodyPr>
          <a:lstStyle/>
          <a:p>
            <a:r>
              <a:rPr lang="en-US" sz="1200" b="1" dirty="0"/>
              <a:t>*Bulk Electric System Only</a:t>
            </a:r>
          </a:p>
        </p:txBody>
      </p:sp>
      <p:sp>
        <p:nvSpPr>
          <p:cNvPr id="14" name="TextBox 13"/>
          <p:cNvSpPr txBox="1"/>
          <p:nvPr/>
        </p:nvSpPr>
        <p:spPr>
          <a:xfrm>
            <a:off x="8821387" y="6394277"/>
            <a:ext cx="2789546" cy="246221"/>
          </a:xfrm>
          <a:prstGeom prst="rect">
            <a:avLst/>
          </a:prstGeom>
          <a:noFill/>
        </p:spPr>
        <p:txBody>
          <a:bodyPr wrap="none" rtlCol="0">
            <a:spAutoFit/>
          </a:bodyPr>
          <a:lstStyle/>
          <a:p>
            <a:r>
              <a:rPr lang="en-US" sz="1000" i="1" dirty="0">
                <a:solidFill>
                  <a:schemeClr val="bg1"/>
                </a:solidFill>
              </a:rPr>
              <a:t>Derived from data found on: S&amp;P Global (2/21/19)</a:t>
            </a:r>
          </a:p>
        </p:txBody>
      </p:sp>
      <p:sp>
        <p:nvSpPr>
          <p:cNvPr id="15" name="Text Box 286"/>
          <p:cNvSpPr txBox="1">
            <a:spLocks noChangeArrowheads="1"/>
          </p:cNvSpPr>
          <p:nvPr/>
        </p:nvSpPr>
        <p:spPr bwMode="auto">
          <a:xfrm>
            <a:off x="59958" y="2465180"/>
            <a:ext cx="116157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sp>
        <p:nvSpPr>
          <p:cNvPr id="16" name="AutoShape 285"/>
          <p:cNvSpPr>
            <a:spLocks/>
          </p:cNvSpPr>
          <p:nvPr/>
        </p:nvSpPr>
        <p:spPr bwMode="auto">
          <a:xfrm>
            <a:off x="1161572" y="2465180"/>
            <a:ext cx="119917" cy="646331"/>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Tree>
    <p:extLst>
      <p:ext uri="{BB962C8B-B14F-4D97-AF65-F5344CB8AC3E}">
        <p14:creationId xmlns:p14="http://schemas.microsoft.com/office/powerpoint/2010/main" val="1936211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85989442"/>
              </p:ext>
            </p:extLst>
          </p:nvPr>
        </p:nvGraphicFramePr>
        <p:xfrm>
          <a:off x="269875" y="1544638"/>
          <a:ext cx="11582400" cy="452542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p:txBody>
          <a:bodyPr>
            <a:normAutofit/>
          </a:bodyPr>
          <a:lstStyle/>
          <a:p>
            <a:r>
              <a:rPr lang="en-US" sz="2800" dirty="0"/>
              <a:t>Status of Proposed DC Electric Transmission Projects*</a:t>
            </a:r>
            <a:endParaRPr lang="en-US" sz="2800" i="1" dirty="0"/>
          </a:p>
        </p:txBody>
      </p:sp>
      <p:sp>
        <p:nvSpPr>
          <p:cNvPr id="5" name="TextBox 4"/>
          <p:cNvSpPr txBox="1"/>
          <p:nvPr/>
        </p:nvSpPr>
        <p:spPr>
          <a:xfrm>
            <a:off x="1027818" y="5931560"/>
            <a:ext cx="3377784" cy="276999"/>
          </a:xfrm>
          <a:prstGeom prst="rect">
            <a:avLst/>
          </a:prstGeom>
          <a:noFill/>
        </p:spPr>
        <p:txBody>
          <a:bodyPr wrap="none" rtlCol="0">
            <a:spAutoFit/>
          </a:bodyPr>
          <a:lstStyle/>
          <a:p>
            <a:r>
              <a:rPr lang="en-US" sz="1200" b="1" dirty="0"/>
              <a:t>*6,320 DC miles in total, Bulk Electric System Only</a:t>
            </a:r>
          </a:p>
        </p:txBody>
      </p:sp>
      <p:sp>
        <p:nvSpPr>
          <p:cNvPr id="8" name="TextBox 7"/>
          <p:cNvSpPr txBox="1"/>
          <p:nvPr/>
        </p:nvSpPr>
        <p:spPr>
          <a:xfrm>
            <a:off x="8636924" y="6407956"/>
            <a:ext cx="2789546" cy="246221"/>
          </a:xfrm>
          <a:prstGeom prst="rect">
            <a:avLst/>
          </a:prstGeom>
          <a:noFill/>
        </p:spPr>
        <p:txBody>
          <a:bodyPr wrap="none" rtlCol="0">
            <a:spAutoFit/>
          </a:bodyPr>
          <a:lstStyle/>
          <a:p>
            <a:r>
              <a:rPr lang="en-US" sz="1000" i="1" dirty="0">
                <a:solidFill>
                  <a:schemeClr val="bg1"/>
                </a:solidFill>
              </a:rPr>
              <a:t>Derived from data found on: S&amp;P Global (2/21/19)</a:t>
            </a:r>
          </a:p>
        </p:txBody>
      </p:sp>
    </p:spTree>
    <p:extLst>
      <p:ext uri="{BB962C8B-B14F-4D97-AF65-F5344CB8AC3E}">
        <p14:creationId xmlns:p14="http://schemas.microsoft.com/office/powerpoint/2010/main" val="4263810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716" name="Group 140"/>
          <p:cNvGraphicFramePr>
            <a:graphicFrameLocks noGrp="1"/>
          </p:cNvGraphicFramePr>
          <p:nvPr>
            <p:extLst>
              <p:ext uri="{D42A27DB-BD31-4B8C-83A1-F6EECF244321}">
                <p14:modId xmlns:p14="http://schemas.microsoft.com/office/powerpoint/2010/main" val="1481696903"/>
              </p:ext>
            </p:extLst>
          </p:nvPr>
        </p:nvGraphicFramePr>
        <p:xfrm>
          <a:off x="1366069" y="1449808"/>
          <a:ext cx="9022789" cy="3850376"/>
        </p:xfrm>
        <a:graphic>
          <a:graphicData uri="http://schemas.openxmlformats.org/drawingml/2006/table">
            <a:tbl>
              <a:tblPr>
                <a:effectLst>
                  <a:outerShdw blurRad="50800" dist="38100" dir="2700000" algn="tl" rotWithShape="0">
                    <a:prstClr val="black">
                      <a:alpha val="40000"/>
                    </a:prstClr>
                  </a:outerShdw>
                </a:effectLst>
              </a:tblPr>
              <a:tblGrid>
                <a:gridCol w="1707589">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429028552"/>
                    </a:ext>
                  </a:extLst>
                </a:gridCol>
                <a:gridCol w="731520">
                  <a:extLst>
                    <a:ext uri="{9D8B030D-6E8A-4147-A177-3AD203B41FA5}">
                      <a16:colId xmlns:a16="http://schemas.microsoft.com/office/drawing/2014/main" val="71671199"/>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tblGrid>
              <a:tr h="303519">
                <a:tc row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General Status</a:t>
                      </a:r>
                      <a:endParaRPr kumimoji="0" lang="en-US" sz="12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200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230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endPar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320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345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400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dirty="0"/>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515982">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289282">
                <a:tc>
                  <a:txBody>
                    <a:bodyPr/>
                    <a:lstStyle/>
                    <a:p>
                      <a:pPr algn="l" rtl="0" fontAlgn="ctr"/>
                      <a:r>
                        <a:rPr lang="en-US" sz="1200" b="1" i="1" u="none" strike="noStrike" dirty="0">
                          <a:solidFill>
                            <a:srgbClr val="000000"/>
                          </a:solidFill>
                          <a:effectLst/>
                          <a:latin typeface="Times New Roman" panose="02020603050405020304" pitchFamily="18" charset="0"/>
                        </a:rPr>
                        <a:t>Completed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90332">
                <a:tc>
                  <a:txBody>
                    <a:bodyPr/>
                    <a:lstStyle/>
                    <a:p>
                      <a:pPr algn="l" rtl="0" fontAlgn="ctr"/>
                      <a:r>
                        <a:rPr lang="en-US" sz="1200" b="1" i="1" u="none" strike="noStrike" dirty="0">
                          <a:solidFill>
                            <a:srgbClr val="000000"/>
                          </a:solidFill>
                          <a:effectLst/>
                          <a:latin typeface="Times New Roman" panose="02020603050405020304" pitchFamily="18" charset="0"/>
                        </a:rPr>
                        <a:t>Construction</a:t>
                      </a:r>
                      <a:r>
                        <a:rPr lang="en-US" sz="1200" b="1" i="1" u="none" strike="noStrike" baseline="0" dirty="0">
                          <a:solidFill>
                            <a:srgbClr val="000000"/>
                          </a:solidFill>
                          <a:effectLst/>
                          <a:latin typeface="Times New Roman" panose="02020603050405020304" pitchFamily="18" charset="0"/>
                        </a:rPr>
                        <a:t> Begun</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366026">
                <a:tc>
                  <a:txBody>
                    <a:bodyPr/>
                    <a:lstStyle/>
                    <a:p>
                      <a:pPr algn="l" rtl="0" fontAlgn="ctr"/>
                      <a:r>
                        <a:rPr lang="en-US" sz="1300" b="1" i="0" u="none" strike="noStrike" dirty="0">
                          <a:solidFill>
                            <a:srgbClr val="000000"/>
                          </a:solidFill>
                          <a:effectLst/>
                          <a:latin typeface="Times New Roman" panose="02020603050405020304" pitchFamily="18" charset="0"/>
                        </a:rPr>
                        <a:t>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26016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Advanced Development</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765.0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217006">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Postponed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13937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Early</a:t>
                      </a:r>
                      <a:r>
                        <a:rPr lang="en-US" sz="1200" b="1" i="1" u="none" strike="noStrike" baseline="0" dirty="0">
                          <a:solidFill>
                            <a:srgbClr val="5F5F5F"/>
                          </a:solidFill>
                          <a:effectLst/>
                          <a:latin typeface="Times New Roman" panose="02020603050405020304" pitchFamily="18" charset="0"/>
                        </a:rPr>
                        <a:t> Development</a:t>
                      </a:r>
                      <a:endParaRPr lang="en-US" sz="1200" b="1" i="1" u="none" strike="noStrike" dirty="0">
                        <a:solidFill>
                          <a:srgbClr val="5F5F5F"/>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1,031.0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375.0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60159">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Announced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23.0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411114">
                <a:tc>
                  <a:txBody>
                    <a:bodyPr/>
                    <a:lstStyle/>
                    <a:p>
                      <a:pPr marL="171450" indent="0" algn="l" rtl="0" fontAlgn="ctr"/>
                      <a:r>
                        <a:rPr lang="en-US" sz="1300" b="1" i="0" u="none" strike="noStrike" dirty="0">
                          <a:solidFill>
                            <a:srgbClr val="000000"/>
                          </a:solidFill>
                          <a:effectLst/>
                          <a:latin typeface="Times New Roman" panose="02020603050405020304" pitchFamily="18" charset="0"/>
                        </a:rPr>
                        <a:t>Uncertain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79.0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59.0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1,796.0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398.0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59.0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465429">
                <a:tc>
                  <a:txBody>
                    <a:bodyPr/>
                    <a:lstStyle/>
                    <a:p>
                      <a:pPr algn="l" rtl="0" fontAlgn="ctr"/>
                      <a:r>
                        <a:rPr lang="en-US" sz="1400" b="1" i="0" u="none" strike="noStrike" dirty="0">
                          <a:solidFill>
                            <a:srgbClr val="000000"/>
                          </a:solidFill>
                          <a:effectLst/>
                          <a:latin typeface="Times New Roman" panose="02020603050405020304" pitchFamily="18" charset="0"/>
                        </a:rPr>
                        <a:t>TOTAL</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79.0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59.0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1,796.0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398.0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59.0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a:xfrm>
            <a:off x="270628" y="146034"/>
            <a:ext cx="9917686" cy="1134678"/>
          </a:xfrm>
        </p:spPr>
        <p:txBody>
          <a:bodyPr/>
          <a:lstStyle/>
          <a:p>
            <a:r>
              <a:rPr lang="en-US" dirty="0"/>
              <a:t>Current DC Electric Transmission Projects*</a:t>
            </a:r>
            <a:endParaRPr lang="en-US" sz="2200" i="1" dirty="0"/>
          </a:p>
        </p:txBody>
      </p:sp>
      <p:sp>
        <p:nvSpPr>
          <p:cNvPr id="12" name="Text Box 287"/>
          <p:cNvSpPr txBox="1">
            <a:spLocks noChangeArrowheads="1"/>
          </p:cNvSpPr>
          <p:nvPr/>
        </p:nvSpPr>
        <p:spPr bwMode="auto">
          <a:xfrm>
            <a:off x="-3982" y="3295929"/>
            <a:ext cx="122551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161572" y="3241127"/>
            <a:ext cx="119917" cy="921298"/>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
        <p:nvSpPr>
          <p:cNvPr id="11" name="TextBox 10"/>
          <p:cNvSpPr txBox="1"/>
          <p:nvPr/>
        </p:nvSpPr>
        <p:spPr>
          <a:xfrm>
            <a:off x="1187113" y="5602460"/>
            <a:ext cx="1865895" cy="276999"/>
          </a:xfrm>
          <a:prstGeom prst="rect">
            <a:avLst/>
          </a:prstGeom>
          <a:noFill/>
        </p:spPr>
        <p:txBody>
          <a:bodyPr wrap="none" rtlCol="0">
            <a:spAutoFit/>
          </a:bodyPr>
          <a:lstStyle/>
          <a:p>
            <a:r>
              <a:rPr lang="en-US" sz="1200" b="1" dirty="0"/>
              <a:t>*Bulk Electric System Only</a:t>
            </a:r>
          </a:p>
        </p:txBody>
      </p:sp>
      <p:sp>
        <p:nvSpPr>
          <p:cNvPr id="14" name="TextBox 13"/>
          <p:cNvSpPr txBox="1"/>
          <p:nvPr/>
        </p:nvSpPr>
        <p:spPr>
          <a:xfrm>
            <a:off x="8582458" y="6413131"/>
            <a:ext cx="2789546" cy="246221"/>
          </a:xfrm>
          <a:prstGeom prst="rect">
            <a:avLst/>
          </a:prstGeom>
          <a:noFill/>
        </p:spPr>
        <p:txBody>
          <a:bodyPr wrap="none" rtlCol="0">
            <a:spAutoFit/>
          </a:bodyPr>
          <a:lstStyle/>
          <a:p>
            <a:r>
              <a:rPr lang="en-US" sz="1000" i="1" dirty="0">
                <a:solidFill>
                  <a:schemeClr val="bg1"/>
                </a:solidFill>
              </a:rPr>
              <a:t>Derived from data found on: S&amp;P Global (2/21/19)</a:t>
            </a:r>
          </a:p>
        </p:txBody>
      </p:sp>
      <p:sp>
        <p:nvSpPr>
          <p:cNvPr id="15" name="Text Box 286"/>
          <p:cNvSpPr txBox="1">
            <a:spLocks noChangeArrowheads="1"/>
          </p:cNvSpPr>
          <p:nvPr/>
        </p:nvSpPr>
        <p:spPr bwMode="auto">
          <a:xfrm>
            <a:off x="1" y="2220827"/>
            <a:ext cx="1221530"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sp>
        <p:nvSpPr>
          <p:cNvPr id="16" name="AutoShape 285"/>
          <p:cNvSpPr>
            <a:spLocks/>
          </p:cNvSpPr>
          <p:nvPr/>
        </p:nvSpPr>
        <p:spPr bwMode="auto">
          <a:xfrm>
            <a:off x="1161572" y="2287635"/>
            <a:ext cx="119918" cy="512716"/>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Tree>
    <p:extLst>
      <p:ext uri="{BB962C8B-B14F-4D97-AF65-F5344CB8AC3E}">
        <p14:creationId xmlns:p14="http://schemas.microsoft.com/office/powerpoint/2010/main" val="2541255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716" name="Group 140"/>
          <p:cNvGraphicFramePr>
            <a:graphicFrameLocks noGrp="1"/>
          </p:cNvGraphicFramePr>
          <p:nvPr>
            <p:extLst>
              <p:ext uri="{D42A27DB-BD31-4B8C-83A1-F6EECF244321}">
                <p14:modId xmlns:p14="http://schemas.microsoft.com/office/powerpoint/2010/main" val="2678411975"/>
              </p:ext>
            </p:extLst>
          </p:nvPr>
        </p:nvGraphicFramePr>
        <p:xfrm>
          <a:off x="2007307" y="1284146"/>
          <a:ext cx="7020482" cy="4484499"/>
        </p:xfrm>
        <a:graphic>
          <a:graphicData uri="http://schemas.openxmlformats.org/drawingml/2006/table">
            <a:tbl>
              <a:tblPr>
                <a:effectLst>
                  <a:outerShdw blurRad="50800" dist="38100" dir="2700000" algn="tl" rotWithShape="0">
                    <a:prstClr val="black">
                      <a:alpha val="40000"/>
                    </a:prstClr>
                  </a:outerShdw>
                </a:effectLst>
              </a:tblPr>
              <a:tblGrid>
                <a:gridCol w="1168322">
                  <a:extLst>
                    <a:ext uri="{9D8B030D-6E8A-4147-A177-3AD203B41FA5}">
                      <a16:colId xmlns:a16="http://schemas.microsoft.com/office/drawing/2014/main" val="20000"/>
                    </a:ext>
                  </a:extLst>
                </a:gridCol>
                <a:gridCol w="731520">
                  <a:extLst>
                    <a:ext uri="{9D8B030D-6E8A-4147-A177-3AD203B41FA5}">
                      <a16:colId xmlns:a16="http://schemas.microsoft.com/office/drawing/2014/main" val="3553677314"/>
                    </a:ext>
                  </a:extLst>
                </a:gridCol>
                <a:gridCol w="731520">
                  <a:extLst>
                    <a:ext uri="{9D8B030D-6E8A-4147-A177-3AD203B41FA5}">
                      <a16:colId xmlns:a16="http://schemas.microsoft.com/office/drawing/2014/main" val="149869554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1038569826"/>
                    </a:ext>
                  </a:extLst>
                </a:gridCol>
                <a:gridCol w="731520">
                  <a:extLst>
                    <a:ext uri="{9D8B030D-6E8A-4147-A177-3AD203B41FA5}">
                      <a16:colId xmlns:a16="http://schemas.microsoft.com/office/drawing/2014/main" val="712578940"/>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tblGrid>
              <a:tr h="303519">
                <a:tc row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General Status</a:t>
                      </a:r>
                      <a:endParaRPr kumimoji="0" lang="en-US" sz="12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450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endPar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500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525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endPar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600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515982">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289282">
                <a:tc>
                  <a:txBody>
                    <a:bodyPr/>
                    <a:lstStyle/>
                    <a:p>
                      <a:pPr algn="l" rtl="0" fontAlgn="ctr"/>
                      <a:r>
                        <a:rPr lang="en-US" sz="1200" b="1" i="1" u="none" strike="noStrike" dirty="0">
                          <a:solidFill>
                            <a:srgbClr val="000000"/>
                          </a:solidFill>
                          <a:effectLst/>
                          <a:latin typeface="Times New Roman" panose="02020603050405020304" pitchFamily="18" charset="0"/>
                        </a:rPr>
                        <a:t>Completed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90332">
                <a:tc>
                  <a:txBody>
                    <a:bodyPr/>
                    <a:lstStyle/>
                    <a:p>
                      <a:pPr algn="l" rtl="0" fontAlgn="ctr"/>
                      <a:r>
                        <a:rPr lang="en-US" sz="1200" b="1" i="1" u="none" strike="noStrike" dirty="0">
                          <a:solidFill>
                            <a:srgbClr val="000000"/>
                          </a:solidFill>
                          <a:effectLst/>
                          <a:latin typeface="Times New Roman" panose="02020603050405020304" pitchFamily="18" charset="0"/>
                        </a:rPr>
                        <a:t>Construction</a:t>
                      </a:r>
                      <a:r>
                        <a:rPr lang="en-US" sz="1200" b="1" i="1" u="none" strike="noStrike" baseline="0" dirty="0">
                          <a:solidFill>
                            <a:srgbClr val="000000"/>
                          </a:solidFill>
                          <a:effectLst/>
                          <a:latin typeface="Times New Roman" panose="02020603050405020304" pitchFamily="18" charset="0"/>
                        </a:rPr>
                        <a:t> Begun</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366026">
                <a:tc>
                  <a:txBody>
                    <a:bodyPr/>
                    <a:lstStyle/>
                    <a:p>
                      <a:pPr algn="l" rtl="0" fontAlgn="ctr"/>
                      <a:r>
                        <a:rPr lang="en-US" sz="1300" b="1" i="0" u="none" strike="noStrike" dirty="0">
                          <a:solidFill>
                            <a:srgbClr val="000000"/>
                          </a:solidFill>
                          <a:effectLst/>
                          <a:latin typeface="Times New Roman" panose="02020603050405020304" pitchFamily="18" charset="0"/>
                        </a:rPr>
                        <a:t>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26016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Advanced Development</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400.0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2,205.0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13937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Postponed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13937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Early</a:t>
                      </a:r>
                      <a:r>
                        <a:rPr lang="en-US" sz="1200" b="1" i="1" u="none" strike="noStrike" baseline="0" dirty="0">
                          <a:solidFill>
                            <a:srgbClr val="5F5F5F"/>
                          </a:solidFill>
                          <a:effectLst/>
                          <a:latin typeface="Times New Roman" panose="02020603050405020304" pitchFamily="18" charset="0"/>
                        </a:rPr>
                        <a:t> Development</a:t>
                      </a:r>
                      <a:endParaRPr lang="en-US" sz="1200" b="1" i="1" u="none" strike="noStrike" dirty="0">
                        <a:solidFill>
                          <a:srgbClr val="5F5F5F"/>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850.0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60159">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Announced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349.0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411114">
                <a:tc>
                  <a:txBody>
                    <a:bodyPr/>
                    <a:lstStyle/>
                    <a:p>
                      <a:pPr marL="171450" indent="0" algn="l" rtl="0" fontAlgn="ctr"/>
                      <a:r>
                        <a:rPr lang="en-US" sz="1300" b="1" i="0" u="none" strike="noStrike" dirty="0">
                          <a:solidFill>
                            <a:srgbClr val="000000"/>
                          </a:solidFill>
                          <a:effectLst/>
                          <a:latin typeface="Times New Roman" panose="02020603050405020304" pitchFamily="18" charset="0"/>
                        </a:rPr>
                        <a:t>Uncertain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125.0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1,250.0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349.0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2,205.0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465429">
                <a:tc>
                  <a:txBody>
                    <a:bodyPr/>
                    <a:lstStyle/>
                    <a:p>
                      <a:pPr algn="l" rtl="0" fontAlgn="ctr"/>
                      <a:r>
                        <a:rPr lang="en-US" sz="1400" b="1" i="0" u="none" strike="noStrike" dirty="0">
                          <a:solidFill>
                            <a:srgbClr val="000000"/>
                          </a:solidFill>
                          <a:effectLst/>
                          <a:latin typeface="Times New Roman" panose="02020603050405020304" pitchFamily="18" charset="0"/>
                        </a:rPr>
                        <a:t>TOTAL</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125.0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1,250.0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349.0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2,205.0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a:xfrm>
            <a:off x="270628" y="146034"/>
            <a:ext cx="9797199" cy="1134678"/>
          </a:xfrm>
        </p:spPr>
        <p:txBody>
          <a:bodyPr/>
          <a:lstStyle/>
          <a:p>
            <a:r>
              <a:rPr lang="en-US" dirty="0"/>
              <a:t>Current DC Electric Transmission Projects*</a:t>
            </a:r>
            <a:endParaRPr lang="en-US" sz="2200" i="1" dirty="0"/>
          </a:p>
        </p:txBody>
      </p:sp>
      <p:sp>
        <p:nvSpPr>
          <p:cNvPr id="12" name="Text Box 287"/>
          <p:cNvSpPr txBox="1">
            <a:spLocks noChangeArrowheads="1"/>
          </p:cNvSpPr>
          <p:nvPr/>
        </p:nvSpPr>
        <p:spPr bwMode="auto">
          <a:xfrm>
            <a:off x="510882" y="3799419"/>
            <a:ext cx="122551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674315" y="3555247"/>
            <a:ext cx="154816" cy="1134677"/>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
        <p:nvSpPr>
          <p:cNvPr id="11" name="TextBox 10"/>
          <p:cNvSpPr txBox="1"/>
          <p:nvPr/>
        </p:nvSpPr>
        <p:spPr>
          <a:xfrm>
            <a:off x="1074359" y="5806936"/>
            <a:ext cx="1865895" cy="276999"/>
          </a:xfrm>
          <a:prstGeom prst="rect">
            <a:avLst/>
          </a:prstGeom>
          <a:noFill/>
        </p:spPr>
        <p:txBody>
          <a:bodyPr wrap="none" rtlCol="0">
            <a:spAutoFit/>
          </a:bodyPr>
          <a:lstStyle/>
          <a:p>
            <a:r>
              <a:rPr lang="en-US" sz="1200" b="1" dirty="0"/>
              <a:t>*Bulk Electric System Only</a:t>
            </a:r>
          </a:p>
        </p:txBody>
      </p:sp>
      <p:sp>
        <p:nvSpPr>
          <p:cNvPr id="14" name="TextBox 13"/>
          <p:cNvSpPr txBox="1"/>
          <p:nvPr/>
        </p:nvSpPr>
        <p:spPr>
          <a:xfrm>
            <a:off x="8629909" y="6413132"/>
            <a:ext cx="2789546" cy="246221"/>
          </a:xfrm>
          <a:prstGeom prst="rect">
            <a:avLst/>
          </a:prstGeom>
          <a:noFill/>
        </p:spPr>
        <p:txBody>
          <a:bodyPr wrap="none" rtlCol="0">
            <a:spAutoFit/>
          </a:bodyPr>
          <a:lstStyle/>
          <a:p>
            <a:r>
              <a:rPr lang="en-US" sz="1000" i="1" dirty="0">
                <a:solidFill>
                  <a:schemeClr val="bg1"/>
                </a:solidFill>
              </a:rPr>
              <a:t>Derived from data found on: S&amp;P Global (2/21/19)</a:t>
            </a:r>
          </a:p>
        </p:txBody>
      </p:sp>
      <p:sp>
        <p:nvSpPr>
          <p:cNvPr id="15" name="Text Box 286"/>
          <p:cNvSpPr txBox="1">
            <a:spLocks noChangeArrowheads="1"/>
          </p:cNvSpPr>
          <p:nvPr/>
        </p:nvSpPr>
        <p:spPr bwMode="auto">
          <a:xfrm>
            <a:off x="408131" y="2216900"/>
            <a:ext cx="116157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sp>
        <p:nvSpPr>
          <p:cNvPr id="16" name="AutoShape 285"/>
          <p:cNvSpPr>
            <a:spLocks/>
          </p:cNvSpPr>
          <p:nvPr/>
        </p:nvSpPr>
        <p:spPr bwMode="auto">
          <a:xfrm>
            <a:off x="1722574" y="2228323"/>
            <a:ext cx="102248" cy="646331"/>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Tree>
    <p:extLst>
      <p:ext uri="{BB962C8B-B14F-4D97-AF65-F5344CB8AC3E}">
        <p14:creationId xmlns:p14="http://schemas.microsoft.com/office/powerpoint/2010/main" val="1298898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5" y="1037495"/>
            <a:ext cx="11580921" cy="2391505"/>
          </a:xfrm>
        </p:spPr>
        <p:txBody>
          <a:bodyPr>
            <a:normAutofit lnSpcReduction="10000"/>
          </a:bodyPr>
          <a:lstStyle/>
          <a:p>
            <a:r>
              <a:rPr lang="en-US" sz="2400" dirty="0">
                <a:solidFill>
                  <a:schemeClr val="tx1"/>
                </a:solidFill>
              </a:rPr>
              <a:t>Given the expected buildout of new natural gas power generation, </a:t>
            </a:r>
            <a:r>
              <a:rPr lang="en-US" sz="2400" dirty="0"/>
              <a:t>the time required to develop natural gas pipeline infrastructure should also be considered in parallel to capacity and transmission development in estimating when a unit will achieve operation and grid interconnection.</a:t>
            </a:r>
          </a:p>
          <a:p>
            <a:r>
              <a:rPr lang="en-US" sz="2400" dirty="0"/>
              <a:t>Unlike other fuel infrastructures that are demand responsive, the source-to-sink nature of the natural gas system and costs involved in pipeline construction trigger advance utilization planning and contracts prior to development. </a:t>
            </a:r>
          </a:p>
        </p:txBody>
      </p:sp>
      <p:sp>
        <p:nvSpPr>
          <p:cNvPr id="19459" name="Rectangle 2"/>
          <p:cNvSpPr>
            <a:spLocks noGrp="1" noChangeArrowheads="1"/>
          </p:cNvSpPr>
          <p:nvPr>
            <p:ph type="ctrTitle"/>
          </p:nvPr>
        </p:nvSpPr>
        <p:spPr/>
        <p:txBody>
          <a:bodyPr>
            <a:normAutofit fontScale="90000"/>
          </a:bodyPr>
          <a:lstStyle/>
          <a:p>
            <a:pPr eaLnBrk="1" hangingPunct="1"/>
            <a:r>
              <a:rPr lang="en-US" dirty="0"/>
              <a:t>Natural Gas Pipeline Projects</a:t>
            </a:r>
          </a:p>
        </p:txBody>
      </p:sp>
      <p:sp>
        <p:nvSpPr>
          <p:cNvPr id="5" name="TextBox 4"/>
          <p:cNvSpPr txBox="1"/>
          <p:nvPr/>
        </p:nvSpPr>
        <p:spPr>
          <a:xfrm>
            <a:off x="3161698" y="4009963"/>
            <a:ext cx="5868604" cy="369332"/>
          </a:xfrm>
          <a:prstGeom prst="rect">
            <a:avLst/>
          </a:prstGeom>
          <a:noFill/>
        </p:spPr>
        <p:txBody>
          <a:bodyPr wrap="square" rtlCol="0">
            <a:spAutoFit/>
          </a:bodyPr>
          <a:lstStyle/>
          <a:p>
            <a:r>
              <a:rPr lang="en-US" b="1" dirty="0">
                <a:solidFill>
                  <a:prstClr val="black"/>
                </a:solidFill>
              </a:rPr>
              <a:t>Typical Transmission Project Timeline for New Transmission</a:t>
            </a:r>
          </a:p>
        </p:txBody>
      </p:sp>
      <p:pic>
        <p:nvPicPr>
          <p:cNvPr id="10" name="Picture 9" descr="E:\150.09\150.09 Technical Directions\140814 - TD 42 - 150.09.07\Issues in Focus 2 -Building Interstate Transmission Natural Gas Pipelines\FERCTimeline 04May15.jpg"/>
          <p:cNvPicPr/>
          <p:nvPr/>
        </p:nvPicPr>
        <p:blipFill>
          <a:blip r:embed="rId3">
            <a:extLst>
              <a:ext uri="{28A0092B-C50C-407E-A947-70E740481C1C}">
                <a14:useLocalDpi xmlns:a14="http://schemas.microsoft.com/office/drawing/2010/main" val="0"/>
              </a:ext>
            </a:extLst>
          </a:blip>
          <a:srcRect/>
          <a:stretch>
            <a:fillRect/>
          </a:stretch>
        </p:blipFill>
        <p:spPr bwMode="auto">
          <a:xfrm>
            <a:off x="2675960" y="3815337"/>
            <a:ext cx="6770252" cy="2423711"/>
          </a:xfrm>
          <a:prstGeom prst="rect">
            <a:avLst/>
          </a:prstGeom>
          <a:noFill/>
          <a:ln>
            <a:noFill/>
          </a:ln>
        </p:spPr>
      </p:pic>
      <p:sp>
        <p:nvSpPr>
          <p:cNvPr id="11" name="TextBox 10"/>
          <p:cNvSpPr txBox="1"/>
          <p:nvPr/>
        </p:nvSpPr>
        <p:spPr>
          <a:xfrm>
            <a:off x="2675960" y="3365482"/>
            <a:ext cx="6770252" cy="369332"/>
          </a:xfrm>
          <a:prstGeom prst="rect">
            <a:avLst/>
          </a:prstGeom>
          <a:noFill/>
        </p:spPr>
        <p:txBody>
          <a:bodyPr wrap="square" rtlCol="0">
            <a:spAutoFit/>
          </a:bodyPr>
          <a:lstStyle/>
          <a:p>
            <a:pPr algn="ctr"/>
            <a:r>
              <a:rPr lang="en-US" b="1" dirty="0">
                <a:solidFill>
                  <a:prstClr val="black"/>
                </a:solidFill>
              </a:rPr>
              <a:t>Typical Project Timeline for New Interstate Pipeline</a:t>
            </a:r>
          </a:p>
        </p:txBody>
      </p:sp>
      <p:sp>
        <p:nvSpPr>
          <p:cNvPr id="9" name="TextBox 8"/>
          <p:cNvSpPr txBox="1"/>
          <p:nvPr/>
        </p:nvSpPr>
        <p:spPr>
          <a:xfrm>
            <a:off x="6636469" y="6319571"/>
            <a:ext cx="4854805" cy="400110"/>
          </a:xfrm>
          <a:prstGeom prst="rect">
            <a:avLst/>
          </a:prstGeom>
          <a:noFill/>
        </p:spPr>
        <p:txBody>
          <a:bodyPr wrap="square" rtlCol="0">
            <a:spAutoFit/>
          </a:bodyPr>
          <a:lstStyle/>
          <a:p>
            <a:r>
              <a:rPr lang="en-US" sz="1000" i="1" dirty="0">
                <a:solidFill>
                  <a:schemeClr val="bg1"/>
                </a:solidFill>
              </a:rPr>
              <a:t>Source: FERC timeline:  Traditional vs. Pre-filing. [Online] n.d. [Cited: November 19, 2014]. Adapted from http://www.fs.fed.us/specialuses/documents/im2003-197attach3.pdf.</a:t>
            </a:r>
          </a:p>
        </p:txBody>
      </p:sp>
    </p:spTree>
    <p:extLst>
      <p:ext uri="{BB962C8B-B14F-4D97-AF65-F5344CB8AC3E}">
        <p14:creationId xmlns:p14="http://schemas.microsoft.com/office/powerpoint/2010/main" val="673532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idx="1"/>
            <p:extLst>
              <p:ext uri="{D42A27DB-BD31-4B8C-83A1-F6EECF244321}">
                <p14:modId xmlns:p14="http://schemas.microsoft.com/office/powerpoint/2010/main" val="4124042331"/>
              </p:ext>
            </p:extLst>
          </p:nvPr>
        </p:nvGraphicFramePr>
        <p:xfrm>
          <a:off x="269149" y="1387616"/>
          <a:ext cx="11582400" cy="461585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p:txBody>
          <a:bodyPr>
            <a:normAutofit/>
          </a:bodyPr>
          <a:lstStyle/>
          <a:p>
            <a:r>
              <a:rPr lang="en-US" sz="2800" dirty="0"/>
              <a:t>Status of Proposed Natural Gas Pipeline Projects</a:t>
            </a:r>
            <a:endParaRPr lang="en-US" sz="2800" i="1" dirty="0"/>
          </a:p>
        </p:txBody>
      </p:sp>
      <p:sp>
        <p:nvSpPr>
          <p:cNvPr id="6" name="TextBox 5"/>
          <p:cNvSpPr txBox="1"/>
          <p:nvPr/>
        </p:nvSpPr>
        <p:spPr>
          <a:xfrm>
            <a:off x="2041568" y="6003473"/>
            <a:ext cx="2060436" cy="276999"/>
          </a:xfrm>
          <a:prstGeom prst="rect">
            <a:avLst/>
          </a:prstGeom>
          <a:noFill/>
        </p:spPr>
        <p:txBody>
          <a:bodyPr wrap="none" rtlCol="0">
            <a:spAutoFit/>
          </a:bodyPr>
          <a:lstStyle/>
          <a:p>
            <a:r>
              <a:rPr lang="en-US" sz="1200" b="1" dirty="0"/>
              <a:t>*5,448 miles/42.9 Bcf in total</a:t>
            </a:r>
          </a:p>
        </p:txBody>
      </p:sp>
      <p:sp>
        <p:nvSpPr>
          <p:cNvPr id="11" name="TextBox 10"/>
          <p:cNvSpPr txBox="1"/>
          <p:nvPr/>
        </p:nvSpPr>
        <p:spPr>
          <a:xfrm>
            <a:off x="8229292" y="6406730"/>
            <a:ext cx="3300904" cy="246221"/>
          </a:xfrm>
          <a:prstGeom prst="rect">
            <a:avLst/>
          </a:prstGeom>
          <a:noFill/>
        </p:spPr>
        <p:txBody>
          <a:bodyPr wrap="none" rtlCol="0">
            <a:spAutoFit/>
          </a:bodyPr>
          <a:lstStyle/>
          <a:p>
            <a:r>
              <a:rPr lang="en-US" sz="1000" i="1" dirty="0">
                <a:solidFill>
                  <a:schemeClr val="bg1"/>
                </a:solidFill>
              </a:rPr>
              <a:t>Derived from data found on: ABB Velocity Suite (2/21/2019)</a:t>
            </a:r>
          </a:p>
        </p:txBody>
      </p:sp>
    </p:spTree>
    <p:extLst>
      <p:ext uri="{BB962C8B-B14F-4D97-AF65-F5344CB8AC3E}">
        <p14:creationId xmlns:p14="http://schemas.microsoft.com/office/powerpoint/2010/main" val="1230608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86"/>
          <p:cNvSpPr txBox="1">
            <a:spLocks noChangeArrowheads="1"/>
          </p:cNvSpPr>
          <p:nvPr/>
        </p:nvSpPr>
        <p:spPr bwMode="auto">
          <a:xfrm>
            <a:off x="1" y="2393220"/>
            <a:ext cx="1171894"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graphicFrame>
        <p:nvGraphicFramePr>
          <p:cNvPr id="152716" name="Group 140"/>
          <p:cNvGraphicFramePr>
            <a:graphicFrameLocks noGrp="1"/>
          </p:cNvGraphicFramePr>
          <p:nvPr>
            <p:extLst>
              <p:ext uri="{D42A27DB-BD31-4B8C-83A1-F6EECF244321}">
                <p14:modId xmlns:p14="http://schemas.microsoft.com/office/powerpoint/2010/main" val="2057709809"/>
              </p:ext>
            </p:extLst>
          </p:nvPr>
        </p:nvGraphicFramePr>
        <p:xfrm>
          <a:off x="1302135" y="1411555"/>
          <a:ext cx="10567784" cy="4295049"/>
        </p:xfrm>
        <a:graphic>
          <a:graphicData uri="http://schemas.openxmlformats.org/drawingml/2006/table">
            <a:tbl>
              <a:tblPr>
                <a:effectLst>
                  <a:outerShdw blurRad="50800" dist="38100" dir="2700000" algn="tl" rotWithShape="0">
                    <a:prstClr val="black">
                      <a:alpha val="40000"/>
                    </a:prstClr>
                  </a:outerShdw>
                </a:effectLst>
              </a:tblPr>
              <a:tblGrid>
                <a:gridCol w="2338184">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914400">
                  <a:extLst>
                    <a:ext uri="{9D8B030D-6E8A-4147-A177-3AD203B41FA5}">
                      <a16:colId xmlns:a16="http://schemas.microsoft.com/office/drawing/2014/main" val="20007"/>
                    </a:ext>
                  </a:extLst>
                </a:gridCol>
                <a:gridCol w="914400">
                  <a:extLst>
                    <a:ext uri="{9D8B030D-6E8A-4147-A177-3AD203B41FA5}">
                      <a16:colId xmlns:a16="http://schemas.microsoft.com/office/drawing/2014/main" val="20008"/>
                    </a:ext>
                  </a:extLst>
                </a:gridCol>
                <a:gridCol w="914400">
                  <a:extLst>
                    <a:ext uri="{9D8B030D-6E8A-4147-A177-3AD203B41FA5}">
                      <a16:colId xmlns:a16="http://schemas.microsoft.com/office/drawing/2014/main" val="20009"/>
                    </a:ext>
                  </a:extLst>
                </a:gridCol>
              </a:tblGrid>
              <a:tr h="303519">
                <a:tc rowSpan="2">
                  <a:txBody>
                    <a:bodyPr/>
                    <a:lstStyle/>
                    <a:p>
                      <a:pPr algn="l" rtl="0" fontAlgn="ctr"/>
                      <a:r>
                        <a:rPr lang="en-US" sz="1200" b="1" i="1" u="none" strike="noStrike" dirty="0">
                          <a:solidFill>
                            <a:srgbClr val="FFFFFF"/>
                          </a:solidFill>
                          <a:effectLst/>
                          <a:latin typeface="Times New Roman" panose="02020603050405020304" pitchFamily="18" charset="0"/>
                        </a:rPr>
                        <a:t>General Status</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algn="ctr" rtl="0" fontAlgn="ctr"/>
                      <a:r>
                        <a:rPr lang="en-US" sz="1200" b="1" i="1" u="none" strike="noStrike" dirty="0">
                          <a:solidFill>
                            <a:srgbClr val="FFFFFF"/>
                          </a:solidFill>
                          <a:effectLst/>
                          <a:latin typeface="Times New Roman" panose="02020603050405020304" pitchFamily="18" charset="0"/>
                        </a:rPr>
                        <a:t>Compressor Station</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algn="ctr" rtl="0" fontAlgn="ctr"/>
                      <a:r>
                        <a:rPr lang="en-US" sz="1200" b="1" i="1" u="none" strike="noStrike" kern="1200" dirty="0">
                          <a:solidFill>
                            <a:srgbClr val="FFFFFF"/>
                          </a:solidFill>
                          <a:effectLst/>
                          <a:latin typeface="Times New Roman" panose="02020603050405020304" pitchFamily="18" charset="0"/>
                          <a:ea typeface="+mn-ea"/>
                          <a:cs typeface="+mn-cs"/>
                        </a:rPr>
                        <a:t>Expansion/Interconnect</a:t>
                      </a:r>
                    </a:p>
                  </a:txBody>
                  <a:tcPr marL="0" marR="0" marT="0" marB="0" anchor="ctr">
                    <a:lnL w="38100" cap="flat" cmpd="sng" algn="ctr">
                      <a:solidFill>
                        <a:schemeClr val="tx1"/>
                      </a:solidFill>
                      <a:prstDash val="solid"/>
                      <a:round/>
                      <a:headEnd type="none" w="med" len="med"/>
                      <a:tailEnd type="none" w="med" len="med"/>
                    </a:lnL>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3">
                  <a:txBody>
                    <a:bodyPr/>
                    <a:lstStyle/>
                    <a:p>
                      <a:pPr algn="ctr" rtl="0" fontAlgn="ctr"/>
                      <a:r>
                        <a:rPr lang="en-US" sz="1200" b="1" i="1" u="none" strike="noStrike" dirty="0">
                          <a:solidFill>
                            <a:srgbClr val="FFFFFF"/>
                          </a:solidFill>
                          <a:effectLst/>
                          <a:latin typeface="Times New Roman" panose="02020603050405020304" pitchFamily="18" charset="0"/>
                        </a:rPr>
                        <a:t>Export</a:t>
                      </a:r>
                    </a:p>
                  </a:txBody>
                  <a:tcPr marL="0" marR="0" marT="0" marB="0" anchor="ctr">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515982">
                <a:tc vMerge="1">
                  <a:txBody>
                    <a:bodyPr/>
                    <a:lstStyle/>
                    <a:p>
                      <a:endParaRPr lang="en-US"/>
                    </a:p>
                  </a:txBody>
                  <a:tcP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Capacity Added (MMcf)</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Capacity Added (MMcf)</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Capacity Added (MMcf)</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301973">
                <a:tc>
                  <a:txBody>
                    <a:bodyPr/>
                    <a:lstStyle/>
                    <a:p>
                      <a:pPr algn="l" rtl="0" fontAlgn="ctr"/>
                      <a:r>
                        <a:rPr lang="en-US" sz="1200" b="1" i="1" u="none" strike="noStrike" dirty="0">
                          <a:solidFill>
                            <a:srgbClr val="000000"/>
                          </a:solidFill>
                          <a:effectLst/>
                          <a:latin typeface="Times New Roman" panose="02020603050405020304" pitchFamily="18" charset="0"/>
                        </a:rPr>
                        <a:t>Completed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200" b="1" i="1" u="none" strike="noStrike" dirty="0">
                          <a:solidFill>
                            <a:srgbClr val="000000"/>
                          </a:solidFill>
                          <a:effectLst/>
                          <a:latin typeface="Times New Roman" panose="02020603050405020304" pitchFamily="18" charset="0"/>
                          <a:cs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200" b="1" i="1" u="none" strike="noStrike" dirty="0">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200" b="1" i="1" u="none" strike="noStrike" dirty="0">
                          <a:solidFill>
                            <a:srgbClr val="000000"/>
                          </a:solidFill>
                          <a:effectLst/>
                          <a:latin typeface="Times New Roman" panose="02020603050405020304" pitchFamily="18" charset="0"/>
                          <a:cs typeface="Times New Roman" panose="02020603050405020304" pitchFamily="18" charset="0"/>
                        </a:rPr>
                        <a:t>300.0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8863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000000"/>
                          </a:solidFill>
                          <a:effectLst/>
                          <a:latin typeface="Times New Roman" panose="02020603050405020304" pitchFamily="18" charset="0"/>
                        </a:rPr>
                        <a:t>Under Construction</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200" b="1" i="1" u="none" strike="noStrike" dirty="0">
                          <a:solidFill>
                            <a:srgbClr val="000000"/>
                          </a:solidFill>
                          <a:effectLst/>
                          <a:latin typeface="Times New Roman" panose="02020603050405020304" pitchFamily="18" charset="0"/>
                          <a:cs typeface="Times New Roman" panose="02020603050405020304" pitchFamily="18" charset="0"/>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200" b="1" i="1" u="none" strike="noStrike" dirty="0">
                          <a:solidFill>
                            <a:srgbClr val="000000"/>
                          </a:solidFill>
                          <a:effectLst/>
                          <a:latin typeface="Times New Roman" panose="02020603050405020304" pitchFamily="18" charset="0"/>
                          <a:cs typeface="Times New Roman" panose="02020603050405020304" pitchFamily="18" charset="0"/>
                        </a:rPr>
                        <a:t>0.5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200" b="1" i="1" u="none" strike="noStrike" dirty="0">
                          <a:solidFill>
                            <a:srgbClr val="000000"/>
                          </a:solidFill>
                          <a:effectLst/>
                          <a:latin typeface="Times New Roman" panose="02020603050405020304" pitchFamily="18" charset="0"/>
                          <a:cs typeface="Times New Roman" panose="02020603050405020304" pitchFamily="18" charset="0"/>
                        </a:rPr>
                        <a:t>483.5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290332">
                <a:tc>
                  <a:txBody>
                    <a:bodyPr/>
                    <a:lstStyle/>
                    <a:p>
                      <a:pPr algn="l" rtl="0" fontAlgn="ctr"/>
                      <a:r>
                        <a:rPr lang="en-US" sz="1200" b="1" i="1" u="none" strike="noStrike" dirty="0">
                          <a:solidFill>
                            <a:srgbClr val="000000"/>
                          </a:solidFill>
                          <a:effectLst/>
                          <a:latin typeface="Times New Roman" panose="02020603050405020304" pitchFamily="18" charset="0"/>
                        </a:rPr>
                        <a:t>Approved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200" b="1" i="1" u="none" strike="noStrike">
                          <a:solidFill>
                            <a:srgbClr val="000000"/>
                          </a:solidFill>
                          <a:effectLst/>
                          <a:latin typeface="Times New Roman" panose="02020603050405020304" pitchFamily="18" charset="0"/>
                          <a:cs typeface="Times New Roman" panose="02020603050405020304" pitchFamily="18" charset="0"/>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200" b="1" i="1"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200" b="1" i="1" u="none" strike="noStrike">
                          <a:solidFill>
                            <a:srgbClr val="000000"/>
                          </a:solidFill>
                          <a:effectLst/>
                          <a:latin typeface="Times New Roman" panose="02020603050405020304" pitchFamily="18" charset="0"/>
                          <a:cs typeface="Times New Roman" panose="02020603050405020304" pitchFamily="18" charset="0"/>
                        </a:rPr>
                        <a:t>222.5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366026">
                <a:tc>
                  <a:txBody>
                    <a:bodyPr/>
                    <a:lstStyle/>
                    <a:p>
                      <a:pPr algn="l" rtl="0" fontAlgn="ctr"/>
                      <a:r>
                        <a:rPr lang="en-US" sz="1300" b="1" i="0" u="none" strike="noStrike" dirty="0">
                          <a:solidFill>
                            <a:srgbClr val="000000"/>
                          </a:solidFill>
                          <a:effectLst/>
                          <a:latin typeface="Times New Roman" panose="02020603050405020304" pitchFamily="18" charset="0"/>
                        </a:rPr>
                        <a:t>Certain SUB TOTAL </a:t>
                      </a:r>
                    </a:p>
                  </a:txBody>
                  <a:tcPr marL="257175"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222.5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0.5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783.5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5"/>
                  </a:ext>
                </a:extLst>
              </a:tr>
              <a:tr h="260160">
                <a:tc>
                  <a:txBody>
                    <a:bodyPr/>
                    <a:lstStyle/>
                    <a:p>
                      <a:pPr algn="l" rtl="0" fontAlgn="ctr"/>
                      <a:r>
                        <a:rPr lang="en-US" sz="1200" b="1" i="1" u="none" strike="noStrike" dirty="0">
                          <a:solidFill>
                            <a:srgbClr val="5F5F5F"/>
                          </a:solidFill>
                          <a:effectLst/>
                          <a:latin typeface="Times New Roman" panose="02020603050405020304" pitchFamily="18" charset="0"/>
                        </a:rPr>
                        <a:t>Applied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a:solidFill>
                            <a:srgbClr val="000000"/>
                          </a:solidFill>
                          <a:effectLst/>
                          <a:latin typeface="Times New Roman" panose="02020603050405020304" pitchFamily="18" charset="0"/>
                          <a:ea typeface="+mn-ea"/>
                          <a:cs typeface="Times New Roman" panose="02020603050405020304" pitchFamily="18" charset="0"/>
                        </a:rPr>
                        <a:t>190.8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10,440.0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278741">
                <a:tc>
                  <a:txBody>
                    <a:bodyPr/>
                    <a:lstStyle/>
                    <a:p>
                      <a:pPr algn="l" rtl="0" fontAlgn="ctr"/>
                      <a:r>
                        <a:rPr lang="en-US" sz="1200" b="1" i="1" u="none" strike="noStrike" dirty="0">
                          <a:solidFill>
                            <a:srgbClr val="5F5F5F"/>
                          </a:solidFill>
                          <a:effectLst/>
                          <a:latin typeface="Times New Roman" panose="02020603050405020304" pitchFamily="18" charset="0"/>
                        </a:rPr>
                        <a:t>Pre-Filing</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60159">
                <a:tc>
                  <a:txBody>
                    <a:bodyPr/>
                    <a:lstStyle/>
                    <a:p>
                      <a:pPr algn="l" rtl="0" fontAlgn="ctr"/>
                      <a:r>
                        <a:rPr lang="en-US" sz="1200" b="1" i="1" u="none" strike="noStrike" dirty="0">
                          <a:solidFill>
                            <a:srgbClr val="5F5F5F"/>
                          </a:solidFill>
                          <a:effectLst/>
                          <a:latin typeface="Times New Roman" panose="02020603050405020304" pitchFamily="18" charset="0"/>
                        </a:rPr>
                        <a:t>Feasibility Study</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55595187"/>
                  </a:ext>
                </a:extLst>
              </a:tr>
              <a:tr h="260159">
                <a:tc>
                  <a:txBody>
                    <a:bodyPr/>
                    <a:lstStyle/>
                    <a:p>
                      <a:pPr algn="l" rtl="0" fontAlgn="ctr"/>
                      <a:r>
                        <a:rPr lang="en-US" sz="1200" b="1" i="1" u="none" strike="noStrike" dirty="0">
                          <a:solidFill>
                            <a:srgbClr val="5F5F5F"/>
                          </a:solidFill>
                          <a:effectLst/>
                          <a:latin typeface="Times New Roman" panose="02020603050405020304" pitchFamily="18" charset="0"/>
                        </a:rPr>
                        <a:t>Announced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260159">
                <a:tc>
                  <a:txBody>
                    <a:bodyPr/>
                    <a:lstStyle/>
                    <a:p>
                      <a:pPr algn="l" rtl="0" fontAlgn="ctr"/>
                      <a:r>
                        <a:rPr lang="en-US" sz="1200" b="1" i="1" u="none" strike="noStrike" dirty="0">
                          <a:solidFill>
                            <a:srgbClr val="5F5F5F"/>
                          </a:solidFill>
                          <a:effectLst/>
                          <a:latin typeface="Times New Roman" panose="02020603050405020304" pitchFamily="18" charset="0"/>
                        </a:rPr>
                        <a:t>On Hold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42401905"/>
                  </a:ext>
                </a:extLst>
              </a:tr>
              <a:tr h="411114">
                <a:tc>
                  <a:txBody>
                    <a:bodyPr/>
                    <a:lstStyle/>
                    <a:p>
                      <a:pPr marL="171450" indent="0" algn="l" rtl="0" fontAlgn="ctr"/>
                      <a:r>
                        <a:rPr lang="en-US" sz="1300" b="1" i="0" u="none" strike="noStrike" dirty="0">
                          <a:solidFill>
                            <a:srgbClr val="000000"/>
                          </a:solidFill>
                          <a:effectLst/>
                          <a:latin typeface="Times New Roman" panose="02020603050405020304" pitchFamily="18" charset="0"/>
                        </a:rPr>
                        <a:t>Uncertain SUB TOTAL </a:t>
                      </a:r>
                    </a:p>
                  </a:txBody>
                  <a:tcPr marL="8572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190.8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fontAlgn="ctr"/>
                      <a:r>
                        <a:rPr lang="en-US" sz="1300" b="1" i="1" u="none" strike="noStrike" dirty="0">
                          <a:solidFill>
                            <a:srgbClr val="000000"/>
                          </a:solidFill>
                          <a:effectLst/>
                          <a:latin typeface="Times New Roman" panose="02020603050405020304" pitchFamily="18" charset="0"/>
                          <a:cs typeface="Times New Roman" panose="02020603050405020304" pitchFamily="18" charset="0"/>
                        </a:rPr>
                        <a:t>10,440.0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465429">
                <a:tc>
                  <a:txBody>
                    <a:bodyPr/>
                    <a:lstStyle/>
                    <a:p>
                      <a:pPr algn="l" rtl="0" fontAlgn="ctr"/>
                      <a:r>
                        <a:rPr lang="en-US" sz="1400" b="1" i="0" u="none" strike="noStrike" dirty="0">
                          <a:solidFill>
                            <a:srgbClr val="000000"/>
                          </a:solidFill>
                          <a:effectLst/>
                          <a:latin typeface="Times New Roman" panose="02020603050405020304" pitchFamily="18" charset="0"/>
                        </a:rPr>
                        <a:t>TOTAL</a:t>
                      </a:r>
                    </a:p>
                  </a:txBody>
                  <a:tcPr marL="8572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222.5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0.5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783.5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190.8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ctr"/>
                      <a:r>
                        <a:rPr lang="en-US" sz="1400" b="1" i="1" u="none" strike="noStrike" dirty="0">
                          <a:solidFill>
                            <a:srgbClr val="000000"/>
                          </a:solidFill>
                          <a:effectLst/>
                          <a:latin typeface="Times New Roman" panose="02020603050405020304" pitchFamily="18" charset="0"/>
                          <a:cs typeface="Times New Roman" panose="02020603050405020304" pitchFamily="18" charset="0"/>
                        </a:rPr>
                        <a:t>10,440.0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p:txBody>
          <a:bodyPr/>
          <a:lstStyle/>
          <a:p>
            <a:r>
              <a:rPr lang="en-US" dirty="0"/>
              <a:t>Current Natural Gas Pipeline Projects</a:t>
            </a:r>
            <a:endParaRPr lang="en-US" sz="2200" i="1" dirty="0"/>
          </a:p>
        </p:txBody>
      </p:sp>
      <p:sp>
        <p:nvSpPr>
          <p:cNvPr id="9" name="AutoShape 285"/>
          <p:cNvSpPr>
            <a:spLocks/>
          </p:cNvSpPr>
          <p:nvPr/>
        </p:nvSpPr>
        <p:spPr bwMode="auto">
          <a:xfrm>
            <a:off x="1099426" y="2296015"/>
            <a:ext cx="130241" cy="843159"/>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
        <p:nvSpPr>
          <p:cNvPr id="12" name="Text Box 287"/>
          <p:cNvSpPr txBox="1">
            <a:spLocks noChangeArrowheads="1"/>
          </p:cNvSpPr>
          <p:nvPr/>
        </p:nvSpPr>
        <p:spPr bwMode="auto">
          <a:xfrm>
            <a:off x="57773" y="3828893"/>
            <a:ext cx="1171894"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099470" y="3588155"/>
            <a:ext cx="130197" cy="1232420"/>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
        <p:nvSpPr>
          <p:cNvPr id="11" name="TextBox 10"/>
          <p:cNvSpPr txBox="1"/>
          <p:nvPr/>
        </p:nvSpPr>
        <p:spPr>
          <a:xfrm>
            <a:off x="7192062" y="6394277"/>
            <a:ext cx="3284874" cy="246221"/>
          </a:xfrm>
          <a:prstGeom prst="rect">
            <a:avLst/>
          </a:prstGeom>
          <a:noFill/>
        </p:spPr>
        <p:txBody>
          <a:bodyPr wrap="none" rtlCol="0">
            <a:spAutoFit/>
          </a:bodyPr>
          <a:lstStyle/>
          <a:p>
            <a:r>
              <a:rPr lang="en-US" sz="1000" i="1" dirty="0">
                <a:solidFill>
                  <a:schemeClr val="bg1"/>
                </a:solidFill>
              </a:rPr>
              <a:t>Derived from data found on: ABB Velocity Suite (2/21/2019)</a:t>
            </a:r>
          </a:p>
        </p:txBody>
      </p:sp>
    </p:spTree>
    <p:extLst>
      <p:ext uri="{BB962C8B-B14F-4D97-AF65-F5344CB8AC3E}">
        <p14:creationId xmlns:p14="http://schemas.microsoft.com/office/powerpoint/2010/main" val="545201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627" y="1066799"/>
            <a:ext cx="11580921" cy="5000625"/>
          </a:xfrm>
        </p:spPr>
        <p:txBody>
          <a:bodyPr>
            <a:normAutofit fontScale="92500"/>
          </a:bodyPr>
          <a:lstStyle/>
          <a:p>
            <a:pPr>
              <a:lnSpc>
                <a:spcPts val="2200"/>
              </a:lnSpc>
              <a:spcBef>
                <a:spcPts val="800"/>
              </a:spcBef>
            </a:pPr>
            <a:r>
              <a:rPr lang="en-US" dirty="0">
                <a:solidFill>
                  <a:schemeClr val="tx1"/>
                </a:solidFill>
              </a:rPr>
              <a:t>This report provides a perspective on energy infrastructure under development as of the end of 2018, focusing on those making significant progress toward achieving commercial operation</a:t>
            </a:r>
          </a:p>
          <a:p>
            <a:pPr>
              <a:lnSpc>
                <a:spcPts val="2200"/>
              </a:lnSpc>
              <a:spcBef>
                <a:spcPts val="800"/>
              </a:spcBef>
            </a:pPr>
            <a:r>
              <a:rPr lang="en-US" dirty="0">
                <a:solidFill>
                  <a:schemeClr val="tx1"/>
                </a:solidFill>
              </a:rPr>
              <a:t>Project states vary from announcements to under construction</a:t>
            </a:r>
          </a:p>
          <a:p>
            <a:pPr>
              <a:lnSpc>
                <a:spcPts val="2200"/>
              </a:lnSpc>
              <a:spcBef>
                <a:spcPts val="800"/>
              </a:spcBef>
            </a:pPr>
            <a:r>
              <a:rPr lang="en-US" dirty="0">
                <a:solidFill>
                  <a:schemeClr val="tx1"/>
                </a:solidFill>
              </a:rPr>
              <a:t>The states of “Announced” or “Early Development” are not necessarily strong indicators of commitment of major capital and human resources; development through operational capacity additions is highly dependent on the market environment</a:t>
            </a:r>
          </a:p>
          <a:p>
            <a:pPr lvl="1">
              <a:lnSpc>
                <a:spcPts val="2200"/>
              </a:lnSpc>
              <a:spcBef>
                <a:spcPts val="800"/>
              </a:spcBef>
            </a:pPr>
            <a:r>
              <a:rPr lang="en-US" dirty="0">
                <a:solidFill>
                  <a:schemeClr val="tx1"/>
                </a:solidFill>
              </a:rPr>
              <a:t>Entry into permitting and interconnection processes nominally require some expenditure of capital by the project developer. These expenses alone are not sufficient to move a project from “Early Development” to “Advanced Development” status because there is still a high level of uncertainty, pending approvals, and alone, result in no more than project related paper.</a:t>
            </a:r>
          </a:p>
          <a:p>
            <a:pPr>
              <a:lnSpc>
                <a:spcPts val="2200"/>
              </a:lnSpc>
              <a:spcBef>
                <a:spcPts val="800"/>
              </a:spcBef>
            </a:pPr>
            <a:r>
              <a:rPr lang="en-US" dirty="0">
                <a:solidFill>
                  <a:schemeClr val="tx1"/>
                </a:solidFill>
              </a:rPr>
              <a:t>Projects in “Advanced Development” or “Under Construction” -“Progressing Projects”- reflect a more significant financial and human resource commitment to completion and offer a better perspective of the new capacity that may be forthcoming</a:t>
            </a:r>
          </a:p>
        </p:txBody>
      </p:sp>
      <p:sp>
        <p:nvSpPr>
          <p:cNvPr id="19459" name="Rectangle 2"/>
          <p:cNvSpPr>
            <a:spLocks noGrp="1" noChangeArrowheads="1"/>
          </p:cNvSpPr>
          <p:nvPr>
            <p:ph type="ctrTitle"/>
          </p:nvPr>
        </p:nvSpPr>
        <p:spPr/>
        <p:txBody>
          <a:bodyPr>
            <a:normAutofit fontScale="90000"/>
          </a:bodyPr>
          <a:lstStyle/>
          <a:p>
            <a:pPr eaLnBrk="1" hangingPunct="1"/>
            <a:r>
              <a:rPr lang="en-US" dirty="0"/>
              <a:t>Introduction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86"/>
          <p:cNvSpPr txBox="1">
            <a:spLocks noChangeArrowheads="1"/>
          </p:cNvSpPr>
          <p:nvPr/>
        </p:nvSpPr>
        <p:spPr bwMode="auto">
          <a:xfrm>
            <a:off x="-8878" y="2438473"/>
            <a:ext cx="1171895"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graphicFrame>
        <p:nvGraphicFramePr>
          <p:cNvPr id="152716" name="Group 140"/>
          <p:cNvGraphicFramePr>
            <a:graphicFrameLocks noGrp="1"/>
          </p:cNvGraphicFramePr>
          <p:nvPr>
            <p:extLst>
              <p:ext uri="{D42A27DB-BD31-4B8C-83A1-F6EECF244321}">
                <p14:modId xmlns:p14="http://schemas.microsoft.com/office/powerpoint/2010/main" val="432570673"/>
              </p:ext>
            </p:extLst>
          </p:nvPr>
        </p:nvGraphicFramePr>
        <p:xfrm>
          <a:off x="1302136" y="1413845"/>
          <a:ext cx="10567784" cy="4295049"/>
        </p:xfrm>
        <a:graphic>
          <a:graphicData uri="http://schemas.openxmlformats.org/drawingml/2006/table">
            <a:tbl>
              <a:tblPr>
                <a:effectLst>
                  <a:outerShdw blurRad="50800" dist="38100" dir="2700000" algn="tl" rotWithShape="0">
                    <a:prstClr val="black">
                      <a:alpha val="40000"/>
                    </a:prstClr>
                  </a:outerShdw>
                </a:effectLst>
              </a:tblPr>
              <a:tblGrid>
                <a:gridCol w="2338184">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914400">
                  <a:extLst>
                    <a:ext uri="{9D8B030D-6E8A-4147-A177-3AD203B41FA5}">
                      <a16:colId xmlns:a16="http://schemas.microsoft.com/office/drawing/2014/main" val="20007"/>
                    </a:ext>
                  </a:extLst>
                </a:gridCol>
                <a:gridCol w="914400">
                  <a:extLst>
                    <a:ext uri="{9D8B030D-6E8A-4147-A177-3AD203B41FA5}">
                      <a16:colId xmlns:a16="http://schemas.microsoft.com/office/drawing/2014/main" val="20008"/>
                    </a:ext>
                  </a:extLst>
                </a:gridCol>
                <a:gridCol w="914400">
                  <a:extLst>
                    <a:ext uri="{9D8B030D-6E8A-4147-A177-3AD203B41FA5}">
                      <a16:colId xmlns:a16="http://schemas.microsoft.com/office/drawing/2014/main" val="20009"/>
                    </a:ext>
                  </a:extLst>
                </a:gridCol>
              </a:tblGrid>
              <a:tr h="303519">
                <a:tc rowSpan="2">
                  <a:txBody>
                    <a:bodyPr/>
                    <a:lstStyle/>
                    <a:p>
                      <a:pPr algn="l" rtl="0" fontAlgn="ctr"/>
                      <a:r>
                        <a:rPr lang="en-US" sz="1200" b="1" i="1" u="none" strike="noStrike" dirty="0">
                          <a:solidFill>
                            <a:srgbClr val="FFFFFF"/>
                          </a:solidFill>
                          <a:effectLst/>
                          <a:latin typeface="Times New Roman" panose="02020603050405020304" pitchFamily="18" charset="0"/>
                        </a:rPr>
                        <a:t>General Status</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algn="ctr" rtl="0" fontAlgn="ctr"/>
                      <a:r>
                        <a:rPr lang="en-US" sz="1200" b="1" i="1" u="none" strike="noStrike" dirty="0">
                          <a:solidFill>
                            <a:srgbClr val="FFFFFF"/>
                          </a:solidFill>
                          <a:effectLst/>
                          <a:latin typeface="Times New Roman" panose="02020603050405020304" pitchFamily="18" charset="0"/>
                        </a:rPr>
                        <a:t>Lateral</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algn="ctr" rtl="0" fontAlgn="ctr"/>
                      <a:r>
                        <a:rPr lang="en-US" sz="1200" b="1" i="1" u="none" strike="noStrike" kern="1200" dirty="0">
                          <a:solidFill>
                            <a:srgbClr val="FFFFFF"/>
                          </a:solidFill>
                          <a:effectLst/>
                          <a:latin typeface="Times New Roman" panose="02020603050405020304" pitchFamily="18" charset="0"/>
                          <a:ea typeface="+mn-ea"/>
                          <a:cs typeface="+mn-cs"/>
                        </a:rPr>
                        <a:t>New Interstate</a:t>
                      </a:r>
                    </a:p>
                  </a:txBody>
                  <a:tcPr marL="0" marR="0" marT="0" marB="0" anchor="ctr">
                    <a:lnL w="38100" cap="flat" cmpd="sng" algn="ctr">
                      <a:solidFill>
                        <a:schemeClr val="tx1"/>
                      </a:solidFill>
                      <a:prstDash val="solid"/>
                      <a:round/>
                      <a:headEnd type="none" w="med" len="med"/>
                      <a:tailEnd type="none" w="med" len="med"/>
                    </a:lnL>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3">
                  <a:txBody>
                    <a:bodyPr/>
                    <a:lstStyle/>
                    <a:p>
                      <a:pPr algn="ctr" rtl="0" fontAlgn="ctr"/>
                      <a:r>
                        <a:rPr lang="en-US" sz="1200" b="1" i="1" u="none" strike="noStrike" dirty="0">
                          <a:solidFill>
                            <a:srgbClr val="FFFFFF"/>
                          </a:solidFill>
                          <a:effectLst/>
                          <a:latin typeface="Times New Roman" panose="02020603050405020304" pitchFamily="18" charset="0"/>
                        </a:rPr>
                        <a:t>New Intrastate</a:t>
                      </a:r>
                    </a:p>
                  </a:txBody>
                  <a:tcPr marL="0" marR="0" marT="0" marB="0" anchor="ctr">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515982">
                <a:tc vMerge="1">
                  <a:txBody>
                    <a:bodyPr/>
                    <a:lstStyle/>
                    <a:p>
                      <a:endParaRPr lang="en-US"/>
                    </a:p>
                  </a:txBody>
                  <a:tcP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Capacity Added (MMcf)</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Capacity Added (MMcf)</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Capacity Added (MMcf)</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301973">
                <a:tc>
                  <a:txBody>
                    <a:bodyPr/>
                    <a:lstStyle/>
                    <a:p>
                      <a:pPr algn="l" rtl="0" fontAlgn="ctr"/>
                      <a:r>
                        <a:rPr lang="en-US" sz="1200" b="1" i="1" u="none" strike="noStrike" dirty="0">
                          <a:solidFill>
                            <a:srgbClr val="000000"/>
                          </a:solidFill>
                          <a:effectLst/>
                          <a:latin typeface="Times New Roman" panose="02020603050405020304" pitchFamily="18" charset="0"/>
                        </a:rPr>
                        <a:t>Completed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8863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000000"/>
                          </a:solidFill>
                          <a:effectLst/>
                          <a:latin typeface="Times New Roman" panose="02020603050405020304" pitchFamily="18" charset="0"/>
                        </a:rPr>
                        <a:t>Under Construction</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200" b="1" i="1" u="none" strike="noStrike">
                          <a:solidFill>
                            <a:srgbClr val="000000"/>
                          </a:solidFill>
                          <a:effectLst/>
                          <a:latin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200" b="1" i="1" u="none" strike="noStrike">
                          <a:solidFill>
                            <a:srgbClr val="000000"/>
                          </a:solidFill>
                          <a:effectLst/>
                          <a:latin typeface="Times New Roman" panose="02020603050405020304" pitchFamily="18" charset="0"/>
                        </a:rPr>
                        <a:t>199.4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200" b="1" i="1" u="none" strike="noStrike">
                          <a:solidFill>
                            <a:srgbClr val="000000"/>
                          </a:solidFill>
                          <a:effectLst/>
                          <a:latin typeface="Times New Roman" panose="02020603050405020304" pitchFamily="18" charset="0"/>
                        </a:rPr>
                        <a:t>1,440.0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290332">
                <a:tc>
                  <a:txBody>
                    <a:bodyPr/>
                    <a:lstStyle/>
                    <a:p>
                      <a:pPr algn="l" rtl="0" fontAlgn="ctr"/>
                      <a:r>
                        <a:rPr lang="en-US" sz="1200" b="1" i="1" u="none" strike="noStrike" dirty="0">
                          <a:solidFill>
                            <a:srgbClr val="000000"/>
                          </a:solidFill>
                          <a:effectLst/>
                          <a:latin typeface="Times New Roman" panose="02020603050405020304" pitchFamily="18" charset="0"/>
                        </a:rPr>
                        <a:t>Approved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366026">
                <a:tc>
                  <a:txBody>
                    <a:bodyPr/>
                    <a:lstStyle/>
                    <a:p>
                      <a:pPr algn="l" rtl="0" fontAlgn="ctr"/>
                      <a:r>
                        <a:rPr lang="en-US" sz="1300" b="1" i="0" u="none" strike="noStrike" dirty="0">
                          <a:solidFill>
                            <a:srgbClr val="000000"/>
                          </a:solidFill>
                          <a:effectLst/>
                          <a:latin typeface="Times New Roman" panose="02020603050405020304" pitchFamily="18" charset="0"/>
                        </a:rPr>
                        <a:t>Certain SUB TOTAL </a:t>
                      </a:r>
                    </a:p>
                  </a:txBody>
                  <a:tcPr marL="257175"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a:solidFill>
                            <a:srgbClr val="000000"/>
                          </a:solidFill>
                          <a:effectLst/>
                          <a:latin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a:solidFill>
                            <a:srgbClr val="000000"/>
                          </a:solidFill>
                          <a:effectLst/>
                          <a:latin typeface="Times New Roman" panose="02020603050405020304" pitchFamily="18" charset="0"/>
                        </a:rPr>
                        <a:t>199.4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fontAlgn="ctr"/>
                      <a:r>
                        <a:rPr lang="en-US" sz="1300" b="1" i="1" u="none" strike="noStrike">
                          <a:solidFill>
                            <a:srgbClr val="000000"/>
                          </a:solidFill>
                          <a:effectLst/>
                          <a:latin typeface="Times New Roman" panose="02020603050405020304" pitchFamily="18" charset="0"/>
                        </a:rPr>
                        <a:t>1,440.0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5"/>
                  </a:ext>
                </a:extLst>
              </a:tr>
              <a:tr h="260160">
                <a:tc>
                  <a:txBody>
                    <a:bodyPr/>
                    <a:lstStyle/>
                    <a:p>
                      <a:pPr algn="l" rtl="0" fontAlgn="ctr"/>
                      <a:r>
                        <a:rPr lang="en-US" sz="1200" b="1" i="1" u="none" strike="noStrike" dirty="0">
                          <a:solidFill>
                            <a:srgbClr val="5F5F5F"/>
                          </a:solidFill>
                          <a:effectLst/>
                          <a:latin typeface="Times New Roman" panose="02020603050405020304" pitchFamily="18" charset="0"/>
                        </a:rPr>
                        <a:t>Applied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a:solidFill>
                            <a:srgbClr val="000000"/>
                          </a:solidFill>
                          <a:effectLst/>
                          <a:latin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a:solidFill>
                            <a:srgbClr val="000000"/>
                          </a:solidFill>
                          <a:effectLst/>
                          <a:latin typeface="Times New Roman" panose="02020603050405020304" pitchFamily="18" charset="0"/>
                        </a:rPr>
                        <a:t>42.7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a:solidFill>
                            <a:srgbClr val="000000"/>
                          </a:solidFill>
                          <a:effectLst/>
                          <a:latin typeface="Times New Roman" panose="02020603050405020304" pitchFamily="18" charset="0"/>
                        </a:rPr>
                        <a:t>1,900.0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a:solidFill>
                            <a:srgbClr val="000000"/>
                          </a:solidFill>
                          <a:effectLst/>
                          <a:latin typeface="Times New Roman" panose="02020603050405020304" pitchFamily="18" charset="0"/>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a:solidFill>
                            <a:srgbClr val="000000"/>
                          </a:solidFill>
                          <a:effectLst/>
                          <a:latin typeface="Times New Roman" panose="02020603050405020304" pitchFamily="18" charset="0"/>
                        </a:rPr>
                        <a:t>201.0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a:solidFill>
                            <a:srgbClr val="000000"/>
                          </a:solidFill>
                          <a:effectLst/>
                          <a:latin typeface="Times New Roman" panose="02020603050405020304" pitchFamily="18" charset="0"/>
                        </a:rPr>
                        <a:t>2,600.0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278741">
                <a:tc>
                  <a:txBody>
                    <a:bodyPr/>
                    <a:lstStyle/>
                    <a:p>
                      <a:pPr algn="l" rtl="0" fontAlgn="ctr"/>
                      <a:r>
                        <a:rPr lang="en-US" sz="1200" b="1" i="1" u="none" strike="noStrike" dirty="0">
                          <a:solidFill>
                            <a:srgbClr val="5F5F5F"/>
                          </a:solidFill>
                          <a:effectLst/>
                          <a:latin typeface="Times New Roman" panose="02020603050405020304" pitchFamily="18" charset="0"/>
                        </a:rPr>
                        <a:t>Pre-Filing</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60159">
                <a:tc>
                  <a:txBody>
                    <a:bodyPr/>
                    <a:lstStyle/>
                    <a:p>
                      <a:pPr algn="l" rtl="0" fontAlgn="ctr"/>
                      <a:r>
                        <a:rPr lang="en-US" sz="1200" b="1" i="1" u="none" strike="noStrike" dirty="0">
                          <a:solidFill>
                            <a:srgbClr val="5F5F5F"/>
                          </a:solidFill>
                          <a:effectLst/>
                          <a:latin typeface="Times New Roman" panose="02020603050405020304" pitchFamily="18" charset="0"/>
                        </a:rPr>
                        <a:t>Feasibility Study</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a:solidFill>
                            <a:srgbClr val="000000"/>
                          </a:solidFill>
                          <a:effectLst/>
                          <a:latin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a:solidFill>
                            <a:srgbClr val="000000"/>
                          </a:solidFill>
                          <a:effectLst/>
                          <a:latin typeface="Times New Roman" panose="02020603050405020304" pitchFamily="18" charset="0"/>
                        </a:rPr>
                        <a:t>470.0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a:solidFill>
                            <a:srgbClr val="000000"/>
                          </a:solidFill>
                          <a:effectLst/>
                          <a:latin typeface="Times New Roman" panose="02020603050405020304" pitchFamily="18" charset="0"/>
                        </a:rPr>
                        <a:t>2,054.0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2936641017"/>
                  </a:ext>
                </a:extLst>
              </a:tr>
              <a:tr h="260159">
                <a:tc>
                  <a:txBody>
                    <a:bodyPr/>
                    <a:lstStyle/>
                    <a:p>
                      <a:pPr algn="l" rtl="0" fontAlgn="ctr"/>
                      <a:r>
                        <a:rPr lang="en-US" sz="1200" b="1" i="1" u="none" strike="noStrike" dirty="0">
                          <a:solidFill>
                            <a:srgbClr val="5F5F5F"/>
                          </a:solidFill>
                          <a:effectLst/>
                          <a:latin typeface="Times New Roman" panose="02020603050405020304" pitchFamily="18" charset="0"/>
                        </a:rPr>
                        <a:t>Announced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a:solidFill>
                            <a:srgbClr val="000000"/>
                          </a:solidFill>
                          <a:effectLst/>
                          <a:latin typeface="Times New Roman" panose="02020603050405020304" pitchFamily="18" charset="0"/>
                        </a:rPr>
                        <a:t>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a:solidFill>
                            <a:srgbClr val="000000"/>
                          </a:solidFill>
                          <a:effectLst/>
                          <a:latin typeface="Times New Roman" panose="02020603050405020304" pitchFamily="18" charset="0"/>
                        </a:rPr>
                        <a:t>4,044.0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a:solidFill>
                            <a:srgbClr val="000000"/>
                          </a:solidFill>
                          <a:effectLst/>
                          <a:latin typeface="Times New Roman" panose="02020603050405020304" pitchFamily="18" charset="0"/>
                        </a:rPr>
                        <a:t>18,208.0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26015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On Hold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345364129"/>
                  </a:ext>
                </a:extLst>
              </a:tr>
              <a:tr h="411114">
                <a:tc>
                  <a:txBody>
                    <a:bodyPr/>
                    <a:lstStyle/>
                    <a:p>
                      <a:pPr marL="171450" indent="0" algn="l" rtl="0" fontAlgn="ctr"/>
                      <a:r>
                        <a:rPr lang="en-US" sz="1300" b="1" i="0" u="none" strike="noStrike" dirty="0">
                          <a:solidFill>
                            <a:srgbClr val="000000"/>
                          </a:solidFill>
                          <a:effectLst/>
                          <a:latin typeface="Times New Roman" panose="02020603050405020304" pitchFamily="18" charset="0"/>
                        </a:rPr>
                        <a:t>Uncertain SUB TOTAL </a:t>
                      </a:r>
                    </a:p>
                  </a:txBody>
                  <a:tcPr marL="8572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algn="ctr" rtl="0" fontAlgn="ctr"/>
                      <a:r>
                        <a:rPr lang="en-US" sz="1300" b="1" i="1" u="none" strike="noStrike">
                          <a:solidFill>
                            <a:srgbClr val="000000"/>
                          </a:solidFill>
                          <a:effectLst/>
                          <a:latin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a:solidFill>
                            <a:srgbClr val="000000"/>
                          </a:solidFill>
                          <a:effectLst/>
                          <a:latin typeface="Times New Roman" panose="02020603050405020304" pitchFamily="18" charset="0"/>
                        </a:rPr>
                        <a:t>42.7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a:solidFill>
                            <a:srgbClr val="000000"/>
                          </a:solidFill>
                          <a:effectLst/>
                          <a:latin typeface="Times New Roman" panose="02020603050405020304" pitchFamily="18" charset="0"/>
                        </a:rPr>
                        <a:t>1,900.0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a:solidFill>
                            <a:srgbClr val="000000"/>
                          </a:solidFill>
                          <a:effectLst/>
                          <a:latin typeface="Times New Roman" panose="02020603050405020304" pitchFamily="18" charset="0"/>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a:solidFill>
                            <a:srgbClr val="000000"/>
                          </a:solidFill>
                          <a:effectLst/>
                          <a:latin typeface="Times New Roman" panose="02020603050405020304" pitchFamily="18" charset="0"/>
                        </a:rPr>
                        <a:t>201.0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a:solidFill>
                            <a:srgbClr val="000000"/>
                          </a:solidFill>
                          <a:effectLst/>
                          <a:latin typeface="Times New Roman" panose="02020603050405020304" pitchFamily="18" charset="0"/>
                        </a:rPr>
                        <a:t>2,600.0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4,514.0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a:solidFill>
                            <a:srgbClr val="000000"/>
                          </a:solidFill>
                          <a:effectLst/>
                          <a:latin typeface="Times New Roman" panose="02020603050405020304" pitchFamily="18" charset="0"/>
                        </a:rPr>
                        <a:t>20,262.0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465429">
                <a:tc>
                  <a:txBody>
                    <a:bodyPr/>
                    <a:lstStyle/>
                    <a:p>
                      <a:pPr algn="l" rtl="0" fontAlgn="ctr"/>
                      <a:r>
                        <a:rPr lang="en-US" sz="1400" b="1" i="0" u="none" strike="noStrike" dirty="0">
                          <a:solidFill>
                            <a:srgbClr val="000000"/>
                          </a:solidFill>
                          <a:effectLst/>
                          <a:latin typeface="Times New Roman" panose="02020603050405020304" pitchFamily="18" charset="0"/>
                        </a:rPr>
                        <a:t>TOTAL</a:t>
                      </a:r>
                    </a:p>
                  </a:txBody>
                  <a:tcPr marL="8572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a:solidFill>
                            <a:srgbClr val="000000"/>
                          </a:solidFill>
                          <a:effectLst/>
                          <a:latin typeface="Times New Roman" panose="02020603050405020304" pitchFamily="18" charset="0"/>
                        </a:rPr>
                        <a:t>42.7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a:solidFill>
                            <a:srgbClr val="000000"/>
                          </a:solidFill>
                          <a:effectLst/>
                          <a:latin typeface="Times New Roman" panose="02020603050405020304" pitchFamily="18" charset="0"/>
                        </a:rPr>
                        <a:t>1,900.0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a:solidFill>
                            <a:srgbClr val="000000"/>
                          </a:solidFill>
                          <a:effectLst/>
                          <a:latin typeface="Times New Roman" panose="02020603050405020304" pitchFamily="18" charset="0"/>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a:solidFill>
                            <a:srgbClr val="000000"/>
                          </a:solidFill>
                          <a:effectLst/>
                          <a:latin typeface="Times New Roman" panose="02020603050405020304" pitchFamily="18" charset="0"/>
                        </a:rPr>
                        <a:t>400.4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a:solidFill>
                            <a:srgbClr val="000000"/>
                          </a:solidFill>
                          <a:effectLst/>
                          <a:latin typeface="Times New Roman" panose="02020603050405020304" pitchFamily="18" charset="0"/>
                        </a:rPr>
                        <a:t>4,040.0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a:solidFill>
                            <a:srgbClr val="000000"/>
                          </a:solidFill>
                          <a:effectLst/>
                          <a:latin typeface="Times New Roman" panose="02020603050405020304" pitchFamily="18" charset="0"/>
                        </a:rPr>
                        <a:t>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4,514.0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20,262.0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p:txBody>
          <a:bodyPr/>
          <a:lstStyle/>
          <a:p>
            <a:r>
              <a:rPr lang="en-US" dirty="0"/>
              <a:t>Current Natural Gas Pipeline Projects</a:t>
            </a:r>
            <a:endParaRPr lang="en-US" sz="2200" i="1" dirty="0"/>
          </a:p>
        </p:txBody>
      </p:sp>
      <p:sp>
        <p:nvSpPr>
          <p:cNvPr id="9" name="AutoShape 285"/>
          <p:cNvSpPr>
            <a:spLocks/>
          </p:cNvSpPr>
          <p:nvPr/>
        </p:nvSpPr>
        <p:spPr bwMode="auto">
          <a:xfrm>
            <a:off x="1068091" y="2340058"/>
            <a:ext cx="130241" cy="843159"/>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
        <p:nvSpPr>
          <p:cNvPr id="12" name="Text Box 287"/>
          <p:cNvSpPr txBox="1">
            <a:spLocks noChangeArrowheads="1"/>
          </p:cNvSpPr>
          <p:nvPr/>
        </p:nvSpPr>
        <p:spPr bwMode="auto">
          <a:xfrm>
            <a:off x="52873" y="3851852"/>
            <a:ext cx="1171895"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094527" y="3485072"/>
            <a:ext cx="130241" cy="1379890"/>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
        <p:nvSpPr>
          <p:cNvPr id="11" name="TextBox 10"/>
          <p:cNvSpPr txBox="1"/>
          <p:nvPr/>
        </p:nvSpPr>
        <p:spPr>
          <a:xfrm>
            <a:off x="7220343" y="6413130"/>
            <a:ext cx="3284874" cy="246221"/>
          </a:xfrm>
          <a:prstGeom prst="rect">
            <a:avLst/>
          </a:prstGeom>
          <a:noFill/>
        </p:spPr>
        <p:txBody>
          <a:bodyPr wrap="none" rtlCol="0">
            <a:spAutoFit/>
          </a:bodyPr>
          <a:lstStyle/>
          <a:p>
            <a:r>
              <a:rPr lang="en-US" sz="1000" i="1" dirty="0">
                <a:solidFill>
                  <a:schemeClr val="bg1"/>
                </a:solidFill>
              </a:rPr>
              <a:t>Derived from data found on: ABB Velocity Suite (2/21/2019)</a:t>
            </a:r>
          </a:p>
        </p:txBody>
      </p:sp>
    </p:spTree>
    <p:extLst>
      <p:ext uri="{BB962C8B-B14F-4D97-AF65-F5344CB8AC3E}">
        <p14:creationId xmlns:p14="http://schemas.microsoft.com/office/powerpoint/2010/main" val="2932230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86"/>
          <p:cNvSpPr txBox="1">
            <a:spLocks noChangeArrowheads="1"/>
          </p:cNvSpPr>
          <p:nvPr/>
        </p:nvSpPr>
        <p:spPr bwMode="auto">
          <a:xfrm>
            <a:off x="45961" y="2439681"/>
            <a:ext cx="1171895"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graphicFrame>
        <p:nvGraphicFramePr>
          <p:cNvPr id="152716" name="Group 140"/>
          <p:cNvGraphicFramePr>
            <a:graphicFrameLocks noGrp="1"/>
          </p:cNvGraphicFramePr>
          <p:nvPr>
            <p:extLst>
              <p:ext uri="{D42A27DB-BD31-4B8C-83A1-F6EECF244321}">
                <p14:modId xmlns:p14="http://schemas.microsoft.com/office/powerpoint/2010/main" val="696220554"/>
              </p:ext>
            </p:extLst>
          </p:nvPr>
        </p:nvGraphicFramePr>
        <p:xfrm>
          <a:off x="1525748" y="1440478"/>
          <a:ext cx="6976650" cy="4402385"/>
        </p:xfrm>
        <a:graphic>
          <a:graphicData uri="http://schemas.openxmlformats.org/drawingml/2006/table">
            <a:tbl>
              <a:tblPr>
                <a:effectLst>
                  <a:outerShdw blurRad="50800" dist="38100" dir="2700000" algn="tl" rotWithShape="0">
                    <a:prstClr val="black">
                      <a:alpha val="40000"/>
                    </a:prstClr>
                  </a:outerShdw>
                </a:effectLst>
              </a:tblPr>
              <a:tblGrid>
                <a:gridCol w="1490250">
                  <a:extLst>
                    <a:ext uri="{9D8B030D-6E8A-4147-A177-3AD203B41FA5}">
                      <a16:colId xmlns:a16="http://schemas.microsoft.com/office/drawing/2014/main" val="20000"/>
                    </a:ext>
                  </a:extLst>
                </a:gridCol>
                <a:gridCol w="914400">
                  <a:extLst>
                    <a:ext uri="{9D8B030D-6E8A-4147-A177-3AD203B41FA5}">
                      <a16:colId xmlns:a16="http://schemas.microsoft.com/office/drawing/2014/main" val="2235377451"/>
                    </a:ext>
                  </a:extLst>
                </a:gridCol>
                <a:gridCol w="914400">
                  <a:extLst>
                    <a:ext uri="{9D8B030D-6E8A-4147-A177-3AD203B41FA5}">
                      <a16:colId xmlns:a16="http://schemas.microsoft.com/office/drawing/2014/main" val="2817416658"/>
                    </a:ext>
                  </a:extLst>
                </a:gridCol>
                <a:gridCol w="914400">
                  <a:extLst>
                    <a:ext uri="{9D8B030D-6E8A-4147-A177-3AD203B41FA5}">
                      <a16:colId xmlns:a16="http://schemas.microsoft.com/office/drawing/2014/main" val="642546551"/>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tblGrid>
              <a:tr h="303519">
                <a:tc rowSpan="2">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General Status</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algn="ctr"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Interstate Expansion</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pPr algn="ctr" rtl="0" fontAlgn="ctr"/>
                      <a:endParaRPr lang="en-US" sz="1200" b="1" i="1" u="none" strike="noStrike" dirty="0">
                        <a:solidFill>
                          <a:srgbClr val="FFFFFF"/>
                        </a:solidFill>
                        <a:effectLst/>
                        <a:latin typeface="Times New Roman" panose="02020603050405020304" pitchFamily="18"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pPr algn="ctr" rtl="0" fontAlgn="ctr"/>
                      <a:endParaRPr lang="en-US" sz="1200" b="1" i="1" u="none" strike="noStrike" dirty="0">
                        <a:solidFill>
                          <a:srgbClr val="FFFFFF"/>
                        </a:solidFill>
                        <a:effectLst/>
                        <a:latin typeface="Times New Roman" panose="02020603050405020304" pitchFamily="18"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algn="ctr"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Replacement/Upgrades</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515982">
                <a:tc vMerge="1">
                  <a:txBody>
                    <a:bodyPr/>
                    <a:lstStyle/>
                    <a:p>
                      <a:endParaRPr lang="en-US"/>
                    </a:p>
                  </a:txBody>
                  <a:tcP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indent="0" algn="ctr"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Number of Projects</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ctr"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Mileage</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Capacity Added (MMcf)</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0" indent="0" algn="ctr"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Number of Projects</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ctr"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Mileage</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Capacity Added (MMcf)</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301973">
                <a:tc>
                  <a:txBody>
                    <a:bodyPr/>
                    <a:lstStyle/>
                    <a:p>
                      <a:pPr algn="l" rtl="0" fontAlgn="ctr"/>
                      <a:r>
                        <a:rPr lang="en-US" sz="1200" b="1" i="1" u="none" strike="noStrike" dirty="0">
                          <a:solidFill>
                            <a:srgbClr val="000000"/>
                          </a:solidFill>
                          <a:effectLst/>
                          <a:latin typeface="Times New Roman" panose="02020603050405020304" pitchFamily="18" charset="0"/>
                          <a:cs typeface="Times New Roman" panose="02020603050405020304" pitchFamily="18" charset="0"/>
                        </a:rPr>
                        <a:t>Completed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600.0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a:t>
                      </a:r>
                      <a:endPar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a:t>
                      </a:r>
                      <a:endPar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a:t>
                      </a:r>
                      <a:endPar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8863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000000"/>
                          </a:solidFill>
                          <a:effectLst/>
                          <a:latin typeface="Times New Roman" panose="02020603050405020304" pitchFamily="18" charset="0"/>
                          <a:cs typeface="Times New Roman" panose="02020603050405020304" pitchFamily="18" charset="0"/>
                        </a:rPr>
                        <a:t>Under Construction</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2,896.7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290332">
                <a:tc>
                  <a:txBody>
                    <a:bodyPr/>
                    <a:lstStyle/>
                    <a:p>
                      <a:pPr algn="l" rtl="0" fontAlgn="ctr"/>
                      <a:r>
                        <a:rPr lang="en-US" sz="1200" b="1" i="1" u="none" strike="noStrike" dirty="0">
                          <a:solidFill>
                            <a:srgbClr val="000000"/>
                          </a:solidFill>
                          <a:effectLst/>
                          <a:latin typeface="Times New Roman" panose="02020603050405020304" pitchFamily="18" charset="0"/>
                          <a:cs typeface="Times New Roman" panose="02020603050405020304" pitchFamily="18" charset="0"/>
                        </a:rPr>
                        <a:t>Approved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12.8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106.7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endPar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a:t>
                      </a:r>
                      <a:endPar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endPar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366026">
                <a:tc>
                  <a:txBody>
                    <a:bodyPr/>
                    <a:lstStyle/>
                    <a:p>
                      <a:pPr algn="l" rtl="0" fontAlgn="ctr"/>
                      <a:r>
                        <a:rPr lang="en-US" sz="1300" b="1" i="0" u="none" strike="noStrike" dirty="0">
                          <a:solidFill>
                            <a:srgbClr val="000000"/>
                          </a:solidFill>
                          <a:effectLst/>
                          <a:latin typeface="Times New Roman" panose="02020603050405020304" pitchFamily="18" charset="0"/>
                          <a:cs typeface="Times New Roman" panose="02020603050405020304" pitchFamily="18" charset="0"/>
                        </a:rPr>
                        <a:t>Certain SUB TOTAL </a:t>
                      </a:r>
                    </a:p>
                  </a:txBody>
                  <a:tcPr marL="257175"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27.0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3,603.3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mn-cs"/>
                        </a:rPr>
                        <a:t>―</a:t>
                      </a:r>
                      <a:endPar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mn-cs"/>
                        </a:rPr>
                        <a:t>―</a:t>
                      </a:r>
                      <a:endPar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mn-cs"/>
                        </a:rPr>
                        <a:t>―</a:t>
                      </a:r>
                      <a:endPar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5"/>
                  </a:ext>
                </a:extLst>
              </a:tr>
              <a:tr h="260160">
                <a:tc>
                  <a:txBody>
                    <a:bodyPr/>
                    <a:lstStyle/>
                    <a:p>
                      <a:pPr algn="l" rtl="0" fontAlgn="ctr"/>
                      <a:r>
                        <a:rPr lang="en-US" sz="1200" b="1" i="1" u="none" strike="noStrike" dirty="0">
                          <a:solidFill>
                            <a:srgbClr val="5F5F5F"/>
                          </a:solidFill>
                          <a:effectLst/>
                          <a:latin typeface="Times New Roman" panose="02020603050405020304" pitchFamily="18" charset="0"/>
                        </a:rPr>
                        <a:t>Applied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117.9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996.4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154.6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625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278741">
                <a:tc>
                  <a:txBody>
                    <a:bodyPr/>
                    <a:lstStyle/>
                    <a:p>
                      <a:pPr algn="l" rtl="0" fontAlgn="ctr"/>
                      <a:r>
                        <a:rPr lang="en-US" sz="1200" b="1" i="1" u="none" strike="noStrike" dirty="0">
                          <a:solidFill>
                            <a:srgbClr val="5F5F5F"/>
                          </a:solidFill>
                          <a:effectLst/>
                          <a:latin typeface="Times New Roman" panose="02020603050405020304" pitchFamily="18" charset="0"/>
                        </a:rPr>
                        <a:t>Pre-Filing</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60159">
                <a:tc>
                  <a:txBody>
                    <a:bodyPr/>
                    <a:lstStyle/>
                    <a:p>
                      <a:pPr algn="l" rtl="0" fontAlgn="ctr"/>
                      <a:r>
                        <a:rPr lang="en-US" sz="1200" b="1" i="1" u="none" strike="noStrike" dirty="0">
                          <a:solidFill>
                            <a:srgbClr val="5F5F5F"/>
                          </a:solidFill>
                          <a:effectLst/>
                          <a:latin typeface="Times New Roman" panose="02020603050405020304" pitchFamily="18" charset="0"/>
                        </a:rPr>
                        <a:t>Feasibility Study</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409849735"/>
                  </a:ext>
                </a:extLst>
              </a:tr>
              <a:tr h="260159">
                <a:tc>
                  <a:txBody>
                    <a:bodyPr/>
                    <a:lstStyle/>
                    <a:p>
                      <a:pPr algn="l" rtl="0" fontAlgn="ctr"/>
                      <a:r>
                        <a:rPr lang="en-US" sz="1200" b="1" i="1" u="none" strike="noStrike" dirty="0">
                          <a:solidFill>
                            <a:srgbClr val="5F5F5F"/>
                          </a:solidFill>
                          <a:effectLst/>
                          <a:latin typeface="Times New Roman" panose="02020603050405020304" pitchFamily="18" charset="0"/>
                        </a:rPr>
                        <a:t>Announced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26015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On Hold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2632063174"/>
                  </a:ext>
                </a:extLst>
              </a:tr>
              <a:tr h="411114">
                <a:tc>
                  <a:txBody>
                    <a:bodyPr/>
                    <a:lstStyle/>
                    <a:p>
                      <a:pPr marL="171450" indent="0" algn="l" rtl="0" fontAlgn="ctr"/>
                      <a:r>
                        <a:rPr lang="en-US" sz="1300" b="1" i="0" u="none" strike="noStrike" dirty="0">
                          <a:solidFill>
                            <a:srgbClr val="000000"/>
                          </a:solidFill>
                          <a:effectLst/>
                          <a:latin typeface="Times New Roman" panose="02020603050405020304" pitchFamily="18" charset="0"/>
                          <a:cs typeface="Times New Roman" panose="02020603050405020304" pitchFamily="18" charset="0"/>
                        </a:rPr>
                        <a:t>Uncertain SUB TOTAL </a:t>
                      </a:r>
                    </a:p>
                  </a:txBody>
                  <a:tcPr marL="8572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117.9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996.4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154.6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625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465429">
                <a:tc>
                  <a:txBody>
                    <a:bodyPr/>
                    <a:lstStyle/>
                    <a:p>
                      <a:pPr algn="l" rtl="0"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TOTAL</a:t>
                      </a:r>
                    </a:p>
                  </a:txBody>
                  <a:tcPr marL="8572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144.9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4,599.7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154.6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625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p:txBody>
          <a:bodyPr/>
          <a:lstStyle/>
          <a:p>
            <a:r>
              <a:rPr lang="en-US" dirty="0"/>
              <a:t>Current Natural Gas Pipeline Projects</a:t>
            </a:r>
            <a:endParaRPr lang="en-US" sz="2200" i="1" dirty="0"/>
          </a:p>
        </p:txBody>
      </p:sp>
      <p:sp>
        <p:nvSpPr>
          <p:cNvPr id="9" name="AutoShape 285"/>
          <p:cNvSpPr>
            <a:spLocks/>
          </p:cNvSpPr>
          <p:nvPr/>
        </p:nvSpPr>
        <p:spPr bwMode="auto">
          <a:xfrm>
            <a:off x="1217856" y="2341266"/>
            <a:ext cx="130241" cy="843159"/>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
        <p:nvSpPr>
          <p:cNvPr id="12" name="Text Box 287"/>
          <p:cNvSpPr txBox="1">
            <a:spLocks noChangeArrowheads="1"/>
          </p:cNvSpPr>
          <p:nvPr/>
        </p:nvSpPr>
        <p:spPr bwMode="auto">
          <a:xfrm>
            <a:off x="119916" y="3988930"/>
            <a:ext cx="1171895"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226691" y="3688210"/>
            <a:ext cx="130241" cy="1247773"/>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dirty="0"/>
          </a:p>
        </p:txBody>
      </p:sp>
      <p:sp>
        <p:nvSpPr>
          <p:cNvPr id="11" name="TextBox 10"/>
          <p:cNvSpPr txBox="1"/>
          <p:nvPr/>
        </p:nvSpPr>
        <p:spPr>
          <a:xfrm>
            <a:off x="7201489" y="6413131"/>
            <a:ext cx="3350597" cy="246221"/>
          </a:xfrm>
          <a:prstGeom prst="rect">
            <a:avLst/>
          </a:prstGeom>
          <a:noFill/>
        </p:spPr>
        <p:txBody>
          <a:bodyPr wrap="none" rtlCol="0">
            <a:spAutoFit/>
          </a:bodyPr>
          <a:lstStyle/>
          <a:p>
            <a:r>
              <a:rPr lang="en-US" sz="1000" i="1" dirty="0">
                <a:solidFill>
                  <a:schemeClr val="bg1"/>
                </a:solidFill>
              </a:rPr>
              <a:t>Derived from data found on: ABB Velocity Suite (2/21/2019)</a:t>
            </a:r>
          </a:p>
        </p:txBody>
      </p:sp>
    </p:spTree>
    <p:extLst>
      <p:ext uri="{BB962C8B-B14F-4D97-AF65-F5344CB8AC3E}">
        <p14:creationId xmlns:p14="http://schemas.microsoft.com/office/powerpoint/2010/main" val="972891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8" y="1016856"/>
            <a:ext cx="11580921" cy="2309375"/>
          </a:xfrm>
        </p:spPr>
        <p:txBody>
          <a:bodyPr>
            <a:normAutofit/>
          </a:bodyPr>
          <a:lstStyle/>
          <a:p>
            <a:r>
              <a:rPr lang="en-US" sz="2400" dirty="0"/>
              <a:t>In the age of abundant natural gas, many entities have decided to pursue construction of liquefied natural gas (LNG) export facilities.  The volumes of gas utilized by these facilities represent a major domestic end use source and price driver. </a:t>
            </a:r>
          </a:p>
          <a:p>
            <a:r>
              <a:rPr lang="en-US" sz="2400" dirty="0"/>
              <a:t>Unlike other fuel projects that are domestic use only, LNG terminals trigger advance consideration of international markets,  utilization planning, and contracts prior to development. </a:t>
            </a:r>
          </a:p>
        </p:txBody>
      </p:sp>
      <p:sp>
        <p:nvSpPr>
          <p:cNvPr id="19459" name="Rectangle 2"/>
          <p:cNvSpPr>
            <a:spLocks noGrp="1" noChangeArrowheads="1"/>
          </p:cNvSpPr>
          <p:nvPr>
            <p:ph type="ctrTitle"/>
          </p:nvPr>
        </p:nvSpPr>
        <p:spPr/>
        <p:txBody>
          <a:bodyPr>
            <a:normAutofit fontScale="90000"/>
          </a:bodyPr>
          <a:lstStyle/>
          <a:p>
            <a:pPr eaLnBrk="1" hangingPunct="1"/>
            <a:r>
              <a:rPr lang="en-US" dirty="0"/>
              <a:t>Liquefied Natural Gas Projects</a:t>
            </a:r>
          </a:p>
        </p:txBody>
      </p:sp>
      <p:sp>
        <p:nvSpPr>
          <p:cNvPr id="5" name="TextBox 4"/>
          <p:cNvSpPr txBox="1"/>
          <p:nvPr/>
        </p:nvSpPr>
        <p:spPr>
          <a:xfrm>
            <a:off x="3161698" y="4009963"/>
            <a:ext cx="5868604" cy="369332"/>
          </a:xfrm>
          <a:prstGeom prst="rect">
            <a:avLst/>
          </a:prstGeom>
          <a:noFill/>
        </p:spPr>
        <p:txBody>
          <a:bodyPr wrap="square" rtlCol="0">
            <a:spAutoFit/>
          </a:bodyPr>
          <a:lstStyle/>
          <a:p>
            <a:r>
              <a:rPr lang="en-US" b="1" dirty="0">
                <a:solidFill>
                  <a:prstClr val="black"/>
                </a:solidFill>
              </a:rPr>
              <a:t>Typical Transmission Project Timeline for New Transmission</a:t>
            </a:r>
          </a:p>
        </p:txBody>
      </p:sp>
      <p:pic>
        <p:nvPicPr>
          <p:cNvPr id="10" name="Picture 9" descr="E:\150.09\150.09 Technical Directions\140814 - TD 42 - 150.09.07\Issues in Focus 2 -Building Interstate Transmission Natural Gas Pipelines\FERCTimeline 04May15.jpg"/>
          <p:cNvPicPr/>
          <p:nvPr/>
        </p:nvPicPr>
        <p:blipFill>
          <a:blip r:embed="rId3">
            <a:extLst>
              <a:ext uri="{28A0092B-C50C-407E-A947-70E740481C1C}">
                <a14:useLocalDpi xmlns:a14="http://schemas.microsoft.com/office/drawing/2010/main" val="0"/>
              </a:ext>
            </a:extLst>
          </a:blip>
          <a:srcRect/>
          <a:stretch>
            <a:fillRect/>
          </a:stretch>
        </p:blipFill>
        <p:spPr bwMode="auto">
          <a:xfrm>
            <a:off x="2675960" y="3815337"/>
            <a:ext cx="6770252" cy="2423711"/>
          </a:xfrm>
          <a:prstGeom prst="rect">
            <a:avLst/>
          </a:prstGeom>
          <a:noFill/>
          <a:ln>
            <a:noFill/>
          </a:ln>
        </p:spPr>
      </p:pic>
      <p:sp>
        <p:nvSpPr>
          <p:cNvPr id="11" name="TextBox 10"/>
          <p:cNvSpPr txBox="1"/>
          <p:nvPr/>
        </p:nvSpPr>
        <p:spPr>
          <a:xfrm>
            <a:off x="2903053" y="3326231"/>
            <a:ext cx="6316065" cy="369332"/>
          </a:xfrm>
          <a:prstGeom prst="rect">
            <a:avLst/>
          </a:prstGeom>
          <a:noFill/>
        </p:spPr>
        <p:txBody>
          <a:bodyPr wrap="square" rtlCol="0">
            <a:spAutoFit/>
          </a:bodyPr>
          <a:lstStyle/>
          <a:p>
            <a:r>
              <a:rPr lang="en-US" b="1" dirty="0">
                <a:solidFill>
                  <a:prstClr val="black"/>
                </a:solidFill>
              </a:rPr>
              <a:t>Typical Project Timeline for New Liquefied Natural Gas Terminal</a:t>
            </a:r>
          </a:p>
        </p:txBody>
      </p:sp>
      <p:sp>
        <p:nvSpPr>
          <p:cNvPr id="9" name="TextBox 8"/>
          <p:cNvSpPr txBox="1"/>
          <p:nvPr/>
        </p:nvSpPr>
        <p:spPr>
          <a:xfrm>
            <a:off x="6729148" y="6358822"/>
            <a:ext cx="4979939" cy="400110"/>
          </a:xfrm>
          <a:prstGeom prst="rect">
            <a:avLst/>
          </a:prstGeom>
          <a:noFill/>
        </p:spPr>
        <p:txBody>
          <a:bodyPr wrap="square" rtlCol="0">
            <a:spAutoFit/>
          </a:bodyPr>
          <a:lstStyle/>
          <a:p>
            <a:r>
              <a:rPr lang="en-US" sz="1000" i="1" dirty="0">
                <a:solidFill>
                  <a:schemeClr val="bg1"/>
                </a:solidFill>
              </a:rPr>
              <a:t>Source: FERC timeline:  Traditional vs. Pre-filing. [Online] n.d. [Cited: November 19, 2014].  </a:t>
            </a:r>
          </a:p>
          <a:p>
            <a:r>
              <a:rPr lang="en-US" sz="1000" i="1" dirty="0">
                <a:solidFill>
                  <a:schemeClr val="bg1"/>
                </a:solidFill>
              </a:rPr>
              <a:t>Adapted from http://www.fs.fed.us/specialuses/documents/im2003-197attach3.pdf.</a:t>
            </a:r>
          </a:p>
        </p:txBody>
      </p:sp>
    </p:spTree>
    <p:extLst>
      <p:ext uri="{BB962C8B-B14F-4D97-AF65-F5344CB8AC3E}">
        <p14:creationId xmlns:p14="http://schemas.microsoft.com/office/powerpoint/2010/main" val="2108273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83877495"/>
              </p:ext>
            </p:extLst>
          </p:nvPr>
        </p:nvGraphicFramePr>
        <p:xfrm>
          <a:off x="304800" y="1235974"/>
          <a:ext cx="11582400" cy="467779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p:txBody>
          <a:bodyPr>
            <a:normAutofit/>
          </a:bodyPr>
          <a:lstStyle/>
          <a:p>
            <a:r>
              <a:rPr lang="en-US" sz="2800" dirty="0"/>
              <a:t>Status of Proposed Liquefied Natural Gas Projects</a:t>
            </a:r>
            <a:endParaRPr lang="en-US" sz="2800" i="1" dirty="0"/>
          </a:p>
        </p:txBody>
      </p:sp>
      <p:sp>
        <p:nvSpPr>
          <p:cNvPr id="6" name="TextBox 5"/>
          <p:cNvSpPr txBox="1"/>
          <p:nvPr/>
        </p:nvSpPr>
        <p:spPr>
          <a:xfrm>
            <a:off x="2287519" y="5913764"/>
            <a:ext cx="1492973" cy="276999"/>
          </a:xfrm>
          <a:prstGeom prst="rect">
            <a:avLst/>
          </a:prstGeom>
          <a:noFill/>
        </p:spPr>
        <p:txBody>
          <a:bodyPr wrap="none" rtlCol="0">
            <a:spAutoFit/>
          </a:bodyPr>
          <a:lstStyle/>
          <a:p>
            <a:r>
              <a:rPr lang="en-US" sz="1200" b="1" dirty="0"/>
              <a:t>*25.75 </a:t>
            </a:r>
            <a:r>
              <a:rPr lang="en-US" sz="1200" b="1" dirty="0" err="1"/>
              <a:t>Bcf</a:t>
            </a:r>
            <a:r>
              <a:rPr lang="en-US" sz="1200" b="1" dirty="0"/>
              <a:t>/d in total</a:t>
            </a:r>
          </a:p>
        </p:txBody>
      </p:sp>
      <p:sp>
        <p:nvSpPr>
          <p:cNvPr id="11" name="TextBox 10"/>
          <p:cNvSpPr txBox="1"/>
          <p:nvPr/>
        </p:nvSpPr>
        <p:spPr>
          <a:xfrm>
            <a:off x="7192063" y="6367859"/>
            <a:ext cx="3350597" cy="246221"/>
          </a:xfrm>
          <a:prstGeom prst="rect">
            <a:avLst/>
          </a:prstGeom>
          <a:noFill/>
        </p:spPr>
        <p:txBody>
          <a:bodyPr wrap="none" rtlCol="0">
            <a:spAutoFit/>
          </a:bodyPr>
          <a:lstStyle/>
          <a:p>
            <a:r>
              <a:rPr lang="en-US" sz="1000" i="1" dirty="0">
                <a:solidFill>
                  <a:schemeClr val="bg1"/>
                </a:solidFill>
              </a:rPr>
              <a:t>Derived from data found on: ABB Velocity Suite (2/21/2019)</a:t>
            </a:r>
          </a:p>
        </p:txBody>
      </p:sp>
    </p:spTree>
    <p:extLst>
      <p:ext uri="{BB962C8B-B14F-4D97-AF65-F5344CB8AC3E}">
        <p14:creationId xmlns:p14="http://schemas.microsoft.com/office/powerpoint/2010/main" val="2872362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Unlike natural gas and some other liquid fuels that are utilized by the power sector, a large quantity of coal is continually maintained in on-site stockpiles at coal-fired power generators to ensure reliability and continued plant operation</a:t>
            </a:r>
          </a:p>
          <a:p>
            <a:r>
              <a:rPr lang="en-US" dirty="0"/>
              <a:t>While natural gas is used for power, natural gas storage is primarily leveraged by pipeline operators and local distribution companies (LDCs) to ensure reliable pipeline pressures and to meet a regulated LDC utility’s obligation to serve</a:t>
            </a:r>
          </a:p>
          <a:p>
            <a:r>
              <a:rPr lang="en-US" dirty="0"/>
              <a:t>Petroleum product stockpiles are primarily used for market balancing</a:t>
            </a:r>
          </a:p>
        </p:txBody>
      </p:sp>
      <p:sp>
        <p:nvSpPr>
          <p:cNvPr id="3" name="Title 2"/>
          <p:cNvSpPr>
            <a:spLocks noGrp="1"/>
          </p:cNvSpPr>
          <p:nvPr>
            <p:ph type="ctrTitle"/>
          </p:nvPr>
        </p:nvSpPr>
        <p:spPr/>
        <p:txBody>
          <a:bodyPr/>
          <a:lstStyle/>
          <a:p>
            <a:r>
              <a:rPr lang="en-US" dirty="0"/>
              <a:t>Fuel Stockpiles Supplement</a:t>
            </a:r>
          </a:p>
        </p:txBody>
      </p:sp>
    </p:spTree>
    <p:extLst>
      <p:ext uri="{BB962C8B-B14F-4D97-AF65-F5344CB8AC3E}">
        <p14:creationId xmlns:p14="http://schemas.microsoft.com/office/powerpoint/2010/main" val="4003538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602865796"/>
              </p:ext>
            </p:extLst>
          </p:nvPr>
        </p:nvGraphicFramePr>
        <p:xfrm>
          <a:off x="269875" y="1544638"/>
          <a:ext cx="11582400" cy="40100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a:xfrm>
            <a:off x="269875" y="53848"/>
            <a:ext cx="9645882" cy="1134678"/>
          </a:xfrm>
        </p:spPr>
        <p:txBody>
          <a:bodyPr>
            <a:normAutofit/>
          </a:bodyPr>
          <a:lstStyle/>
          <a:p>
            <a:r>
              <a:rPr lang="en-US" sz="3000" dirty="0"/>
              <a:t>After an early year peak, utility coal stockpiles returned to near decadal average</a:t>
            </a:r>
          </a:p>
        </p:txBody>
      </p:sp>
      <p:sp>
        <p:nvSpPr>
          <p:cNvPr id="4" name="Text Placeholder 3"/>
          <p:cNvSpPr>
            <a:spLocks noGrp="1"/>
          </p:cNvSpPr>
          <p:nvPr>
            <p:ph type="body" sz="quarter" idx="4294967295"/>
          </p:nvPr>
        </p:nvSpPr>
        <p:spPr>
          <a:xfrm>
            <a:off x="6390290" y="6403829"/>
            <a:ext cx="5254044" cy="369332"/>
          </a:xfrm>
          <a:noFill/>
        </p:spPr>
        <p:txBody>
          <a:bodyPr wrap="square" rtlCol="0">
            <a:spAutoFit/>
          </a:bodyPr>
          <a:lstStyle/>
          <a:p>
            <a:pPr marL="0" indent="0">
              <a:buNone/>
            </a:pPr>
            <a:r>
              <a:rPr lang="en-US" sz="1000" i="1" dirty="0">
                <a:solidFill>
                  <a:schemeClr val="bg1"/>
                </a:solidFill>
                <a:latin typeface="+mn-lt"/>
              </a:rPr>
              <a:t>Derived from: ABB Velocity Suite Monthly Plant Estimated Coal Stockpile &amp; Monthly Plant Coal Transactions &amp; Costs Intelligent Queries through December 2017 (2/21/2019)</a:t>
            </a:r>
          </a:p>
        </p:txBody>
      </p:sp>
      <p:sp>
        <p:nvSpPr>
          <p:cNvPr id="8" name="TextBox 7"/>
          <p:cNvSpPr txBox="1"/>
          <p:nvPr/>
        </p:nvSpPr>
        <p:spPr>
          <a:xfrm>
            <a:off x="1573346" y="1215513"/>
            <a:ext cx="4522654" cy="400110"/>
          </a:xfrm>
          <a:prstGeom prst="rect">
            <a:avLst/>
          </a:prstGeom>
          <a:noFill/>
        </p:spPr>
        <p:txBody>
          <a:bodyPr wrap="square" rtlCol="0">
            <a:spAutoFit/>
          </a:bodyPr>
          <a:lstStyle/>
          <a:p>
            <a:r>
              <a:rPr lang="en-US" sz="1000" b="1" dirty="0"/>
              <a:t>*Other US: Southern Appalachia, West/Northwest, and Central Interior</a:t>
            </a:r>
          </a:p>
          <a:p>
            <a:r>
              <a:rPr lang="en-US" sz="1000" b="1" dirty="0"/>
              <a:t>*Imports: Australia, Indonesia, Venezuela, Columbia, Russia, Canada, and Others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466550A-0AEF-4EF5-A78E-13B740913B6D}"/>
                  </a:ext>
                </a:extLst>
              </p:cNvPr>
              <p:cNvSpPr txBox="1"/>
              <p:nvPr/>
            </p:nvSpPr>
            <p:spPr>
              <a:xfrm>
                <a:off x="150033" y="5704748"/>
                <a:ext cx="11869723" cy="548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𝐷𝑎𝑦𝑠</m:t>
                      </m:r>
                      <m:r>
                        <a:rPr lang="en-US" sz="1400" b="0" i="1" smtClean="0">
                          <a:latin typeface="Cambria Math" panose="02040503050406030204" pitchFamily="18" charset="0"/>
                        </a:rPr>
                        <m:t> </m:t>
                      </m:r>
                      <m:r>
                        <a:rPr lang="en-US" sz="1400" b="0" i="1" smtClean="0">
                          <a:latin typeface="Cambria Math" panose="02040503050406030204" pitchFamily="18" charset="0"/>
                        </a:rPr>
                        <m:t>𝑜𝑓</m:t>
                      </m:r>
                      <m:r>
                        <a:rPr lang="en-US" sz="1400" b="0" i="1" smtClean="0">
                          <a:latin typeface="Cambria Math" panose="02040503050406030204" pitchFamily="18" charset="0"/>
                        </a:rPr>
                        <m:t> </m:t>
                      </m:r>
                      <m:r>
                        <a:rPr lang="en-US" sz="1400" b="0" i="1" smtClean="0">
                          <a:latin typeface="Cambria Math" panose="02040503050406030204" pitchFamily="18" charset="0"/>
                        </a:rPr>
                        <m:t>𝐵𝑢𝑟𝑛</m:t>
                      </m:r>
                      <m:r>
                        <a:rPr lang="en-US" sz="1400" b="0" i="1" smtClean="0">
                          <a:latin typeface="Cambria Math" panose="02040503050406030204" pitchFamily="18" charset="0"/>
                        </a:rPr>
                        <m:t>[</m:t>
                      </m:r>
                      <m:r>
                        <a:rPr lang="en-US" sz="1400" b="0" i="1" smtClean="0">
                          <a:latin typeface="Cambria Math" panose="02040503050406030204" pitchFamily="18" charset="0"/>
                        </a:rPr>
                        <m:t>𝐷𝑜𝐵</m:t>
                      </m:r>
                      <m:r>
                        <a:rPr lang="en-US" sz="1400" b="0" i="1" smtClean="0">
                          <a:latin typeface="Cambria Math" panose="02040503050406030204" pitchFamily="18" charset="0"/>
                        </a:rPr>
                        <m:t>]= </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r>
                            <a:rPr lang="en-US" sz="1400" b="0" i="1" smtClean="0">
                              <a:latin typeface="Cambria Math" panose="02040503050406030204" pitchFamily="18" charset="0"/>
                            </a:rPr>
                            <m:t>𝑥</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3</m:t>
                              </m:r>
                            </m:sup>
                          </m:sSup>
                          <m:r>
                            <a:rPr lang="en-US" sz="1400" b="0" i="1" smtClean="0">
                              <a:latin typeface="Cambria Math" panose="02040503050406030204" pitchFamily="18" charset="0"/>
                            </a:rPr>
                            <m:t>∗</m:t>
                          </m:r>
                          <m:nary>
                            <m:naryPr>
                              <m:chr m:val="∑"/>
                              <m:subHide m:val="on"/>
                              <m:supHide m:val="on"/>
                              <m:ctrlPr>
                                <a:rPr lang="en-US" sz="1400" b="0" i="1" smtClean="0">
                                  <a:latin typeface="Cambria Math" panose="02040503050406030204" pitchFamily="18" charset="0"/>
                                </a:rPr>
                              </m:ctrlPr>
                            </m:naryP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𝐼𝑚𝑝𝑙𝑖𝑒𝑑𝑅𝑒𝑔𝑖𝑜𝑛𝑎𝑙𝑆𝑡𝑜𝑐𝑘𝑝𝑖𝑙𝑒𝑡𝑜𝑛𝑛𝑎𝑔𝑒</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bar>
                                    <m:barPr>
                                      <m:pos m:val="top"/>
                                      <m:ctrlPr>
                                        <a:rPr lang="en-US" sz="1400" b="0" i="1" smtClean="0">
                                          <a:latin typeface="Cambria Math" panose="02040503050406030204" pitchFamily="18" charset="0"/>
                                        </a:rPr>
                                      </m:ctrlPr>
                                    </m:barPr>
                                    <m:e>
                                      <m:r>
                                        <a:rPr lang="en-US" sz="1400" b="0" i="1" smtClean="0">
                                          <a:latin typeface="Cambria Math" panose="02040503050406030204" pitchFamily="18" charset="0"/>
                                        </a:rPr>
                                        <m:t>𝑅𝑒𝑔𝑖𝑜𝑛𝑎𝑙𝑃𝑢𝑟𝑐h𝑎𝑠𝑒𝐻𝑒𝑎𝑡𝐶𝑜𝑛𝑡𝑒𝑛𝑡</m:t>
                                      </m:r>
                                    </m:e>
                                  </m:bar>
                                </m:e>
                                <m:sub>
                                  <m:r>
                                    <a:rPr lang="en-US" sz="1400" b="0" i="1" smtClean="0">
                                      <a:latin typeface="Cambria Math" panose="02040503050406030204" pitchFamily="18" charset="0"/>
                                    </a:rPr>
                                    <m:t>𝑡</m:t>
                                  </m:r>
                                </m:sub>
                              </m:sSub>
                            </m:e>
                          </m:nary>
                        </m:num>
                        <m:den>
                          <m:nary>
                            <m:naryPr>
                              <m:chr m:val="∑"/>
                              <m:subHide m:val="on"/>
                              <m:supHide m:val="on"/>
                              <m:ctrlPr>
                                <a:rPr lang="en-US" sz="1400" b="0" i="1" smtClean="0">
                                  <a:latin typeface="Cambria Math" panose="02040503050406030204" pitchFamily="18" charset="0"/>
                                </a:rPr>
                              </m:ctrlPr>
                            </m:naryP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𝑆𝑒𝑎𝑠𝑜𝑛𝑎𝑙𝑅𝑒𝑔𝑖𝑜𝑛𝑎𝑙𝐶𝑜𝑎𝑙𝐹𝑙𝑒𝑒𝑡𝐶𝑎𝑝𝑎𝑐𝑖𝑡𝑦</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bar>
                                <m:barPr>
                                  <m:pos m:val="top"/>
                                  <m:ctrlPr>
                                    <a:rPr lang="en-US" sz="1400" b="0" i="1" smtClean="0">
                                      <a:latin typeface="Cambria Math" panose="02040503050406030204" pitchFamily="18" charset="0"/>
                                    </a:rPr>
                                  </m:ctrlPr>
                                </m:bar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𝑆𝑒𝑎𝑠𝑜𝑛𝑎𝑙𝑅𝑒𝑔𝑖𝑜𝑛𝑎𝑙𝐶𝑜𝑎𝑙𝐹𝑙𝑒𝑒𝑡𝐶𝑎𝑝𝑎𝑐𝑖𝑡𝑦𝐹𝑎𝑐𝑡𝑜𝑟</m:t>
                                      </m:r>
                                    </m:e>
                                    <m:sub>
                                      <m:r>
                                        <a:rPr lang="en-US" sz="1400" b="0" i="1" smtClean="0">
                                          <a:latin typeface="Cambria Math" panose="02040503050406030204" pitchFamily="18" charset="0"/>
                                        </a:rPr>
                                        <m:t>𝑡</m:t>
                                      </m:r>
                                    </m:sub>
                                  </m:sSub>
                                </m:e>
                              </m:bar>
                              <m:r>
                                <a:rPr lang="en-US" sz="1400" b="0" i="1" smtClean="0">
                                  <a:latin typeface="Cambria Math" panose="02040503050406030204" pitchFamily="18" charset="0"/>
                                </a:rPr>
                                <m:t>∗</m:t>
                              </m:r>
                              <m:bar>
                                <m:barPr>
                                  <m:pos m:val="top"/>
                                  <m:ctrlPr>
                                    <a:rPr lang="en-US" sz="1400" b="0" i="1" smtClean="0">
                                      <a:latin typeface="Cambria Math" panose="02040503050406030204" pitchFamily="18" charset="0"/>
                                    </a:rPr>
                                  </m:ctrlPr>
                                </m:bar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𝑅𝑒𝑔𝑖𝑜𝑛𝑎𝑙𝐶𝑜𝑎𝑙𝐹𝑙𝑒𝑒𝑡𝐻𝑒𝑎𝑡𝑅𝑎𝑡𝑒</m:t>
                                      </m:r>
                                    </m:e>
                                    <m:sub>
                                      <m:r>
                                        <a:rPr lang="en-US" sz="1400" b="0" i="1" smtClean="0">
                                          <a:latin typeface="Cambria Math" panose="02040503050406030204" pitchFamily="18" charset="0"/>
                                        </a:rPr>
                                        <m:t>𝑡</m:t>
                                      </m:r>
                                    </m:sub>
                                  </m:sSub>
                                </m:e>
                              </m:ba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h𝑜𝑢𝑟𝑠</m:t>
                                  </m:r>
                                </m:e>
                                <m:sub>
                                  <m:r>
                                    <a:rPr lang="en-US" sz="1400" b="0" i="1" smtClean="0">
                                      <a:latin typeface="Cambria Math" panose="02040503050406030204" pitchFamily="18" charset="0"/>
                                    </a:rPr>
                                    <m:t>𝑡</m:t>
                                  </m:r>
                                </m:sub>
                              </m:sSub>
                            </m:e>
                          </m:nary>
                        </m:den>
                      </m:f>
                    </m:oMath>
                  </m:oMathPara>
                </a14:m>
                <a:endParaRPr lang="en-US" sz="1400" dirty="0"/>
              </a:p>
            </p:txBody>
          </p:sp>
        </mc:Choice>
        <mc:Fallback xmlns="">
          <p:sp>
            <p:nvSpPr>
              <p:cNvPr id="7" name="TextBox 6">
                <a:extLst>
                  <a:ext uri="{FF2B5EF4-FFF2-40B4-BE49-F238E27FC236}">
                    <a16:creationId xmlns:a16="http://schemas.microsoft.com/office/drawing/2014/main" id="{8466550A-0AEF-4EF5-A78E-13B740913B6D}"/>
                  </a:ext>
                </a:extLst>
              </p:cNvPr>
              <p:cNvSpPr txBox="1">
                <a:spLocks noRot="1" noChangeAspect="1" noMove="1" noResize="1" noEditPoints="1" noAdjustHandles="1" noChangeArrowheads="1" noChangeShapeType="1" noTextEdit="1"/>
              </p:cNvSpPr>
              <p:nvPr/>
            </p:nvSpPr>
            <p:spPr>
              <a:xfrm>
                <a:off x="150033" y="5704748"/>
                <a:ext cx="11869723" cy="54899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3541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2983356433"/>
              </p:ext>
            </p:extLst>
          </p:nvPr>
        </p:nvGraphicFramePr>
        <p:xfrm>
          <a:off x="269875" y="1288705"/>
          <a:ext cx="5669280" cy="2286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269875" y="32884"/>
            <a:ext cx="9598586" cy="1134678"/>
          </a:xfrm>
        </p:spPr>
        <p:txBody>
          <a:bodyPr>
            <a:normAutofit/>
          </a:bodyPr>
          <a:lstStyle/>
          <a:p>
            <a:r>
              <a:rPr lang="en-US" sz="3000" dirty="0"/>
              <a:t>After an early year peak, utility coal stockpiles returned to near decadal average</a:t>
            </a:r>
          </a:p>
        </p:txBody>
      </p:sp>
      <p:graphicFrame>
        <p:nvGraphicFramePr>
          <p:cNvPr id="12" name="Content Placeholder 7"/>
          <p:cNvGraphicFramePr>
            <a:graphicFrameLocks/>
          </p:cNvGraphicFramePr>
          <p:nvPr>
            <p:extLst>
              <p:ext uri="{D42A27DB-BD31-4B8C-83A1-F6EECF244321}">
                <p14:modId xmlns:p14="http://schemas.microsoft.com/office/powerpoint/2010/main" val="3349766491"/>
              </p:ext>
            </p:extLst>
          </p:nvPr>
        </p:nvGraphicFramePr>
        <p:xfrm>
          <a:off x="269875" y="3418748"/>
          <a:ext cx="5669280"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ontent Placeholder 7"/>
          <p:cNvGraphicFramePr>
            <a:graphicFrameLocks/>
          </p:cNvGraphicFramePr>
          <p:nvPr>
            <p:extLst>
              <p:ext uri="{D42A27DB-BD31-4B8C-83A1-F6EECF244321}">
                <p14:modId xmlns:p14="http://schemas.microsoft.com/office/powerpoint/2010/main" val="3588433296"/>
              </p:ext>
            </p:extLst>
          </p:nvPr>
        </p:nvGraphicFramePr>
        <p:xfrm>
          <a:off x="6270434" y="1238250"/>
          <a:ext cx="566928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ontent Placeholder 7"/>
          <p:cNvGraphicFramePr>
            <a:graphicFrameLocks/>
          </p:cNvGraphicFramePr>
          <p:nvPr>
            <p:extLst>
              <p:ext uri="{D42A27DB-BD31-4B8C-83A1-F6EECF244321}">
                <p14:modId xmlns:p14="http://schemas.microsoft.com/office/powerpoint/2010/main" val="2022865187"/>
              </p:ext>
            </p:extLst>
          </p:nvPr>
        </p:nvGraphicFramePr>
        <p:xfrm>
          <a:off x="6270434" y="3418748"/>
          <a:ext cx="5669280" cy="2286000"/>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xmlns:a14="http://schemas.microsoft.com/office/drawing/2010/main">
        <mc:Choice Requires="a14">
          <p:sp>
            <p:nvSpPr>
              <p:cNvPr id="9" name="TextBox 8"/>
              <p:cNvSpPr txBox="1"/>
              <p:nvPr/>
            </p:nvSpPr>
            <p:spPr>
              <a:xfrm>
                <a:off x="150033" y="5704748"/>
                <a:ext cx="11869723" cy="548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𝐷𝑎𝑦𝑠</m:t>
                      </m:r>
                      <m:r>
                        <a:rPr lang="en-US" sz="1400" b="0" i="1" smtClean="0">
                          <a:latin typeface="Cambria Math" panose="02040503050406030204" pitchFamily="18" charset="0"/>
                        </a:rPr>
                        <m:t> </m:t>
                      </m:r>
                      <m:r>
                        <a:rPr lang="en-US" sz="1400" b="0" i="1" smtClean="0">
                          <a:latin typeface="Cambria Math" panose="02040503050406030204" pitchFamily="18" charset="0"/>
                        </a:rPr>
                        <m:t>𝑜𝑓</m:t>
                      </m:r>
                      <m:r>
                        <a:rPr lang="en-US" sz="1400" b="0" i="1" smtClean="0">
                          <a:latin typeface="Cambria Math" panose="02040503050406030204" pitchFamily="18" charset="0"/>
                        </a:rPr>
                        <m:t> </m:t>
                      </m:r>
                      <m:r>
                        <a:rPr lang="en-US" sz="1400" b="0" i="1" smtClean="0">
                          <a:latin typeface="Cambria Math" panose="02040503050406030204" pitchFamily="18" charset="0"/>
                        </a:rPr>
                        <m:t>𝐵𝑢𝑟𝑛</m:t>
                      </m:r>
                      <m:r>
                        <a:rPr lang="en-US" sz="1400" b="0" i="1" smtClean="0">
                          <a:latin typeface="Cambria Math" panose="02040503050406030204" pitchFamily="18" charset="0"/>
                        </a:rPr>
                        <m:t>[</m:t>
                      </m:r>
                      <m:r>
                        <a:rPr lang="en-US" sz="1400" b="0" i="1" smtClean="0">
                          <a:latin typeface="Cambria Math" panose="02040503050406030204" pitchFamily="18" charset="0"/>
                        </a:rPr>
                        <m:t>𝐷𝑜𝐵</m:t>
                      </m:r>
                      <m:r>
                        <a:rPr lang="en-US" sz="1400" b="0" i="1" smtClean="0">
                          <a:latin typeface="Cambria Math" panose="02040503050406030204" pitchFamily="18" charset="0"/>
                        </a:rPr>
                        <m:t>]= </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r>
                            <a:rPr lang="en-US" sz="1400" b="0" i="1" smtClean="0">
                              <a:latin typeface="Cambria Math" panose="02040503050406030204" pitchFamily="18" charset="0"/>
                            </a:rPr>
                            <m:t>𝑥</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3</m:t>
                              </m:r>
                            </m:sup>
                          </m:sSup>
                          <m:r>
                            <a:rPr lang="en-US" sz="1400" b="0" i="1" smtClean="0">
                              <a:latin typeface="Cambria Math" panose="02040503050406030204" pitchFamily="18" charset="0"/>
                            </a:rPr>
                            <m:t>∗</m:t>
                          </m:r>
                          <m:nary>
                            <m:naryPr>
                              <m:chr m:val="∑"/>
                              <m:subHide m:val="on"/>
                              <m:supHide m:val="on"/>
                              <m:ctrlPr>
                                <a:rPr lang="en-US" sz="1400" b="0" i="1" smtClean="0">
                                  <a:latin typeface="Cambria Math" panose="02040503050406030204" pitchFamily="18" charset="0"/>
                                </a:rPr>
                              </m:ctrlPr>
                            </m:naryP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𝐼𝑚𝑝𝑙𝑖𝑒𝑑𝑅𝑒𝑔𝑖𝑜𝑛𝑎𝑙𝑆𝑡𝑜𝑐𝑘𝑝𝑖𝑙𝑒𝑡𝑜𝑛𝑛𝑎𝑔𝑒</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bar>
                                    <m:barPr>
                                      <m:pos m:val="top"/>
                                      <m:ctrlPr>
                                        <a:rPr lang="en-US" sz="1400" b="0" i="1" smtClean="0">
                                          <a:latin typeface="Cambria Math" panose="02040503050406030204" pitchFamily="18" charset="0"/>
                                        </a:rPr>
                                      </m:ctrlPr>
                                    </m:barPr>
                                    <m:e>
                                      <m:r>
                                        <a:rPr lang="en-US" sz="1400" b="0" i="1" smtClean="0">
                                          <a:latin typeface="Cambria Math" panose="02040503050406030204" pitchFamily="18" charset="0"/>
                                        </a:rPr>
                                        <m:t>𝑅𝑒𝑔𝑖𝑜𝑛𝑎𝑙𝑃𝑢𝑟𝑐h𝑎𝑠𝑒𝐻𝑒𝑎𝑡𝐶𝑜𝑛𝑡𝑒𝑛𝑡</m:t>
                                      </m:r>
                                    </m:e>
                                  </m:bar>
                                </m:e>
                                <m:sub>
                                  <m:r>
                                    <a:rPr lang="en-US" sz="1400" b="0" i="1" smtClean="0">
                                      <a:latin typeface="Cambria Math" panose="02040503050406030204" pitchFamily="18" charset="0"/>
                                    </a:rPr>
                                    <m:t>𝑡</m:t>
                                  </m:r>
                                </m:sub>
                              </m:sSub>
                            </m:e>
                          </m:nary>
                        </m:num>
                        <m:den>
                          <m:nary>
                            <m:naryPr>
                              <m:chr m:val="∑"/>
                              <m:subHide m:val="on"/>
                              <m:supHide m:val="on"/>
                              <m:ctrlPr>
                                <a:rPr lang="en-US" sz="1400" b="0" i="1" smtClean="0">
                                  <a:latin typeface="Cambria Math" panose="02040503050406030204" pitchFamily="18" charset="0"/>
                                </a:rPr>
                              </m:ctrlPr>
                            </m:naryP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𝑆𝑒𝑎𝑠𝑜𝑛𝑎𝑙𝑅𝑒𝑔𝑖𝑜𝑛𝑎𝑙𝐶𝑜𝑎𝑙𝐹𝑙𝑒𝑒𝑡𝐶𝑎𝑝𝑎𝑐𝑖𝑡𝑦</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bar>
                                <m:barPr>
                                  <m:pos m:val="top"/>
                                  <m:ctrlPr>
                                    <a:rPr lang="en-US" sz="1400" b="0" i="1" smtClean="0">
                                      <a:latin typeface="Cambria Math" panose="02040503050406030204" pitchFamily="18" charset="0"/>
                                    </a:rPr>
                                  </m:ctrlPr>
                                </m:bar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𝑆𝑒𝑎𝑠𝑜𝑛𝑎𝑙𝑅𝑒𝑔𝑖𝑜𝑛𝑎𝑙𝐶𝑜𝑎𝑙𝐹𝑙𝑒𝑒𝑡𝐶𝑎𝑝𝑎𝑐𝑖𝑡𝑦𝐹𝑎𝑐𝑡𝑜𝑟</m:t>
                                      </m:r>
                                    </m:e>
                                    <m:sub>
                                      <m:r>
                                        <a:rPr lang="en-US" sz="1400" b="0" i="1" smtClean="0">
                                          <a:latin typeface="Cambria Math" panose="02040503050406030204" pitchFamily="18" charset="0"/>
                                        </a:rPr>
                                        <m:t>𝑡</m:t>
                                      </m:r>
                                    </m:sub>
                                  </m:sSub>
                                </m:e>
                              </m:bar>
                              <m:r>
                                <a:rPr lang="en-US" sz="1400" b="0" i="1" smtClean="0">
                                  <a:latin typeface="Cambria Math" panose="02040503050406030204" pitchFamily="18" charset="0"/>
                                </a:rPr>
                                <m:t>∗</m:t>
                              </m:r>
                              <m:bar>
                                <m:barPr>
                                  <m:pos m:val="top"/>
                                  <m:ctrlPr>
                                    <a:rPr lang="en-US" sz="1400" b="0" i="1" smtClean="0">
                                      <a:latin typeface="Cambria Math" panose="02040503050406030204" pitchFamily="18" charset="0"/>
                                    </a:rPr>
                                  </m:ctrlPr>
                                </m:bar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𝑅𝑒𝑔𝑖𝑜𝑛𝑎𝑙𝐶𝑜𝑎𝑙𝐹𝑙𝑒𝑒𝑡𝐻𝑒𝑎𝑡𝑅𝑎𝑡𝑒</m:t>
                                      </m:r>
                                    </m:e>
                                    <m:sub>
                                      <m:r>
                                        <a:rPr lang="en-US" sz="1400" b="0" i="1" smtClean="0">
                                          <a:latin typeface="Cambria Math" panose="02040503050406030204" pitchFamily="18" charset="0"/>
                                        </a:rPr>
                                        <m:t>𝑡</m:t>
                                      </m:r>
                                    </m:sub>
                                  </m:sSub>
                                </m:e>
                              </m:ba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h𝑜𝑢𝑟𝑠</m:t>
                                  </m:r>
                                </m:e>
                                <m:sub>
                                  <m:r>
                                    <a:rPr lang="en-US" sz="1400" b="0" i="1" smtClean="0">
                                      <a:latin typeface="Cambria Math" panose="02040503050406030204" pitchFamily="18" charset="0"/>
                                    </a:rPr>
                                    <m:t>𝑡</m:t>
                                  </m:r>
                                </m:sub>
                              </m:sSub>
                            </m:e>
                          </m:nary>
                        </m:den>
                      </m:f>
                    </m:oMath>
                  </m:oMathPara>
                </a14:m>
                <a:endParaRPr lang="en-US" sz="1400" dirty="0"/>
              </a:p>
            </p:txBody>
          </p:sp>
        </mc:Choice>
        <mc:Fallback xmlns="">
          <p:sp>
            <p:nvSpPr>
              <p:cNvPr id="9" name="TextBox 8"/>
              <p:cNvSpPr txBox="1">
                <a:spLocks noRot="1" noChangeAspect="1" noMove="1" noResize="1" noEditPoints="1" noAdjustHandles="1" noChangeArrowheads="1" noChangeShapeType="1" noTextEdit="1"/>
              </p:cNvSpPr>
              <p:nvPr/>
            </p:nvSpPr>
            <p:spPr>
              <a:xfrm>
                <a:off x="150033" y="5704748"/>
                <a:ext cx="11869723" cy="548996"/>
              </a:xfrm>
              <a:prstGeom prst="rect">
                <a:avLst/>
              </a:prstGeom>
              <a:blipFill>
                <a:blip r:embed="rId6"/>
                <a:stretch>
                  <a:fillRect/>
                </a:stretch>
              </a:blipFill>
            </p:spPr>
            <p:txBody>
              <a:bodyPr/>
              <a:lstStyle/>
              <a:p>
                <a:r>
                  <a:rPr lang="en-US">
                    <a:noFill/>
                  </a:rPr>
                  <a:t> </a:t>
                </a:r>
              </a:p>
            </p:txBody>
          </p:sp>
        </mc:Fallback>
      </mc:AlternateContent>
      <p:sp>
        <p:nvSpPr>
          <p:cNvPr id="10" name="Text Placeholder 3"/>
          <p:cNvSpPr txBox="1">
            <a:spLocks/>
          </p:cNvSpPr>
          <p:nvPr/>
        </p:nvSpPr>
        <p:spPr>
          <a:xfrm>
            <a:off x="6478052" y="6343356"/>
            <a:ext cx="5254044" cy="36933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i="1" dirty="0">
                <a:solidFill>
                  <a:schemeClr val="bg1"/>
                </a:solidFill>
                <a:latin typeface="+mn-lt"/>
              </a:rPr>
              <a:t>Derived from: ABB Velocity Suite Monthly Plant Estimated Coal Stockpile &amp; Monthly Plant Coal Transactions &amp; Costs Intelligent Queries through December 2017 (2/21/2019)</a:t>
            </a:r>
          </a:p>
        </p:txBody>
      </p:sp>
    </p:spTree>
    <p:extLst>
      <p:ext uri="{BB962C8B-B14F-4D97-AF65-F5344CB8AC3E}">
        <p14:creationId xmlns:p14="http://schemas.microsoft.com/office/powerpoint/2010/main" val="355969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511930584"/>
              </p:ext>
            </p:extLst>
          </p:nvPr>
        </p:nvGraphicFramePr>
        <p:xfrm>
          <a:off x="270628" y="1287810"/>
          <a:ext cx="5669280" cy="2286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270628" y="24891"/>
            <a:ext cx="9622234" cy="1134678"/>
          </a:xfrm>
        </p:spPr>
        <p:txBody>
          <a:bodyPr>
            <a:normAutofit/>
          </a:bodyPr>
          <a:lstStyle/>
          <a:p>
            <a:r>
              <a:rPr lang="en-US" sz="3000" dirty="0"/>
              <a:t>After an early year peak, utility coal stockpiles returned to near decadal average</a:t>
            </a:r>
          </a:p>
        </p:txBody>
      </p:sp>
      <p:graphicFrame>
        <p:nvGraphicFramePr>
          <p:cNvPr id="12" name="Content Placeholder 7"/>
          <p:cNvGraphicFramePr>
            <a:graphicFrameLocks/>
          </p:cNvGraphicFramePr>
          <p:nvPr>
            <p:extLst>
              <p:ext uri="{D42A27DB-BD31-4B8C-83A1-F6EECF244321}">
                <p14:modId xmlns:p14="http://schemas.microsoft.com/office/powerpoint/2010/main" val="2158075787"/>
              </p:ext>
            </p:extLst>
          </p:nvPr>
        </p:nvGraphicFramePr>
        <p:xfrm>
          <a:off x="270628" y="3373438"/>
          <a:ext cx="5669280"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ontent Placeholder 7"/>
          <p:cNvGraphicFramePr>
            <a:graphicFrameLocks/>
          </p:cNvGraphicFramePr>
          <p:nvPr>
            <p:extLst>
              <p:ext uri="{D42A27DB-BD31-4B8C-83A1-F6EECF244321}">
                <p14:modId xmlns:p14="http://schemas.microsoft.com/office/powerpoint/2010/main" val="4072386399"/>
              </p:ext>
            </p:extLst>
          </p:nvPr>
        </p:nvGraphicFramePr>
        <p:xfrm>
          <a:off x="5939908" y="1280712"/>
          <a:ext cx="566928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ontent Placeholder 7"/>
          <p:cNvGraphicFramePr>
            <a:graphicFrameLocks/>
          </p:cNvGraphicFramePr>
          <p:nvPr>
            <p:extLst>
              <p:ext uri="{D42A27DB-BD31-4B8C-83A1-F6EECF244321}">
                <p14:modId xmlns:p14="http://schemas.microsoft.com/office/powerpoint/2010/main" val="4022377975"/>
              </p:ext>
            </p:extLst>
          </p:nvPr>
        </p:nvGraphicFramePr>
        <p:xfrm>
          <a:off x="5939908" y="3373438"/>
          <a:ext cx="5669280" cy="22860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3"/>
          <p:cNvSpPr txBox="1">
            <a:spLocks/>
          </p:cNvSpPr>
          <p:nvPr/>
        </p:nvSpPr>
        <p:spPr>
          <a:xfrm>
            <a:off x="6500650" y="6359121"/>
            <a:ext cx="5254044" cy="36933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i="1" dirty="0">
                <a:solidFill>
                  <a:schemeClr val="bg1"/>
                </a:solidFill>
                <a:latin typeface="+mn-lt"/>
              </a:rPr>
              <a:t>Derived from: ABB Velocity Suite Monthly Plant Estimated Coal Stockpile &amp; Monthly Plant Coal Transactions &amp; Costs Intelligent Queries through December 2017 (2/21/2019)</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5181248-225C-4DE3-AA82-C066D5EA6AFC}"/>
                  </a:ext>
                </a:extLst>
              </p:cNvPr>
              <p:cNvSpPr txBox="1"/>
              <p:nvPr/>
            </p:nvSpPr>
            <p:spPr>
              <a:xfrm>
                <a:off x="150033" y="5704748"/>
                <a:ext cx="11869723" cy="548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𝐷𝑎𝑦𝑠</m:t>
                      </m:r>
                      <m:r>
                        <a:rPr lang="en-US" sz="1400" b="0" i="1" smtClean="0">
                          <a:latin typeface="Cambria Math" panose="02040503050406030204" pitchFamily="18" charset="0"/>
                        </a:rPr>
                        <m:t> </m:t>
                      </m:r>
                      <m:r>
                        <a:rPr lang="en-US" sz="1400" b="0" i="1" smtClean="0">
                          <a:latin typeface="Cambria Math" panose="02040503050406030204" pitchFamily="18" charset="0"/>
                        </a:rPr>
                        <m:t>𝑜𝑓</m:t>
                      </m:r>
                      <m:r>
                        <a:rPr lang="en-US" sz="1400" b="0" i="1" smtClean="0">
                          <a:latin typeface="Cambria Math" panose="02040503050406030204" pitchFamily="18" charset="0"/>
                        </a:rPr>
                        <m:t> </m:t>
                      </m:r>
                      <m:r>
                        <a:rPr lang="en-US" sz="1400" b="0" i="1" smtClean="0">
                          <a:latin typeface="Cambria Math" panose="02040503050406030204" pitchFamily="18" charset="0"/>
                        </a:rPr>
                        <m:t>𝐵𝑢𝑟𝑛</m:t>
                      </m:r>
                      <m:r>
                        <a:rPr lang="en-US" sz="1400" b="0" i="1" smtClean="0">
                          <a:latin typeface="Cambria Math" panose="02040503050406030204" pitchFamily="18" charset="0"/>
                        </a:rPr>
                        <m:t>[</m:t>
                      </m:r>
                      <m:r>
                        <a:rPr lang="en-US" sz="1400" b="0" i="1" smtClean="0">
                          <a:latin typeface="Cambria Math" panose="02040503050406030204" pitchFamily="18" charset="0"/>
                        </a:rPr>
                        <m:t>𝐷𝑜𝐵</m:t>
                      </m:r>
                      <m:r>
                        <a:rPr lang="en-US" sz="1400" b="0" i="1" smtClean="0">
                          <a:latin typeface="Cambria Math" panose="02040503050406030204" pitchFamily="18" charset="0"/>
                        </a:rPr>
                        <m:t>]= </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r>
                            <a:rPr lang="en-US" sz="1400" b="0" i="1" smtClean="0">
                              <a:latin typeface="Cambria Math" panose="02040503050406030204" pitchFamily="18" charset="0"/>
                            </a:rPr>
                            <m:t>𝑥</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3</m:t>
                              </m:r>
                            </m:sup>
                          </m:sSup>
                          <m:r>
                            <a:rPr lang="en-US" sz="1400" b="0" i="1" smtClean="0">
                              <a:latin typeface="Cambria Math" panose="02040503050406030204" pitchFamily="18" charset="0"/>
                            </a:rPr>
                            <m:t>∗</m:t>
                          </m:r>
                          <m:nary>
                            <m:naryPr>
                              <m:chr m:val="∑"/>
                              <m:subHide m:val="on"/>
                              <m:supHide m:val="on"/>
                              <m:ctrlPr>
                                <a:rPr lang="en-US" sz="1400" b="0" i="1" smtClean="0">
                                  <a:latin typeface="Cambria Math" panose="02040503050406030204" pitchFamily="18" charset="0"/>
                                </a:rPr>
                              </m:ctrlPr>
                            </m:naryP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𝐼𝑚𝑝𝑙𝑖𝑒𝑑𝑅𝑒𝑔𝑖𝑜𝑛𝑎𝑙𝑆𝑡𝑜𝑐𝑘𝑝𝑖𝑙𝑒𝑡𝑜𝑛𝑛𝑎𝑔𝑒</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bar>
                                    <m:barPr>
                                      <m:pos m:val="top"/>
                                      <m:ctrlPr>
                                        <a:rPr lang="en-US" sz="1400" b="0" i="1" smtClean="0">
                                          <a:latin typeface="Cambria Math" panose="02040503050406030204" pitchFamily="18" charset="0"/>
                                        </a:rPr>
                                      </m:ctrlPr>
                                    </m:barPr>
                                    <m:e>
                                      <m:r>
                                        <a:rPr lang="en-US" sz="1400" b="0" i="1" smtClean="0">
                                          <a:latin typeface="Cambria Math" panose="02040503050406030204" pitchFamily="18" charset="0"/>
                                        </a:rPr>
                                        <m:t>𝑅𝑒𝑔𝑖𝑜𝑛𝑎𝑙𝑃𝑢𝑟𝑐h𝑎𝑠𝑒𝐻𝑒𝑎𝑡𝐶𝑜𝑛𝑡𝑒𝑛𝑡</m:t>
                                      </m:r>
                                    </m:e>
                                  </m:bar>
                                </m:e>
                                <m:sub>
                                  <m:r>
                                    <a:rPr lang="en-US" sz="1400" b="0" i="1" smtClean="0">
                                      <a:latin typeface="Cambria Math" panose="02040503050406030204" pitchFamily="18" charset="0"/>
                                    </a:rPr>
                                    <m:t>𝑡</m:t>
                                  </m:r>
                                </m:sub>
                              </m:sSub>
                            </m:e>
                          </m:nary>
                        </m:num>
                        <m:den>
                          <m:nary>
                            <m:naryPr>
                              <m:chr m:val="∑"/>
                              <m:subHide m:val="on"/>
                              <m:supHide m:val="on"/>
                              <m:ctrlPr>
                                <a:rPr lang="en-US" sz="1400" b="0" i="1" smtClean="0">
                                  <a:latin typeface="Cambria Math" panose="02040503050406030204" pitchFamily="18" charset="0"/>
                                </a:rPr>
                              </m:ctrlPr>
                            </m:naryP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𝑆𝑒𝑎𝑠𝑜𝑛𝑎𝑙𝑅𝑒𝑔𝑖𝑜𝑛𝑎𝑙𝐶𝑜𝑎𝑙𝐹𝑙𝑒𝑒𝑡𝐶𝑎𝑝𝑎𝑐𝑖𝑡𝑦</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bar>
                                <m:barPr>
                                  <m:pos m:val="top"/>
                                  <m:ctrlPr>
                                    <a:rPr lang="en-US" sz="1400" b="0" i="1" smtClean="0">
                                      <a:latin typeface="Cambria Math" panose="02040503050406030204" pitchFamily="18" charset="0"/>
                                    </a:rPr>
                                  </m:ctrlPr>
                                </m:bar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𝑆𝑒𝑎𝑠𝑜𝑛𝑎𝑙𝑅𝑒𝑔𝑖𝑜𝑛𝑎𝑙𝐶𝑜𝑎𝑙𝐹𝑙𝑒𝑒𝑡𝐶𝑎𝑝𝑎𝑐𝑖𝑡𝑦𝐹𝑎𝑐𝑡𝑜𝑟</m:t>
                                      </m:r>
                                    </m:e>
                                    <m:sub>
                                      <m:r>
                                        <a:rPr lang="en-US" sz="1400" b="0" i="1" smtClean="0">
                                          <a:latin typeface="Cambria Math" panose="02040503050406030204" pitchFamily="18" charset="0"/>
                                        </a:rPr>
                                        <m:t>𝑡</m:t>
                                      </m:r>
                                    </m:sub>
                                  </m:sSub>
                                </m:e>
                              </m:bar>
                              <m:r>
                                <a:rPr lang="en-US" sz="1400" b="0" i="1" smtClean="0">
                                  <a:latin typeface="Cambria Math" panose="02040503050406030204" pitchFamily="18" charset="0"/>
                                </a:rPr>
                                <m:t>∗</m:t>
                              </m:r>
                              <m:bar>
                                <m:barPr>
                                  <m:pos m:val="top"/>
                                  <m:ctrlPr>
                                    <a:rPr lang="en-US" sz="1400" b="0" i="1" smtClean="0">
                                      <a:latin typeface="Cambria Math" panose="02040503050406030204" pitchFamily="18" charset="0"/>
                                    </a:rPr>
                                  </m:ctrlPr>
                                </m:bar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𝑅𝑒𝑔𝑖𝑜𝑛𝑎𝑙𝐶𝑜𝑎𝑙𝐹𝑙𝑒𝑒𝑡𝐻𝑒𝑎𝑡𝑅𝑎𝑡𝑒</m:t>
                                      </m:r>
                                    </m:e>
                                    <m:sub>
                                      <m:r>
                                        <a:rPr lang="en-US" sz="1400" b="0" i="1" smtClean="0">
                                          <a:latin typeface="Cambria Math" panose="02040503050406030204" pitchFamily="18" charset="0"/>
                                        </a:rPr>
                                        <m:t>𝑡</m:t>
                                      </m:r>
                                    </m:sub>
                                  </m:sSub>
                                </m:e>
                              </m:ba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h𝑜𝑢𝑟𝑠</m:t>
                                  </m:r>
                                </m:e>
                                <m:sub>
                                  <m:r>
                                    <a:rPr lang="en-US" sz="1400" b="0" i="1" smtClean="0">
                                      <a:latin typeface="Cambria Math" panose="02040503050406030204" pitchFamily="18" charset="0"/>
                                    </a:rPr>
                                    <m:t>𝑡</m:t>
                                  </m:r>
                                </m:sub>
                              </m:sSub>
                            </m:e>
                          </m:nary>
                        </m:den>
                      </m:f>
                    </m:oMath>
                  </m:oMathPara>
                </a14:m>
                <a:endParaRPr lang="en-US" sz="1400" dirty="0"/>
              </a:p>
            </p:txBody>
          </p:sp>
        </mc:Choice>
        <mc:Fallback xmlns="">
          <p:sp>
            <p:nvSpPr>
              <p:cNvPr id="10" name="TextBox 9">
                <a:extLst>
                  <a:ext uri="{FF2B5EF4-FFF2-40B4-BE49-F238E27FC236}">
                    <a16:creationId xmlns:a16="http://schemas.microsoft.com/office/drawing/2014/main" id="{35181248-225C-4DE3-AA82-C066D5EA6AFC}"/>
                  </a:ext>
                </a:extLst>
              </p:cNvPr>
              <p:cNvSpPr txBox="1">
                <a:spLocks noRot="1" noChangeAspect="1" noMove="1" noResize="1" noEditPoints="1" noAdjustHandles="1" noChangeArrowheads="1" noChangeShapeType="1" noTextEdit="1"/>
              </p:cNvSpPr>
              <p:nvPr/>
            </p:nvSpPr>
            <p:spPr>
              <a:xfrm>
                <a:off x="150033" y="5704748"/>
                <a:ext cx="11869723" cy="54899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49652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dirty="0"/>
              <a:t>Natural gas storage levels are near their lowest point this decade</a:t>
            </a:r>
          </a:p>
        </p:txBody>
      </p:sp>
      <p:sp>
        <p:nvSpPr>
          <p:cNvPr id="7" name="Text Placeholder 3"/>
          <p:cNvSpPr txBox="1">
            <a:spLocks/>
          </p:cNvSpPr>
          <p:nvPr/>
        </p:nvSpPr>
        <p:spPr>
          <a:xfrm>
            <a:off x="5312979" y="6422183"/>
            <a:ext cx="7205222" cy="23083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i="1" dirty="0">
                <a:solidFill>
                  <a:schemeClr val="bg1"/>
                </a:solidFill>
                <a:latin typeface="+mn-lt"/>
              </a:rPr>
              <a:t>Source: EIA Weekly Natural Gas Storage Report through December 2017, </a:t>
            </a:r>
            <a:r>
              <a:rPr lang="en-US" sz="1000" i="1" dirty="0">
                <a:solidFill>
                  <a:schemeClr val="bg1"/>
                </a:solidFill>
                <a:latin typeface="+mn-lt"/>
                <a:hlinkClick r:id="rId3"/>
              </a:rPr>
              <a:t>http://ir.eia.gov/ngs/ngs.html</a:t>
            </a:r>
            <a:r>
              <a:rPr lang="en-US" sz="1000" i="1" dirty="0">
                <a:solidFill>
                  <a:schemeClr val="bg1"/>
                </a:solidFill>
                <a:latin typeface="+mn-lt"/>
              </a:rPr>
              <a:t> (2/21/19)</a:t>
            </a:r>
          </a:p>
        </p:txBody>
      </p:sp>
      <p:graphicFrame>
        <p:nvGraphicFramePr>
          <p:cNvPr id="8" name="Content Placeholder 7">
            <a:extLst>
              <a:ext uri="{FF2B5EF4-FFF2-40B4-BE49-F238E27FC236}">
                <a16:creationId xmlns:a16="http://schemas.microsoft.com/office/drawing/2014/main" id="{9225859F-14C2-4A9C-A3D7-F3D86929D5A2}"/>
              </a:ext>
            </a:extLst>
          </p:cNvPr>
          <p:cNvGraphicFramePr>
            <a:graphicFrameLocks noGrp="1"/>
          </p:cNvGraphicFramePr>
          <p:nvPr>
            <p:ph idx="1"/>
            <p:extLst>
              <p:ext uri="{D42A27DB-BD31-4B8C-83A1-F6EECF244321}">
                <p14:modId xmlns:p14="http://schemas.microsoft.com/office/powerpoint/2010/main" val="4156364243"/>
              </p:ext>
            </p:extLst>
          </p:nvPr>
        </p:nvGraphicFramePr>
        <p:xfrm>
          <a:off x="269875" y="1544638"/>
          <a:ext cx="11582400" cy="45227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92717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857055896"/>
              </p:ext>
            </p:extLst>
          </p:nvPr>
        </p:nvGraphicFramePr>
        <p:xfrm>
          <a:off x="269875" y="1544638"/>
          <a:ext cx="11582400" cy="4570412"/>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ctrTitle"/>
          </p:nvPr>
        </p:nvSpPr>
        <p:spPr>
          <a:xfrm>
            <a:off x="269875" y="0"/>
            <a:ext cx="8810273" cy="1134678"/>
          </a:xfrm>
        </p:spPr>
        <p:txBody>
          <a:bodyPr>
            <a:normAutofit/>
          </a:bodyPr>
          <a:lstStyle/>
          <a:p>
            <a:r>
              <a:rPr lang="en-US" sz="2800" dirty="0"/>
              <a:t>U.S. petroleum stockpiles have fallen by more than 30% since the start of the decade</a:t>
            </a:r>
          </a:p>
        </p:txBody>
      </p:sp>
      <p:sp>
        <p:nvSpPr>
          <p:cNvPr id="7" name="Text Placeholder 3"/>
          <p:cNvSpPr txBox="1">
            <a:spLocks/>
          </p:cNvSpPr>
          <p:nvPr/>
        </p:nvSpPr>
        <p:spPr>
          <a:xfrm>
            <a:off x="5462751" y="6406418"/>
            <a:ext cx="6196229" cy="23083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i="1" dirty="0">
                <a:solidFill>
                  <a:schemeClr val="bg1"/>
                </a:solidFill>
                <a:latin typeface="+mn-lt"/>
              </a:rPr>
              <a:t>Source: ABB Velocity Suite State Monthly Fuel Stockpile Intelligent Queries through December 2017 (2/21/2019)</a:t>
            </a:r>
          </a:p>
        </p:txBody>
      </p:sp>
    </p:spTree>
    <p:extLst>
      <p:ext uri="{BB962C8B-B14F-4D97-AF65-F5344CB8AC3E}">
        <p14:creationId xmlns:p14="http://schemas.microsoft.com/office/powerpoint/2010/main" val="104578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7" y="1076324"/>
            <a:ext cx="11580921" cy="5153025"/>
          </a:xfrm>
        </p:spPr>
        <p:txBody>
          <a:bodyPr>
            <a:normAutofit/>
          </a:bodyPr>
          <a:lstStyle/>
          <a:p>
            <a:r>
              <a:rPr lang="en-US" sz="2600" dirty="0"/>
              <a:t>This report provides a snapshot of new power plant and electric transmission activity as of December 31, 2018 based on total nameplate capacity, proposed online year (the year the project is proposed to be operational), and fuel type for power plants for the following development status categories:</a:t>
            </a:r>
          </a:p>
          <a:p>
            <a:pPr marL="0" indent="0">
              <a:buNone/>
            </a:pPr>
            <a:endParaRPr lang="en-US" sz="2600" dirty="0"/>
          </a:p>
        </p:txBody>
      </p:sp>
      <p:sp>
        <p:nvSpPr>
          <p:cNvPr id="19459" name="Rectangle 2"/>
          <p:cNvSpPr>
            <a:spLocks noGrp="1" noChangeArrowheads="1"/>
          </p:cNvSpPr>
          <p:nvPr>
            <p:ph type="ctrTitle"/>
          </p:nvPr>
        </p:nvSpPr>
        <p:spPr/>
        <p:txBody>
          <a:bodyPr>
            <a:normAutofit fontScale="90000"/>
          </a:bodyPr>
          <a:lstStyle/>
          <a:p>
            <a:pPr eaLnBrk="1" hangingPunct="1"/>
            <a:r>
              <a:rPr lang="en-US" sz="3000" dirty="0"/>
              <a:t>Tracking New Power Plants and Electric </a:t>
            </a:r>
            <a:br>
              <a:rPr lang="en-US" sz="3000" dirty="0"/>
            </a:br>
            <a:r>
              <a:rPr lang="en-US" sz="3000" dirty="0"/>
              <a:t>Transmission Projects</a:t>
            </a:r>
          </a:p>
        </p:txBody>
      </p:sp>
      <p:graphicFrame>
        <p:nvGraphicFramePr>
          <p:cNvPr id="4" name="Group 134"/>
          <p:cNvGraphicFramePr>
            <a:graphicFrameLocks/>
          </p:cNvGraphicFramePr>
          <p:nvPr>
            <p:extLst>
              <p:ext uri="{D42A27DB-BD31-4B8C-83A1-F6EECF244321}">
                <p14:modId xmlns:p14="http://schemas.microsoft.com/office/powerpoint/2010/main" val="3762647232"/>
              </p:ext>
            </p:extLst>
          </p:nvPr>
        </p:nvGraphicFramePr>
        <p:xfrm>
          <a:off x="1247775" y="3264029"/>
          <a:ext cx="9848850" cy="2934472"/>
        </p:xfrm>
        <a:graphic>
          <a:graphicData uri="http://schemas.openxmlformats.org/drawingml/2006/table">
            <a:tbl>
              <a:tblPr>
                <a:effectLst>
                  <a:outerShdw blurRad="50800" dist="38100" dir="2700000" algn="tl" rotWithShape="0">
                    <a:prstClr val="black">
                      <a:alpha val="40000"/>
                    </a:prstClr>
                  </a:outerShdw>
                </a:effectLst>
              </a:tblPr>
              <a:tblGrid>
                <a:gridCol w="2184704">
                  <a:extLst>
                    <a:ext uri="{9D8B030D-6E8A-4147-A177-3AD203B41FA5}">
                      <a16:colId xmlns:a16="http://schemas.microsoft.com/office/drawing/2014/main" val="20000"/>
                    </a:ext>
                  </a:extLst>
                </a:gridCol>
                <a:gridCol w="7664146">
                  <a:extLst>
                    <a:ext uri="{9D8B030D-6E8A-4147-A177-3AD203B41FA5}">
                      <a16:colId xmlns:a16="http://schemas.microsoft.com/office/drawing/2014/main" val="20001"/>
                    </a:ext>
                  </a:extLst>
                </a:gridCol>
              </a:tblGrid>
              <a:tr h="311087">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FFFFFF"/>
                          </a:solidFill>
                          <a:effectLst/>
                          <a:latin typeface="Times New Roman" pitchFamily="18" charset="0"/>
                          <a:cs typeface="Times New Roman" pitchFamily="18" charset="0"/>
                        </a:rPr>
                        <a:t>Status Listing</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FFFFFF"/>
                          </a:solidFill>
                          <a:effectLst/>
                          <a:latin typeface="Times New Roman" pitchFamily="18" charset="0"/>
                          <a:cs typeface="Times New Roman" pitchFamily="18" charset="0"/>
                        </a:rPr>
                        <a:t>Description</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47129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a:ln>
                            <a:noFill/>
                          </a:ln>
                          <a:solidFill>
                            <a:schemeClr val="tx1"/>
                          </a:solidFill>
                          <a:effectLst/>
                          <a:latin typeface="Times New Roman" pitchFamily="18" charset="0"/>
                          <a:ea typeface="+mn-ea"/>
                          <a:cs typeface="Times New Roman" pitchFamily="18" charset="0"/>
                        </a:rPr>
                        <a:t>Announced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0" marR="0" lvl="0" indent="0" algn="l" defTabSz="758825"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Project has been listed in an interconnection queue and has been reported publicly or has initiated a permitting action.</a:t>
                      </a: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337385">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a:ln>
                            <a:noFill/>
                          </a:ln>
                          <a:solidFill>
                            <a:schemeClr val="tx1"/>
                          </a:solidFill>
                          <a:effectLst/>
                          <a:latin typeface="Times New Roman" pitchFamily="18" charset="0"/>
                          <a:ea typeface="+mn-ea"/>
                          <a:cs typeface="Times New Roman" pitchFamily="18" charset="0"/>
                        </a:rPr>
                        <a:t>Early Development</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formally commenced the permitting process.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2"/>
                  </a:ext>
                </a:extLst>
              </a:tr>
              <a:tr h="84159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a:ln>
                            <a:noFill/>
                          </a:ln>
                          <a:solidFill>
                            <a:schemeClr val="tx1"/>
                          </a:solidFill>
                          <a:effectLst/>
                          <a:latin typeface="Times New Roman" pitchFamily="18" charset="0"/>
                          <a:ea typeface="+mn-ea"/>
                          <a:cs typeface="Times New Roman" pitchFamily="18" charset="0"/>
                        </a:rPr>
                        <a:t>Advanced Development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0" marR="0" lvl="0" indent="0" algn="l" defTabSz="758825"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Project meets two or more of the following criteria: financing has been secured, power purchase agreement(s) has been signed, turbine(s) has been secured, required permits have been approved, or an Engineering, Procurement, and Construction (EPC) contractor has signed on to the project.  Site preparation may have begun.</a:t>
                      </a: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3"/>
                  </a:ext>
                </a:extLst>
              </a:tr>
              <a:tr h="47129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a:ln>
                            <a:noFill/>
                          </a:ln>
                          <a:solidFill>
                            <a:schemeClr val="tx1"/>
                          </a:solidFill>
                          <a:effectLst/>
                          <a:latin typeface="Times New Roman" pitchFamily="18" charset="0"/>
                          <a:ea typeface="+mn-ea"/>
                          <a:cs typeface="Times New Roman" pitchFamily="18" charset="0"/>
                        </a:rPr>
                        <a:t>Construction Begun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Project has commenced actual construction. Site preparation does not qualify, as often times a developer will engage in site preparation activities to maintain project permits.</a:t>
                      </a: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4"/>
                  </a:ext>
                </a:extLst>
              </a:tr>
              <a:tr h="28614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a:ln>
                            <a:noFill/>
                          </a:ln>
                          <a:solidFill>
                            <a:schemeClr val="tx1"/>
                          </a:solidFill>
                          <a:effectLst/>
                          <a:latin typeface="Times New Roman" pitchFamily="18" charset="0"/>
                          <a:ea typeface="+mn-ea"/>
                          <a:cs typeface="Times New Roman" pitchFamily="18" charset="0"/>
                        </a:rPr>
                        <a:t>Completed</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reached commercial operation.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bl>
          </a:graphicData>
        </a:graphic>
      </p:graphicFrame>
      <p:sp>
        <p:nvSpPr>
          <p:cNvPr id="5" name="TextBox 4"/>
          <p:cNvSpPr txBox="1"/>
          <p:nvPr/>
        </p:nvSpPr>
        <p:spPr>
          <a:xfrm>
            <a:off x="2451100" y="2720504"/>
            <a:ext cx="7289800" cy="400110"/>
          </a:xfrm>
          <a:prstGeom prst="rect">
            <a:avLst/>
          </a:prstGeom>
          <a:noFill/>
        </p:spPr>
        <p:txBody>
          <a:bodyPr wrap="square" rtlCol="0">
            <a:spAutoFit/>
          </a:bodyPr>
          <a:lstStyle/>
          <a:p>
            <a:pPr algn="ctr"/>
            <a:r>
              <a:rPr lang="en-US" sz="2000" b="1" dirty="0"/>
              <a:t>Reported Project Status Categories and Descriptions</a:t>
            </a:r>
          </a:p>
        </p:txBody>
      </p:sp>
      <p:sp>
        <p:nvSpPr>
          <p:cNvPr id="9" name="TextBox 8"/>
          <p:cNvSpPr txBox="1"/>
          <p:nvPr/>
        </p:nvSpPr>
        <p:spPr>
          <a:xfrm>
            <a:off x="8267532" y="6403541"/>
            <a:ext cx="3188693" cy="246221"/>
          </a:xfrm>
          <a:prstGeom prst="rect">
            <a:avLst/>
          </a:prstGeom>
          <a:noFill/>
        </p:spPr>
        <p:txBody>
          <a:bodyPr wrap="none" rtlCol="0">
            <a:spAutoFit/>
          </a:bodyPr>
          <a:lstStyle/>
          <a:p>
            <a:r>
              <a:rPr lang="en-US" sz="1000" i="1" dirty="0">
                <a:solidFill>
                  <a:schemeClr val="bg1"/>
                </a:solidFill>
              </a:rPr>
              <a:t>Source: SNL Financials and ABB Velocity Suite (2/21/2019</a:t>
            </a:r>
            <a:r>
              <a:rPr lang="en-US" sz="1000" dirty="0">
                <a:solidFill>
                  <a:schemeClr val="bg1"/>
                </a:solidFill>
              </a:rPr>
              <a:t>)</a:t>
            </a:r>
          </a:p>
        </p:txBody>
      </p:sp>
    </p:spTree>
    <p:extLst>
      <p:ext uri="{BB962C8B-B14F-4D97-AF65-F5344CB8AC3E}">
        <p14:creationId xmlns:p14="http://schemas.microsoft.com/office/powerpoint/2010/main" val="2203443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80242227"/>
              </p:ext>
            </p:extLst>
          </p:nvPr>
        </p:nvGraphicFramePr>
        <p:xfrm>
          <a:off x="269875" y="1544638"/>
          <a:ext cx="11582400" cy="4589462"/>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ctrTitle"/>
          </p:nvPr>
        </p:nvSpPr>
        <p:spPr>
          <a:xfrm>
            <a:off x="269875" y="0"/>
            <a:ext cx="9476687" cy="1134678"/>
          </a:xfrm>
        </p:spPr>
        <p:txBody>
          <a:bodyPr>
            <a:noAutofit/>
          </a:bodyPr>
          <a:lstStyle/>
          <a:p>
            <a:r>
              <a:rPr lang="en-US" sz="2600" dirty="0"/>
              <a:t>Petroleum coke stockpiles have become essentially non-existent compared to the beginning of the decade</a:t>
            </a:r>
          </a:p>
        </p:txBody>
      </p:sp>
      <p:sp>
        <p:nvSpPr>
          <p:cNvPr id="7" name="Text Placeholder 3"/>
          <p:cNvSpPr txBox="1">
            <a:spLocks/>
          </p:cNvSpPr>
          <p:nvPr/>
        </p:nvSpPr>
        <p:spPr>
          <a:xfrm>
            <a:off x="5470635" y="6414301"/>
            <a:ext cx="6211994" cy="23083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i="1" dirty="0">
                <a:solidFill>
                  <a:schemeClr val="bg1"/>
                </a:solidFill>
                <a:latin typeface="+mn-lt"/>
              </a:rPr>
              <a:t>Source: ABB Velocity Suite State Monthly Fuel Stockpile Intelligent Queries through December 2017 (2/21/2019)</a:t>
            </a:r>
          </a:p>
        </p:txBody>
      </p:sp>
    </p:spTree>
    <p:extLst>
      <p:ext uri="{BB962C8B-B14F-4D97-AF65-F5344CB8AC3E}">
        <p14:creationId xmlns:p14="http://schemas.microsoft.com/office/powerpoint/2010/main" val="211181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zastavki.com/pictures/2560x1600/2009/Nature_Forest_The_road_through_the_national_park_017408_.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44" b="13833"/>
          <a:stretch/>
        </p:blipFill>
        <p:spPr bwMode="auto">
          <a:xfrm>
            <a:off x="0" y="0"/>
            <a:ext cx="12192000" cy="6236163"/>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rot="5400000">
            <a:off x="2977920" y="-2977917"/>
            <a:ext cx="6236162" cy="12192000"/>
          </a:xfrm>
          <a:prstGeom prst="rect">
            <a:avLst/>
          </a:prstGeom>
          <a:solidFill>
            <a:srgbClr val="37383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4715" y="251390"/>
            <a:ext cx="2429326" cy="966537"/>
          </a:xfrm>
          <a:prstGeom prst="rect">
            <a:avLst/>
          </a:prstGeom>
          <a:effectLst/>
        </p:spPr>
      </p:pic>
      <p:sp>
        <p:nvSpPr>
          <p:cNvPr id="21" name="Content Placeholder 3"/>
          <p:cNvSpPr txBox="1">
            <a:spLocks/>
          </p:cNvSpPr>
          <p:nvPr/>
        </p:nvSpPr>
        <p:spPr>
          <a:xfrm>
            <a:off x="2120900" y="1896903"/>
            <a:ext cx="8191500" cy="24423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b="1" dirty="0">
                <a:solidFill>
                  <a:schemeClr val="bg1"/>
                </a:solidFill>
              </a:rPr>
              <a:t>Questions/Comments Contact: </a:t>
            </a:r>
          </a:p>
          <a:p>
            <a:pPr marL="0" indent="0" algn="ctr">
              <a:lnSpc>
                <a:spcPct val="100000"/>
              </a:lnSpc>
              <a:spcBef>
                <a:spcPts val="0"/>
              </a:spcBef>
              <a:buFont typeface="Arial" panose="020B0604020202020204" pitchFamily="34" charset="0"/>
              <a:buNone/>
            </a:pPr>
            <a:r>
              <a:rPr lang="en-US" sz="3200" b="1" dirty="0">
                <a:solidFill>
                  <a:schemeClr val="bg1"/>
                </a:solidFill>
              </a:rPr>
              <a:t>John Brewer </a:t>
            </a:r>
          </a:p>
          <a:p>
            <a:pPr marL="0" indent="0" algn="ctr">
              <a:lnSpc>
                <a:spcPct val="100000"/>
              </a:lnSpc>
              <a:spcBef>
                <a:spcPts val="0"/>
              </a:spcBef>
              <a:buFont typeface="Arial" panose="020B0604020202020204" pitchFamily="34" charset="0"/>
              <a:buNone/>
            </a:pPr>
            <a:r>
              <a:rPr lang="en-US" sz="3200" b="1" dirty="0">
                <a:solidFill>
                  <a:schemeClr val="bg1"/>
                </a:solidFill>
              </a:rPr>
              <a:t>Systems Engineering and Analysis Directorate </a:t>
            </a:r>
          </a:p>
          <a:p>
            <a:pPr marL="0" indent="0" algn="ctr">
              <a:lnSpc>
                <a:spcPct val="100000"/>
              </a:lnSpc>
              <a:spcBef>
                <a:spcPts val="0"/>
              </a:spcBef>
              <a:buFont typeface="Arial" panose="020B0604020202020204" pitchFamily="34" charset="0"/>
              <a:buNone/>
            </a:pPr>
            <a:r>
              <a:rPr lang="en-US" sz="3200" b="1" dirty="0">
                <a:solidFill>
                  <a:schemeClr val="bg1"/>
                </a:solidFill>
              </a:rPr>
              <a:t>Energy Markets Analysis Team</a:t>
            </a:r>
          </a:p>
          <a:p>
            <a:pPr marL="0" indent="0" algn="ctr">
              <a:lnSpc>
                <a:spcPct val="100000"/>
              </a:lnSpc>
              <a:spcBef>
                <a:spcPts val="0"/>
              </a:spcBef>
              <a:buFont typeface="Arial" panose="020B0604020202020204" pitchFamily="34" charset="0"/>
              <a:buNone/>
            </a:pPr>
            <a:r>
              <a:rPr lang="en-US" sz="3200" b="1" dirty="0">
                <a:solidFill>
                  <a:schemeClr val="bg1"/>
                </a:solidFill>
              </a:rPr>
              <a:t>John.Brewer@netl.doe.gov</a:t>
            </a:r>
          </a:p>
          <a:p>
            <a:pPr marL="0" indent="0" algn="ctr">
              <a:lnSpc>
                <a:spcPct val="100000"/>
              </a:lnSpc>
              <a:spcBef>
                <a:spcPts val="0"/>
              </a:spcBef>
              <a:buNone/>
            </a:pPr>
            <a:r>
              <a:rPr lang="en-US" sz="3200" b="1" dirty="0">
                <a:solidFill>
                  <a:schemeClr val="bg1"/>
                </a:solidFill>
              </a:rPr>
              <a:t>(304) 285 – 4858 </a:t>
            </a:r>
          </a:p>
        </p:txBody>
      </p:sp>
    </p:spTree>
    <p:extLst>
      <p:ext uri="{BB962C8B-B14F-4D97-AF65-F5344CB8AC3E}">
        <p14:creationId xmlns:p14="http://schemas.microsoft.com/office/powerpoint/2010/main" val="3677476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7" y="1049605"/>
            <a:ext cx="11580921" cy="4010336"/>
          </a:xfrm>
        </p:spPr>
        <p:txBody>
          <a:bodyPr>
            <a:normAutofit/>
          </a:bodyPr>
          <a:lstStyle/>
          <a:p>
            <a:r>
              <a:rPr lang="en-US" sz="2600" dirty="0"/>
              <a:t>This report provides a current snapshot of new natural gas pipeline project activity based on proposed online year (the year the project is proposed to be operational), and capacity for the following development status categories:</a:t>
            </a:r>
          </a:p>
          <a:p>
            <a:pPr marL="0" indent="0">
              <a:buNone/>
            </a:pPr>
            <a:endParaRPr lang="en-US" sz="2600" dirty="0"/>
          </a:p>
        </p:txBody>
      </p:sp>
      <p:sp>
        <p:nvSpPr>
          <p:cNvPr id="19459" name="Rectangle 2"/>
          <p:cNvSpPr>
            <a:spLocks noGrp="1" noChangeArrowheads="1"/>
          </p:cNvSpPr>
          <p:nvPr>
            <p:ph type="ctrTitle"/>
          </p:nvPr>
        </p:nvSpPr>
        <p:spPr/>
        <p:txBody>
          <a:bodyPr>
            <a:normAutofit/>
          </a:bodyPr>
          <a:lstStyle/>
          <a:p>
            <a:pPr eaLnBrk="1" hangingPunct="1"/>
            <a:r>
              <a:rPr lang="en-US" sz="3000" dirty="0"/>
              <a:t>Tracking New Natural Gas Pipeline Projects</a:t>
            </a:r>
          </a:p>
        </p:txBody>
      </p:sp>
      <p:graphicFrame>
        <p:nvGraphicFramePr>
          <p:cNvPr id="4" name="Group 134"/>
          <p:cNvGraphicFramePr>
            <a:graphicFrameLocks/>
          </p:cNvGraphicFramePr>
          <p:nvPr>
            <p:extLst>
              <p:ext uri="{D42A27DB-BD31-4B8C-83A1-F6EECF244321}">
                <p14:modId xmlns:p14="http://schemas.microsoft.com/office/powerpoint/2010/main" val="3385192994"/>
              </p:ext>
            </p:extLst>
          </p:nvPr>
        </p:nvGraphicFramePr>
        <p:xfrm>
          <a:off x="104776" y="2729313"/>
          <a:ext cx="12011024" cy="3384325"/>
        </p:xfrm>
        <a:graphic>
          <a:graphicData uri="http://schemas.openxmlformats.org/drawingml/2006/table">
            <a:tbl>
              <a:tblPr>
                <a:effectLst>
                  <a:outerShdw blurRad="50800" dist="38100" dir="2700000" algn="tl" rotWithShape="0">
                    <a:prstClr val="black">
                      <a:alpha val="40000"/>
                    </a:prstClr>
                  </a:outerShdw>
                </a:effectLst>
              </a:tblPr>
              <a:tblGrid>
                <a:gridCol w="1714818">
                  <a:extLst>
                    <a:ext uri="{9D8B030D-6E8A-4147-A177-3AD203B41FA5}">
                      <a16:colId xmlns:a16="http://schemas.microsoft.com/office/drawing/2014/main" val="20000"/>
                    </a:ext>
                  </a:extLst>
                </a:gridCol>
                <a:gridCol w="10296206">
                  <a:extLst>
                    <a:ext uri="{9D8B030D-6E8A-4147-A177-3AD203B41FA5}">
                      <a16:colId xmlns:a16="http://schemas.microsoft.com/office/drawing/2014/main" val="20001"/>
                    </a:ext>
                  </a:extLst>
                </a:gridCol>
              </a:tblGrid>
              <a:tr h="281667">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Status Listing</a:t>
                      </a: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Description</a:t>
                      </a: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81201">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kern="1200" cap="none" normalizeH="0" baseline="0" dirty="0">
                          <a:ln>
                            <a:noFill/>
                          </a:ln>
                          <a:solidFill>
                            <a:schemeClr val="tx1"/>
                          </a:solidFill>
                          <a:effectLst/>
                          <a:latin typeface="Times New Roman" pitchFamily="18" charset="0"/>
                          <a:ea typeface="+mn-ea"/>
                          <a:cs typeface="Times New Roman" pitchFamily="18" charset="0"/>
                        </a:rPr>
                        <a:t>Announced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sponsors have publicly announced the intent to build or scope out a new pipeline.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385876">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kern="1200" cap="none" normalizeH="0" baseline="0" dirty="0">
                          <a:ln>
                            <a:noFill/>
                          </a:ln>
                          <a:solidFill>
                            <a:schemeClr val="tx1"/>
                          </a:solidFill>
                          <a:effectLst/>
                          <a:latin typeface="Times New Roman" pitchFamily="18" charset="0"/>
                          <a:ea typeface="+mn-ea"/>
                          <a:cs typeface="Times New Roman" pitchFamily="18" charset="0"/>
                        </a:rPr>
                        <a:t>On Hold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0" marR="0" lvl="0" indent="0" algn="l" defTabSz="7588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been publicly postponed by the project sponsors, possibly indefinitely, but could be reinitiated at a later date. A project can enter this status at any point in the development process.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2"/>
                  </a:ext>
                </a:extLst>
              </a:tr>
              <a:tr h="29718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chemeClr val="tx1"/>
                          </a:solidFill>
                          <a:effectLst/>
                          <a:latin typeface="Times New Roman" pitchFamily="18" charset="0"/>
                          <a:ea typeface="+mn-ea"/>
                          <a:cs typeface="Times New Roman" pitchFamily="18" charset="0"/>
                        </a:rPr>
                        <a:t>Pre-Filing</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0" marR="0" lvl="0" indent="0" algn="l" defTabSz="7588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initiated the early project development process. This step details need for facility, involved parties, regulatory agencies, existing work, and public participation plan. This step is usually initiated 7-8 months before application process.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3"/>
                  </a:ext>
                </a:extLst>
              </a:tr>
              <a:tr h="29718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kern="1200" cap="none" normalizeH="0" baseline="0" dirty="0">
                          <a:ln>
                            <a:noFill/>
                          </a:ln>
                          <a:solidFill>
                            <a:schemeClr val="tx1"/>
                          </a:solidFill>
                          <a:effectLst/>
                          <a:latin typeface="Times New Roman" pitchFamily="18" charset="0"/>
                          <a:ea typeface="+mn-ea"/>
                          <a:cs typeface="Times New Roman" pitchFamily="18" charset="0"/>
                        </a:rPr>
                        <a:t>Applied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0" marR="0" lvl="0" indent="0" algn="l" defTabSz="7588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initiated the formal application with the Federal Energy Regulatory Commission (FERC). FERC prepares an Environmental Impact Statement (EIS) after conferring with concerned organizations and the public to determine necessity, safety and feasibility of a project. Regulatory approval is based upon the final EIS.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4"/>
                  </a:ext>
                </a:extLst>
              </a:tr>
              <a:tr h="152739">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kern="1200" cap="none" normalizeH="0" baseline="0" dirty="0">
                          <a:ln>
                            <a:noFill/>
                          </a:ln>
                          <a:solidFill>
                            <a:schemeClr val="tx1"/>
                          </a:solidFill>
                          <a:effectLst/>
                          <a:latin typeface="Times New Roman" pitchFamily="18" charset="0"/>
                          <a:ea typeface="+mn-ea"/>
                          <a:cs typeface="Times New Roman" pitchFamily="18" charset="0"/>
                        </a:rPr>
                        <a:t>Approved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0" marR="0" lvl="0" indent="0" algn="l" defTabSz="7588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received a permit to construct and operate. Usually accommodated by any conditions that must be met and market rate authority. From this point, the project must still obtain Clean Air and Water Act permits and state approval, often these permits are pursued concurrently with the FERC permit process, but are also contingent upon the EIS.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24853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kern="1200" cap="none" normalizeH="0" baseline="0" dirty="0">
                          <a:ln>
                            <a:noFill/>
                          </a:ln>
                          <a:solidFill>
                            <a:schemeClr val="tx1"/>
                          </a:solidFill>
                          <a:effectLst/>
                          <a:latin typeface="Times New Roman" pitchFamily="18" charset="0"/>
                          <a:ea typeface="+mn-ea"/>
                          <a:cs typeface="Times New Roman" pitchFamily="18" charset="0"/>
                        </a:rPr>
                        <a:t>Under Construction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0" marR="0" lvl="0" indent="0" algn="l" defTabSz="758825"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Times New Roman" pitchFamily="18" charset="0"/>
                          <a:cs typeface="Times New Roman" pitchFamily="18" charset="0"/>
                        </a:rPr>
                        <a:t>Project has commenced actual construction; site preparation does not qualify.</a:t>
                      </a:r>
                      <a:r>
                        <a:rPr kumimoji="0" lang="en-US" sz="1200" b="0" i="0" u="none" strike="noStrike" cap="none" normalizeH="0" baseline="0" dirty="0">
                          <a:ln>
                            <a:noFill/>
                          </a:ln>
                          <a:solidFill>
                            <a:schemeClr val="tx1"/>
                          </a:solidFill>
                          <a:effectLst/>
                          <a:latin typeface="Arial" charset="0"/>
                          <a:cs typeface="+mn-cs"/>
                        </a:rPr>
                        <a:t>  </a:t>
                      </a:r>
                      <a:r>
                        <a:rPr kumimoji="0" lang="en-US" sz="1200" b="0" i="0" u="none" strike="noStrike" kern="1200" cap="none" normalizeH="0" baseline="0" dirty="0">
                          <a:ln>
                            <a:noFill/>
                          </a:ln>
                          <a:solidFill>
                            <a:schemeClr val="tx1"/>
                          </a:solidFill>
                          <a:effectLst/>
                          <a:latin typeface="Times New Roman" pitchFamily="18" charset="0"/>
                          <a:ea typeface="+mn-ea"/>
                          <a:cs typeface="Times New Roman" pitchFamily="18" charset="0"/>
                        </a:rPr>
                        <a:t>Facility must file monthly reports offering a summary of activity, status of outstanding permits, current project schedule and compliance with environmental conditions outlined in the approval document.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352577">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kern="1200" cap="none" normalizeH="0" baseline="0" dirty="0">
                          <a:ln>
                            <a:noFill/>
                          </a:ln>
                          <a:solidFill>
                            <a:schemeClr val="tx1"/>
                          </a:solidFill>
                          <a:effectLst/>
                          <a:latin typeface="Times New Roman" pitchFamily="18" charset="0"/>
                          <a:ea typeface="+mn-ea"/>
                          <a:cs typeface="Times New Roman" pitchFamily="18" charset="0"/>
                        </a:rPr>
                        <a:t>Completed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reached commercial operation.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bl>
          </a:graphicData>
        </a:graphic>
      </p:graphicFrame>
      <p:sp>
        <p:nvSpPr>
          <p:cNvPr id="5" name="TextBox 4"/>
          <p:cNvSpPr txBox="1"/>
          <p:nvPr/>
        </p:nvSpPr>
        <p:spPr>
          <a:xfrm>
            <a:off x="531628" y="2171624"/>
            <a:ext cx="11319921" cy="369332"/>
          </a:xfrm>
          <a:prstGeom prst="rect">
            <a:avLst/>
          </a:prstGeom>
          <a:noFill/>
        </p:spPr>
        <p:txBody>
          <a:bodyPr wrap="square" rtlCol="0">
            <a:spAutoFit/>
          </a:bodyPr>
          <a:lstStyle/>
          <a:p>
            <a:pPr algn="ctr"/>
            <a:r>
              <a:rPr lang="en-US" b="1" dirty="0"/>
              <a:t>Reported Project Status Categories and Descriptions</a:t>
            </a:r>
          </a:p>
        </p:txBody>
      </p:sp>
      <p:sp>
        <p:nvSpPr>
          <p:cNvPr id="9" name="TextBox 8"/>
          <p:cNvSpPr txBox="1"/>
          <p:nvPr/>
        </p:nvSpPr>
        <p:spPr>
          <a:xfrm>
            <a:off x="8266718" y="6370317"/>
            <a:ext cx="3188693" cy="246221"/>
          </a:xfrm>
          <a:prstGeom prst="rect">
            <a:avLst/>
          </a:prstGeom>
          <a:noFill/>
        </p:spPr>
        <p:txBody>
          <a:bodyPr wrap="none" rtlCol="0">
            <a:spAutoFit/>
          </a:bodyPr>
          <a:lstStyle/>
          <a:p>
            <a:r>
              <a:rPr lang="en-US" sz="1000" i="1" dirty="0">
                <a:solidFill>
                  <a:schemeClr val="bg1"/>
                </a:solidFill>
              </a:rPr>
              <a:t>Source: SNL Financials and ABB Velocity Suite (2/21/2019)</a:t>
            </a:r>
          </a:p>
        </p:txBody>
      </p:sp>
    </p:spTree>
    <p:extLst>
      <p:ext uri="{BB962C8B-B14F-4D97-AF65-F5344CB8AC3E}">
        <p14:creationId xmlns:p14="http://schemas.microsoft.com/office/powerpoint/2010/main" val="3446808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8" y="993188"/>
            <a:ext cx="11580921" cy="1366793"/>
          </a:xfrm>
        </p:spPr>
        <p:txBody>
          <a:bodyPr>
            <a:normAutofit/>
          </a:bodyPr>
          <a:lstStyle/>
          <a:p>
            <a:r>
              <a:rPr lang="en-US" sz="2600" dirty="0"/>
              <a:t>This report provides a current snapshot of new liquefied natural gas project activity based on proposed online year (the year the project is proposed to be operational), and capacity for the following development status categories:</a:t>
            </a:r>
          </a:p>
          <a:p>
            <a:pPr marL="0" indent="0">
              <a:buNone/>
            </a:pPr>
            <a:endParaRPr lang="en-US" sz="2600" dirty="0"/>
          </a:p>
        </p:txBody>
      </p:sp>
      <p:sp>
        <p:nvSpPr>
          <p:cNvPr id="19459" name="Rectangle 2"/>
          <p:cNvSpPr>
            <a:spLocks noGrp="1" noChangeArrowheads="1"/>
          </p:cNvSpPr>
          <p:nvPr>
            <p:ph type="ctrTitle"/>
          </p:nvPr>
        </p:nvSpPr>
        <p:spPr/>
        <p:txBody>
          <a:bodyPr>
            <a:normAutofit/>
          </a:bodyPr>
          <a:lstStyle/>
          <a:p>
            <a:pPr eaLnBrk="1" hangingPunct="1"/>
            <a:r>
              <a:rPr lang="en-US" sz="3000" dirty="0"/>
              <a:t>Tracking New Liquefied Natural Gas Projects</a:t>
            </a:r>
          </a:p>
        </p:txBody>
      </p:sp>
      <p:graphicFrame>
        <p:nvGraphicFramePr>
          <p:cNvPr id="4" name="Group 134"/>
          <p:cNvGraphicFramePr>
            <a:graphicFrameLocks/>
          </p:cNvGraphicFramePr>
          <p:nvPr>
            <p:extLst>
              <p:ext uri="{D42A27DB-BD31-4B8C-83A1-F6EECF244321}">
                <p14:modId xmlns:p14="http://schemas.microsoft.com/office/powerpoint/2010/main" val="3611460344"/>
              </p:ext>
            </p:extLst>
          </p:nvPr>
        </p:nvGraphicFramePr>
        <p:xfrm>
          <a:off x="142875" y="2534032"/>
          <a:ext cx="11906250" cy="3691944"/>
        </p:xfrm>
        <a:graphic>
          <a:graphicData uri="http://schemas.openxmlformats.org/drawingml/2006/table">
            <a:tbl>
              <a:tblPr>
                <a:effectLst>
                  <a:outerShdw blurRad="50800" dist="38100" dir="2700000" algn="tl" rotWithShape="0">
                    <a:prstClr val="black">
                      <a:alpha val="40000"/>
                    </a:prstClr>
                  </a:outerShdw>
                </a:effectLst>
              </a:tblPr>
              <a:tblGrid>
                <a:gridCol w="1699860">
                  <a:extLst>
                    <a:ext uri="{9D8B030D-6E8A-4147-A177-3AD203B41FA5}">
                      <a16:colId xmlns:a16="http://schemas.microsoft.com/office/drawing/2014/main" val="20000"/>
                    </a:ext>
                  </a:extLst>
                </a:gridCol>
                <a:gridCol w="10206390">
                  <a:extLst>
                    <a:ext uri="{9D8B030D-6E8A-4147-A177-3AD203B41FA5}">
                      <a16:colId xmlns:a16="http://schemas.microsoft.com/office/drawing/2014/main" val="20001"/>
                    </a:ext>
                  </a:extLst>
                </a:gridCol>
              </a:tblGrid>
              <a:tr h="281667">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Status Listing</a:t>
                      </a: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Description</a:t>
                      </a: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81201">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kern="1200" cap="none" normalizeH="0" baseline="0" dirty="0">
                          <a:ln>
                            <a:noFill/>
                          </a:ln>
                          <a:solidFill>
                            <a:schemeClr val="tx1"/>
                          </a:solidFill>
                          <a:effectLst/>
                          <a:latin typeface="Times New Roman" pitchFamily="18" charset="0"/>
                          <a:ea typeface="+mn-ea"/>
                          <a:cs typeface="Times New Roman" pitchFamily="18" charset="0"/>
                        </a:rPr>
                        <a:t>Announced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sponsors have publicly announced the intent to build or scope out a new facility.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385876">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kern="1200" cap="none" normalizeH="0" baseline="0" dirty="0">
                          <a:ln>
                            <a:noFill/>
                          </a:ln>
                          <a:solidFill>
                            <a:schemeClr val="tx1"/>
                          </a:solidFill>
                          <a:effectLst/>
                          <a:latin typeface="Times New Roman" pitchFamily="18" charset="0"/>
                          <a:ea typeface="+mn-ea"/>
                          <a:cs typeface="Times New Roman" pitchFamily="18" charset="0"/>
                        </a:rPr>
                        <a:t>Studying Feasibility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Times New Roman" pitchFamily="18" charset="0"/>
                          <a:ea typeface="+mn-ea"/>
                          <a:cs typeface="Times New Roman" pitchFamily="18" charset="0"/>
                        </a:rPr>
                        <a:t>Study includes site location, marketability, need and identification of possible stakeholders. Feasibility study does not mean that the project will proceed.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2"/>
                  </a:ext>
                </a:extLst>
              </a:tr>
              <a:tr h="29718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kern="1200" cap="none" normalizeH="0" baseline="0" dirty="0">
                          <a:ln>
                            <a:noFill/>
                          </a:ln>
                          <a:solidFill>
                            <a:schemeClr val="tx1"/>
                          </a:solidFill>
                          <a:effectLst/>
                          <a:latin typeface="Times New Roman" pitchFamily="18" charset="0"/>
                          <a:ea typeface="+mn-ea"/>
                          <a:cs typeface="Times New Roman" pitchFamily="18" charset="0"/>
                        </a:rPr>
                        <a:t>On Hold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0" marR="0" lvl="0" indent="0" algn="l" defTabSz="7588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been publicly postponed by the project sponsors, possibly indefinitely, but could be reinitiated at a later date. A project can enter this status at any point in the development process.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3"/>
                  </a:ext>
                </a:extLst>
              </a:tr>
              <a:tr h="29718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chemeClr val="tx1"/>
                          </a:solidFill>
                          <a:effectLst/>
                          <a:latin typeface="Times New Roman" pitchFamily="18" charset="0"/>
                          <a:ea typeface="+mn-ea"/>
                          <a:cs typeface="Times New Roman" pitchFamily="18" charset="0"/>
                        </a:rPr>
                        <a:t>Pre-Filing</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0" marR="0" lvl="0" indent="0" algn="l" defTabSz="7588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initiated the early project development process. This step details need for facility, involved parties, regulatory agencies, existing work, and public participation plan. This step is usually initiated 7-8 months before application process.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4"/>
                  </a:ext>
                </a:extLst>
              </a:tr>
              <a:tr h="152739">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kern="1200" cap="none" normalizeH="0" baseline="0" dirty="0">
                          <a:ln>
                            <a:noFill/>
                          </a:ln>
                          <a:solidFill>
                            <a:schemeClr val="tx1"/>
                          </a:solidFill>
                          <a:effectLst/>
                          <a:latin typeface="Times New Roman" pitchFamily="18" charset="0"/>
                          <a:ea typeface="+mn-ea"/>
                          <a:cs typeface="Times New Roman" pitchFamily="18" charset="0"/>
                        </a:rPr>
                        <a:t>Applied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0" marR="0" lvl="0" indent="0" algn="l" defTabSz="7588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initiated the formal application with FERC. FERC prepares an Environmental Impact Statement (EIS) after conferring with concerned organizations and the public to determine necessity, safety and feasibility of a project. Regulatory approval is based upon the final EIS.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24853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kern="1200" cap="none" normalizeH="0" baseline="0" dirty="0">
                          <a:ln>
                            <a:noFill/>
                          </a:ln>
                          <a:solidFill>
                            <a:schemeClr val="tx1"/>
                          </a:solidFill>
                          <a:effectLst/>
                          <a:latin typeface="Times New Roman" pitchFamily="18" charset="0"/>
                          <a:ea typeface="+mn-ea"/>
                          <a:cs typeface="Times New Roman" pitchFamily="18" charset="0"/>
                        </a:rPr>
                        <a:t>Approved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0" marR="0" lvl="0" indent="0" algn="l" defTabSz="7588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received a permit to construct and operate. Usually accommodated by any conditions that must be met and market rate authority. From this point, the project must still obtain Section 401 permits, coastal zone clearance, Clean Air and Water Act permits, and state approval, often these permits are pursued concurrently with the FERC permit process, but are also contingent upon the EIS.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352577">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kern="1200" cap="none" normalizeH="0" baseline="0" dirty="0">
                          <a:ln>
                            <a:noFill/>
                          </a:ln>
                          <a:solidFill>
                            <a:schemeClr val="tx1"/>
                          </a:solidFill>
                          <a:effectLst/>
                          <a:latin typeface="Times New Roman" pitchFamily="18" charset="0"/>
                          <a:ea typeface="+mn-ea"/>
                          <a:cs typeface="Times New Roman" pitchFamily="18" charset="0"/>
                        </a:rPr>
                        <a:t>Under Construction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0" marR="0" lvl="0" indent="0" algn="l" defTabSz="758825"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Times New Roman" pitchFamily="18" charset="0"/>
                          <a:cs typeface="Times New Roman" pitchFamily="18" charset="0"/>
                        </a:rPr>
                        <a:t>Project has commenced actual construction; site preparation does not qualify.</a:t>
                      </a:r>
                      <a:r>
                        <a:rPr kumimoji="0" lang="en-US" sz="1200" b="0" i="0" u="none" strike="noStrike" cap="none" normalizeH="0" baseline="0" dirty="0">
                          <a:ln>
                            <a:noFill/>
                          </a:ln>
                          <a:solidFill>
                            <a:schemeClr val="tx1"/>
                          </a:solidFill>
                          <a:effectLst/>
                          <a:latin typeface="Arial" charset="0"/>
                          <a:cs typeface="+mn-cs"/>
                        </a:rPr>
                        <a:t>  </a:t>
                      </a:r>
                      <a:r>
                        <a:rPr kumimoji="0" lang="en-US" sz="1200" b="0" i="0" u="none" strike="noStrike" kern="1200" cap="none" normalizeH="0" baseline="0" dirty="0">
                          <a:ln>
                            <a:noFill/>
                          </a:ln>
                          <a:solidFill>
                            <a:schemeClr val="tx1"/>
                          </a:solidFill>
                          <a:effectLst/>
                          <a:latin typeface="Times New Roman" pitchFamily="18" charset="0"/>
                          <a:ea typeface="+mn-ea"/>
                          <a:cs typeface="Times New Roman" pitchFamily="18" charset="0"/>
                        </a:rPr>
                        <a:t>Facility must file monthly reports offering a summary of activity, status of outstanding permits, current project schedule and compliance with environmental conditions outlined in the approval document.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49743">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200" b="1" i="1" u="none" strike="noStrike" kern="1200" cap="none" normalizeH="0" baseline="0" dirty="0">
                          <a:ln>
                            <a:noFill/>
                          </a:ln>
                          <a:solidFill>
                            <a:schemeClr val="tx1"/>
                          </a:solidFill>
                          <a:effectLst/>
                          <a:latin typeface="Times New Roman" pitchFamily="18" charset="0"/>
                          <a:ea typeface="+mn-ea"/>
                          <a:cs typeface="Times New Roman" pitchFamily="18" charset="0"/>
                        </a:rPr>
                        <a:t>Completed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reached commercial operation.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bl>
          </a:graphicData>
        </a:graphic>
      </p:graphicFrame>
      <p:sp>
        <p:nvSpPr>
          <p:cNvPr id="5" name="TextBox 4"/>
          <p:cNvSpPr txBox="1"/>
          <p:nvPr/>
        </p:nvSpPr>
        <p:spPr>
          <a:xfrm>
            <a:off x="401127" y="2164700"/>
            <a:ext cx="11319921" cy="369332"/>
          </a:xfrm>
          <a:prstGeom prst="rect">
            <a:avLst/>
          </a:prstGeom>
          <a:noFill/>
        </p:spPr>
        <p:txBody>
          <a:bodyPr wrap="square" rtlCol="0">
            <a:spAutoFit/>
          </a:bodyPr>
          <a:lstStyle/>
          <a:p>
            <a:pPr algn="ctr"/>
            <a:r>
              <a:rPr lang="en-US" b="1" dirty="0"/>
              <a:t>Reported Project Status Categories and Descriptions</a:t>
            </a:r>
          </a:p>
        </p:txBody>
      </p:sp>
      <p:sp>
        <p:nvSpPr>
          <p:cNvPr id="9" name="TextBox 8"/>
          <p:cNvSpPr txBox="1"/>
          <p:nvPr/>
        </p:nvSpPr>
        <p:spPr>
          <a:xfrm>
            <a:off x="8304425" y="6370317"/>
            <a:ext cx="3057247" cy="246221"/>
          </a:xfrm>
          <a:prstGeom prst="rect">
            <a:avLst/>
          </a:prstGeom>
          <a:noFill/>
        </p:spPr>
        <p:txBody>
          <a:bodyPr wrap="none" rtlCol="0">
            <a:spAutoFit/>
          </a:bodyPr>
          <a:lstStyle/>
          <a:p>
            <a:r>
              <a:rPr lang="en-US" sz="1000" i="1" dirty="0">
                <a:solidFill>
                  <a:schemeClr val="bg1"/>
                </a:solidFill>
              </a:rPr>
              <a:t>Source: SNL Financials and ABB Velocity Suite (2/21/19)</a:t>
            </a:r>
          </a:p>
        </p:txBody>
      </p:sp>
    </p:spTree>
    <p:extLst>
      <p:ext uri="{BB962C8B-B14F-4D97-AF65-F5344CB8AC3E}">
        <p14:creationId xmlns:p14="http://schemas.microsoft.com/office/powerpoint/2010/main" val="2137039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7" y="1110348"/>
            <a:ext cx="11580921" cy="1635836"/>
          </a:xfrm>
        </p:spPr>
        <p:txBody>
          <a:bodyPr/>
          <a:lstStyle/>
          <a:p>
            <a:r>
              <a:rPr lang="en-US" dirty="0"/>
              <a:t>This report provides current snapshot of new power plant activity based on development status, total nameplate capacity, and proposed online year (the year the plant is proposed to be operational) for the following fuel categories:</a:t>
            </a:r>
          </a:p>
          <a:p>
            <a:pPr marL="0" indent="0">
              <a:buNone/>
            </a:pPr>
            <a:endParaRPr lang="en-US" dirty="0"/>
          </a:p>
        </p:txBody>
      </p:sp>
      <p:sp>
        <p:nvSpPr>
          <p:cNvPr id="19459" name="Rectangle 2"/>
          <p:cNvSpPr>
            <a:spLocks noGrp="1" noChangeArrowheads="1"/>
          </p:cNvSpPr>
          <p:nvPr>
            <p:ph type="ctrTitle"/>
          </p:nvPr>
        </p:nvSpPr>
        <p:spPr/>
        <p:txBody>
          <a:bodyPr>
            <a:normAutofit fontScale="90000"/>
          </a:bodyPr>
          <a:lstStyle/>
          <a:p>
            <a:pPr eaLnBrk="1" hangingPunct="1"/>
            <a:r>
              <a:rPr lang="en-US" dirty="0"/>
              <a:t>Power Plant Development Projects</a:t>
            </a:r>
          </a:p>
        </p:txBody>
      </p:sp>
      <p:graphicFrame>
        <p:nvGraphicFramePr>
          <p:cNvPr id="6" name="Group 134"/>
          <p:cNvGraphicFramePr>
            <a:graphicFrameLocks/>
          </p:cNvGraphicFramePr>
          <p:nvPr>
            <p:extLst>
              <p:ext uri="{D42A27DB-BD31-4B8C-83A1-F6EECF244321}">
                <p14:modId xmlns:p14="http://schemas.microsoft.com/office/powerpoint/2010/main" val="4258093881"/>
              </p:ext>
            </p:extLst>
          </p:nvPr>
        </p:nvGraphicFramePr>
        <p:xfrm>
          <a:off x="885825" y="2970480"/>
          <a:ext cx="10607293" cy="3208928"/>
        </p:xfrm>
        <a:graphic>
          <a:graphicData uri="http://schemas.openxmlformats.org/drawingml/2006/table">
            <a:tbl>
              <a:tblPr>
                <a:effectLst>
                  <a:outerShdw blurRad="50800" dist="38100" dir="2700000" algn="tl" rotWithShape="0">
                    <a:prstClr val="black">
                      <a:alpha val="40000"/>
                    </a:prstClr>
                  </a:outerShdw>
                </a:effectLst>
              </a:tblPr>
              <a:tblGrid>
                <a:gridCol w="2770589">
                  <a:extLst>
                    <a:ext uri="{9D8B030D-6E8A-4147-A177-3AD203B41FA5}">
                      <a16:colId xmlns:a16="http://schemas.microsoft.com/office/drawing/2014/main" val="20000"/>
                    </a:ext>
                  </a:extLst>
                </a:gridCol>
                <a:gridCol w="7836704">
                  <a:extLst>
                    <a:ext uri="{9D8B030D-6E8A-4147-A177-3AD203B41FA5}">
                      <a16:colId xmlns:a16="http://schemas.microsoft.com/office/drawing/2014/main" val="20001"/>
                    </a:ext>
                  </a:extLst>
                </a:gridCol>
              </a:tblGrid>
              <a:tr h="229716">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FFFFFF"/>
                          </a:solidFill>
                          <a:effectLst/>
                          <a:latin typeface="Times New Roman" pitchFamily="18" charset="0"/>
                          <a:cs typeface="Times New Roman" pitchFamily="18" charset="0"/>
                        </a:rPr>
                        <a:t>Fuel</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FFFFFF"/>
                          </a:solidFill>
                          <a:effectLst/>
                          <a:latin typeface="Times New Roman" pitchFamily="18" charset="0"/>
                          <a:cs typeface="Times New Roman" pitchFamily="18" charset="0"/>
                        </a:rPr>
                        <a:t>Description</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29716">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Times New Roman" pitchFamily="18" charset="0"/>
                          <a:cs typeface="Times New Roman" pitchFamily="18" charset="0"/>
                        </a:rPr>
                        <a:t>Coal</a:t>
                      </a:r>
                      <a:endParaRPr kumimoji="0" lang="en-US" sz="20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0" marR="0" lvl="0" indent="0" algn="l" defTabSz="758825"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Includes all steam based (subcritical, supercritical, ultra-supercritical, and circulated fluidized bed) and integrated gasification combined cycle units</a:t>
                      </a: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324304">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Times New Roman" pitchFamily="18" charset="0"/>
                          <a:cs typeface="Times New Roman" pitchFamily="18" charset="0"/>
                        </a:rPr>
                        <a:t>Natural Gas (NG)</a:t>
                      </a:r>
                      <a:endParaRPr kumimoji="0" lang="en-US" sz="20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0" marR="0" lvl="0" indent="0" algn="l" defTabSz="758825"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Primary gas-firing units inclusive of gas turbine (GT) (simple cycle), Combined Cycle, and Gas-Primary Steam and Internal Combustion units.</a:t>
                      </a: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2"/>
                  </a:ext>
                </a:extLst>
              </a:tr>
              <a:tr h="324304">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Times New Roman" pitchFamily="18" charset="0"/>
                          <a:cs typeface="Times New Roman" pitchFamily="18" charset="0"/>
                        </a:rPr>
                        <a:t>Wind</a:t>
                      </a:r>
                      <a:endParaRPr kumimoji="0" lang="en-US" sz="20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Times New Roman" pitchFamily="18" charset="0"/>
                          <a:ea typeface="+mn-ea"/>
                          <a:cs typeface="Times New Roman" pitchFamily="18" charset="0"/>
                        </a:rPr>
                        <a:t>Wind turbine driven units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3"/>
                  </a:ext>
                </a:extLst>
              </a:tr>
              <a:tr h="324304">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a:ln>
                            <a:noFill/>
                          </a:ln>
                          <a:solidFill>
                            <a:schemeClr val="tx1"/>
                          </a:solidFill>
                          <a:effectLst/>
                          <a:latin typeface="Times New Roman" pitchFamily="18" charset="0"/>
                          <a:ea typeface="+mn-ea"/>
                          <a:cs typeface="Times New Roman" pitchFamily="18" charset="0"/>
                        </a:rPr>
                        <a:t>Nuclear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Times New Roman" pitchFamily="18" charset="0"/>
                          <a:ea typeface="+mn-ea"/>
                          <a:cs typeface="Times New Roman" pitchFamily="18" charset="0"/>
                        </a:rPr>
                        <a:t>All reactor types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4"/>
                  </a:ext>
                </a:extLst>
              </a:tr>
              <a:tr h="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a:ln>
                            <a:noFill/>
                          </a:ln>
                          <a:solidFill>
                            <a:schemeClr val="tx1"/>
                          </a:solidFill>
                          <a:effectLst/>
                          <a:latin typeface="Times New Roman" pitchFamily="18" charset="0"/>
                          <a:ea typeface="+mn-ea"/>
                          <a:cs typeface="Times New Roman" pitchFamily="18" charset="0"/>
                        </a:rPr>
                        <a:t>Solar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Times New Roman" pitchFamily="18" charset="0"/>
                          <a:ea typeface="+mn-ea"/>
                          <a:cs typeface="Times New Roman" pitchFamily="18" charset="0"/>
                        </a:rPr>
                        <a:t>Includes both photovoltaic and solar thermal plants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12954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a:ln>
                            <a:noFill/>
                          </a:ln>
                          <a:solidFill>
                            <a:schemeClr val="tx1"/>
                          </a:solidFill>
                          <a:effectLst/>
                          <a:latin typeface="Times New Roman" pitchFamily="18" charset="0"/>
                          <a:ea typeface="+mn-ea"/>
                          <a:cs typeface="Times New Roman" pitchFamily="18" charset="0"/>
                        </a:rPr>
                        <a:t>Hydro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Times New Roman" pitchFamily="18" charset="0"/>
                          <a:ea typeface="+mn-ea"/>
                          <a:cs typeface="Times New Roman" pitchFamily="18" charset="0"/>
                        </a:rPr>
                        <a:t>Includes both conventional, run-of-river, tidal, hydraulic turbine, and pumped storage units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12954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a:ln>
                            <a:noFill/>
                          </a:ln>
                          <a:solidFill>
                            <a:schemeClr val="tx1"/>
                          </a:solidFill>
                          <a:effectLst/>
                          <a:latin typeface="Times New Roman" pitchFamily="18" charset="0"/>
                          <a:ea typeface="+mn-ea"/>
                          <a:cs typeface="Times New Roman" pitchFamily="18" charset="0"/>
                        </a:rPr>
                        <a:t>Energy Storage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Times New Roman" pitchFamily="18" charset="0"/>
                          <a:ea typeface="+mn-ea"/>
                          <a:cs typeface="Times New Roman" pitchFamily="18" charset="0"/>
                        </a:rPr>
                        <a:t>Includes battery storage, compressed air storage, flywheels, and others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32360479"/>
                  </a:ext>
                </a:extLst>
              </a:tr>
              <a:tr h="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1" i="1" u="none" strike="noStrike" kern="1200" cap="none" normalizeH="0" baseline="0" dirty="0">
                          <a:ln>
                            <a:noFill/>
                          </a:ln>
                          <a:solidFill>
                            <a:schemeClr val="tx1"/>
                          </a:solidFill>
                          <a:effectLst/>
                          <a:latin typeface="Times New Roman" pitchFamily="18" charset="0"/>
                          <a:ea typeface="+mn-ea"/>
                          <a:cs typeface="Times New Roman" pitchFamily="18" charset="0"/>
                        </a:rPr>
                        <a:t>Other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Times New Roman" pitchFamily="18" charset="0"/>
                          <a:ea typeface="+mn-ea"/>
                          <a:cs typeface="Times New Roman" pitchFamily="18" charset="0"/>
                        </a:rPr>
                        <a:t>Includes biomass, landfill gas, municipal solid waste, geothermal, fuel cells, and others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bl>
          </a:graphicData>
        </a:graphic>
      </p:graphicFrame>
      <p:sp>
        <p:nvSpPr>
          <p:cNvPr id="7" name="TextBox 6"/>
          <p:cNvSpPr txBox="1"/>
          <p:nvPr/>
        </p:nvSpPr>
        <p:spPr>
          <a:xfrm>
            <a:off x="2451100" y="2561518"/>
            <a:ext cx="7289800" cy="369332"/>
          </a:xfrm>
          <a:prstGeom prst="rect">
            <a:avLst/>
          </a:prstGeom>
          <a:noFill/>
        </p:spPr>
        <p:txBody>
          <a:bodyPr wrap="square" rtlCol="0">
            <a:spAutoFit/>
          </a:bodyPr>
          <a:lstStyle/>
          <a:p>
            <a:pPr algn="ctr"/>
            <a:r>
              <a:rPr lang="en-US" b="1" dirty="0"/>
              <a:t>Reported Fuel Categories and Descriptions</a:t>
            </a:r>
          </a:p>
        </p:txBody>
      </p:sp>
      <p:sp>
        <p:nvSpPr>
          <p:cNvPr id="9" name="TextBox 8"/>
          <p:cNvSpPr txBox="1"/>
          <p:nvPr/>
        </p:nvSpPr>
        <p:spPr>
          <a:xfrm>
            <a:off x="8304425" y="6403704"/>
            <a:ext cx="3188693" cy="246221"/>
          </a:xfrm>
          <a:prstGeom prst="rect">
            <a:avLst/>
          </a:prstGeom>
          <a:noFill/>
        </p:spPr>
        <p:txBody>
          <a:bodyPr wrap="none" rtlCol="0">
            <a:spAutoFit/>
          </a:bodyPr>
          <a:lstStyle/>
          <a:p>
            <a:r>
              <a:rPr lang="en-US" sz="1000" i="1" dirty="0">
                <a:solidFill>
                  <a:schemeClr val="bg1"/>
                </a:solidFill>
              </a:rPr>
              <a:t>Source: SNL Financials and ABB Velocity Suite (2/21/2019)</a:t>
            </a:r>
          </a:p>
        </p:txBody>
      </p:sp>
    </p:spTree>
    <p:extLst>
      <p:ext uri="{BB962C8B-B14F-4D97-AF65-F5344CB8AC3E}">
        <p14:creationId xmlns:p14="http://schemas.microsoft.com/office/powerpoint/2010/main" val="316070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2193" y="996020"/>
            <a:ext cx="11580921" cy="2268979"/>
          </a:xfrm>
        </p:spPr>
        <p:txBody>
          <a:bodyPr>
            <a:normAutofit fontScale="92500" lnSpcReduction="20000"/>
          </a:bodyPr>
          <a:lstStyle/>
          <a:p>
            <a:r>
              <a:rPr lang="en-US" sz="2400" dirty="0"/>
              <a:t>This report provides comparisons of new power plant capacity from both the nameplate and capacity credit perspectives by fuel category using the regional capacity credit factors utilized in the NERC assessment process for wind and solar resources</a:t>
            </a:r>
          </a:p>
          <a:p>
            <a:pPr lvl="1"/>
            <a:r>
              <a:rPr lang="en-US" sz="1800" dirty="0"/>
              <a:t>These factors are developed by the planning regions based on historical rates of peak hour performance. Regions with outlying factors are an artifact of small capacity installations or lack historical data upon which to establish a lower credit.</a:t>
            </a:r>
          </a:p>
          <a:p>
            <a:r>
              <a:rPr lang="en-US" sz="2400" dirty="0"/>
              <a:t>This report assumes interconnection level average credit for areas that do not have a specified credit</a:t>
            </a:r>
          </a:p>
          <a:p>
            <a:r>
              <a:rPr lang="en-US" sz="2400" dirty="0"/>
              <a:t>Hydroelectric resources are credited at 37% across all regions</a:t>
            </a:r>
          </a:p>
          <a:p>
            <a:pPr marL="0" indent="0">
              <a:buNone/>
            </a:pPr>
            <a:endParaRPr lang="en-US" sz="2400" dirty="0"/>
          </a:p>
          <a:p>
            <a:pPr marL="0" indent="0">
              <a:buNone/>
            </a:pPr>
            <a:endParaRPr lang="en-US" sz="2400" dirty="0"/>
          </a:p>
        </p:txBody>
      </p:sp>
      <p:sp>
        <p:nvSpPr>
          <p:cNvPr id="19459" name="Rectangle 2"/>
          <p:cNvSpPr>
            <a:spLocks noGrp="1" noChangeArrowheads="1"/>
          </p:cNvSpPr>
          <p:nvPr>
            <p:ph type="ctrTitle"/>
          </p:nvPr>
        </p:nvSpPr>
        <p:spPr/>
        <p:txBody>
          <a:bodyPr>
            <a:normAutofit fontScale="90000"/>
          </a:bodyPr>
          <a:lstStyle/>
          <a:p>
            <a:pPr eaLnBrk="1" hangingPunct="1"/>
            <a:r>
              <a:rPr lang="en-US" dirty="0"/>
              <a:t>Tracking New Power Plants</a:t>
            </a:r>
          </a:p>
        </p:txBody>
      </p:sp>
      <p:graphicFrame>
        <p:nvGraphicFramePr>
          <p:cNvPr id="15" name="Content Placeholder 14"/>
          <p:cNvGraphicFramePr>
            <a:graphicFrameLocks noGrp="1"/>
          </p:cNvGraphicFramePr>
          <p:nvPr>
            <p:ph idx="4294967295"/>
            <p:extLst>
              <p:ext uri="{D42A27DB-BD31-4B8C-83A1-F6EECF244321}">
                <p14:modId xmlns:p14="http://schemas.microsoft.com/office/powerpoint/2010/main" val="1760244359"/>
              </p:ext>
            </p:extLst>
          </p:nvPr>
        </p:nvGraphicFramePr>
        <p:xfrm>
          <a:off x="270628" y="3173294"/>
          <a:ext cx="5578475"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ontent Placeholder 19"/>
          <p:cNvGraphicFramePr>
            <a:graphicFrameLocks noGrp="1"/>
          </p:cNvGraphicFramePr>
          <p:nvPr>
            <p:ph idx="4294967295"/>
            <p:extLst>
              <p:ext uri="{D42A27DB-BD31-4B8C-83A1-F6EECF244321}">
                <p14:modId xmlns:p14="http://schemas.microsoft.com/office/powerpoint/2010/main" val="875577147"/>
              </p:ext>
            </p:extLst>
          </p:nvPr>
        </p:nvGraphicFramePr>
        <p:xfrm>
          <a:off x="6322407" y="3264999"/>
          <a:ext cx="5578475" cy="2971800"/>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p:cNvSpPr txBox="1"/>
          <p:nvPr/>
        </p:nvSpPr>
        <p:spPr>
          <a:xfrm>
            <a:off x="4658635" y="5976838"/>
            <a:ext cx="3450175" cy="276999"/>
          </a:xfrm>
          <a:prstGeom prst="rect">
            <a:avLst/>
          </a:prstGeom>
          <a:noFill/>
        </p:spPr>
        <p:txBody>
          <a:bodyPr wrap="none" rtlCol="0">
            <a:spAutoFit/>
          </a:bodyPr>
          <a:lstStyle/>
          <a:p>
            <a:r>
              <a:rPr lang="en-US" sz="1200" dirty="0"/>
              <a:t>Regions utilizing interconnection level credit values</a:t>
            </a:r>
          </a:p>
        </p:txBody>
      </p:sp>
      <p:sp>
        <p:nvSpPr>
          <p:cNvPr id="24" name="Rectangle 23"/>
          <p:cNvSpPr/>
          <p:nvPr/>
        </p:nvSpPr>
        <p:spPr>
          <a:xfrm>
            <a:off x="4668160" y="6084769"/>
            <a:ext cx="60325" cy="60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709778" y="6413131"/>
            <a:ext cx="2856872" cy="246221"/>
          </a:xfrm>
          <a:prstGeom prst="rect">
            <a:avLst/>
          </a:prstGeom>
          <a:noFill/>
        </p:spPr>
        <p:txBody>
          <a:bodyPr wrap="none" rtlCol="0">
            <a:spAutoFit/>
          </a:bodyPr>
          <a:lstStyle/>
          <a:p>
            <a:r>
              <a:rPr lang="en-US" sz="1000" i="1" dirty="0">
                <a:solidFill>
                  <a:schemeClr val="bg1"/>
                </a:solidFill>
              </a:rPr>
              <a:t>Source: 2017 NERC Summer Reliability Assessment </a:t>
            </a:r>
          </a:p>
        </p:txBody>
      </p:sp>
    </p:spTree>
    <p:extLst>
      <p:ext uri="{BB962C8B-B14F-4D97-AF65-F5344CB8AC3E}">
        <p14:creationId xmlns:p14="http://schemas.microsoft.com/office/powerpoint/2010/main" val="530627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7" y="1379061"/>
            <a:ext cx="11580921" cy="4010336"/>
          </a:xfrm>
        </p:spPr>
        <p:txBody>
          <a:bodyPr>
            <a:normAutofit/>
          </a:bodyPr>
          <a:lstStyle/>
          <a:p>
            <a:r>
              <a:rPr lang="en-US" sz="2000" dirty="0"/>
              <a:t>For units entering service between 2010 and 2018, the duration from announcement to completion varied widely by technology type and fuel.  Development duration is impacted by a number of factors including labor availability, component production lead times, permitting duration, market viability, etc.</a:t>
            </a:r>
          </a:p>
          <a:p>
            <a:pPr marL="0" indent="0">
              <a:buNone/>
            </a:pPr>
            <a:endParaRPr lang="en-US" sz="2000" dirty="0"/>
          </a:p>
        </p:txBody>
      </p:sp>
      <p:sp>
        <p:nvSpPr>
          <p:cNvPr id="19459" name="Rectangle 2"/>
          <p:cNvSpPr>
            <a:spLocks noGrp="1" noChangeArrowheads="1"/>
          </p:cNvSpPr>
          <p:nvPr>
            <p:ph type="ctrTitle"/>
          </p:nvPr>
        </p:nvSpPr>
        <p:spPr/>
        <p:txBody>
          <a:bodyPr>
            <a:normAutofit fontScale="90000"/>
          </a:bodyPr>
          <a:lstStyle/>
          <a:p>
            <a:pPr eaLnBrk="1" hangingPunct="1"/>
            <a:r>
              <a:rPr lang="en-US" dirty="0"/>
              <a:t>Capacity Development Duration</a:t>
            </a:r>
          </a:p>
        </p:txBody>
      </p:sp>
      <p:graphicFrame>
        <p:nvGraphicFramePr>
          <p:cNvPr id="6" name="Group 134"/>
          <p:cNvGraphicFramePr>
            <a:graphicFrameLocks/>
          </p:cNvGraphicFramePr>
          <p:nvPr>
            <p:extLst>
              <p:ext uri="{D42A27DB-BD31-4B8C-83A1-F6EECF244321}">
                <p14:modId xmlns:p14="http://schemas.microsoft.com/office/powerpoint/2010/main" val="2539640792"/>
              </p:ext>
            </p:extLst>
          </p:nvPr>
        </p:nvGraphicFramePr>
        <p:xfrm>
          <a:off x="270627" y="2277442"/>
          <a:ext cx="4112856" cy="3703320"/>
        </p:xfrm>
        <a:graphic>
          <a:graphicData uri="http://schemas.openxmlformats.org/drawingml/2006/table">
            <a:tbl>
              <a:tblPr>
                <a:effectLst>
                  <a:outerShdw blurRad="50800" dist="38100" dir="2700000" algn="tl" rotWithShape="0">
                    <a:prstClr val="black">
                      <a:alpha val="40000"/>
                    </a:prstClr>
                  </a:outerShdw>
                </a:effectLst>
              </a:tblPr>
              <a:tblGrid>
                <a:gridCol w="952036">
                  <a:extLst>
                    <a:ext uri="{9D8B030D-6E8A-4147-A177-3AD203B41FA5}">
                      <a16:colId xmlns:a16="http://schemas.microsoft.com/office/drawing/2014/main" val="20000"/>
                    </a:ext>
                  </a:extLst>
                </a:gridCol>
                <a:gridCol w="181779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tblGrid>
              <a:tr h="256032">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rgbClr val="FFFFFF"/>
                          </a:solidFill>
                          <a:effectLst/>
                          <a:latin typeface="Times New Roman" pitchFamily="18" charset="0"/>
                          <a:ea typeface="+mn-ea"/>
                          <a:cs typeface="Times New Roman" pitchFamily="18" charset="0"/>
                        </a:rPr>
                        <a:t>Fuel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rgbClr val="FFFFFF"/>
                          </a:solidFill>
                          <a:effectLst/>
                          <a:latin typeface="Times New Roman" pitchFamily="18" charset="0"/>
                          <a:ea typeface="+mn-ea"/>
                          <a:cs typeface="Times New Roman" pitchFamily="18" charset="0"/>
                        </a:rPr>
                        <a:t>Technology Type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just"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Development</a:t>
                      </a:r>
                    </a:p>
                    <a:p>
                      <a:pPr marL="285750" marR="0" lvl="0" indent="-285750" algn="just"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Duration (Years)</a:t>
                      </a: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56032">
                <a:tc rowSpan="4">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Times New Roman" pitchFamily="18" charset="0"/>
                          <a:cs typeface="Times New Roman" pitchFamily="18" charset="0"/>
                        </a:rPr>
                        <a:t>Coal</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Fluidized Bed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9.3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129540">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Supercritical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9.1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2"/>
                  </a:ext>
                </a:extLst>
              </a:tr>
              <a:tr h="129540">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Subcritical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9.0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3"/>
                  </a:ext>
                </a:extLst>
              </a:tr>
              <a:tr h="256032">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Integrated Gasification Combined Cycle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10.0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4"/>
                  </a:ext>
                </a:extLst>
              </a:tr>
              <a:tr h="256032">
                <a:tc rowSpan="5">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Times New Roman" pitchFamily="18" charset="0"/>
                          <a:cs typeface="Times New Roman" pitchFamily="18" charset="0"/>
                        </a:rPr>
                        <a:t>Natural Gas (NG)</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Combined Cycle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6.8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256032">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Combustion Turbine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4.3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256032">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Fuel Cell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2.7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129540">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Internal Combustion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3.4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129540">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Subcritical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5.5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224400557"/>
                  </a:ext>
                </a:extLst>
              </a:tr>
              <a:tr h="256032">
                <a:tc rowSpan="3">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Times New Roman" pitchFamily="18" charset="0"/>
                          <a:cs typeface="Times New Roman" pitchFamily="18" charset="0"/>
                        </a:rPr>
                        <a:t>Petroleum</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Gas Turbine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4.7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9"/>
                  </a:ext>
                </a:extLst>
              </a:tr>
              <a:tr h="256032">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Internal Combustion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0"/>
                  </a:ext>
                </a:extLst>
              </a:tr>
              <a:tr h="129540">
                <a:tc vMerge="1">
                  <a:txBody>
                    <a:bodyPr/>
                    <a:lstStyle/>
                    <a:p>
                      <a:endParaRPr lang="en-US"/>
                    </a:p>
                  </a:txBody>
                  <a:tcPr>
                    <a:lnT w="12700" cap="flat" cmpd="sng" algn="ctr">
                      <a:solidFill>
                        <a:srgbClr val="999999"/>
                      </a:solidFill>
                      <a:prstDash val="solid"/>
                      <a:round/>
                      <a:headEnd type="none" w="med" len="med"/>
                      <a:tailEnd type="none" w="med" len="med"/>
                    </a:lnT>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Fluidized Bed</a:t>
                      </a:r>
                    </a:p>
                  </a:txBody>
                  <a:tcPr horzOverflow="overflow">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5.6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21475980"/>
                  </a:ext>
                </a:extLst>
              </a:tr>
            </a:tbl>
          </a:graphicData>
        </a:graphic>
      </p:graphicFrame>
      <p:graphicFrame>
        <p:nvGraphicFramePr>
          <p:cNvPr id="8" name="Group 134"/>
          <p:cNvGraphicFramePr>
            <a:graphicFrameLocks/>
          </p:cNvGraphicFramePr>
          <p:nvPr>
            <p:extLst>
              <p:ext uri="{D42A27DB-BD31-4B8C-83A1-F6EECF244321}">
                <p14:modId xmlns:p14="http://schemas.microsoft.com/office/powerpoint/2010/main" val="3875569385"/>
              </p:ext>
            </p:extLst>
          </p:nvPr>
        </p:nvGraphicFramePr>
        <p:xfrm>
          <a:off x="4479331" y="2273154"/>
          <a:ext cx="3759794" cy="3794760"/>
        </p:xfrm>
        <a:graphic>
          <a:graphicData uri="http://schemas.openxmlformats.org/drawingml/2006/table">
            <a:tbl>
              <a:tblPr>
                <a:effectLst>
                  <a:outerShdw blurRad="50800" dist="38100" dir="2700000" algn="tl" rotWithShape="0">
                    <a:prstClr val="black">
                      <a:alpha val="40000"/>
                    </a:prstClr>
                  </a:outerShdw>
                </a:effectLst>
              </a:tblPr>
              <a:tblGrid>
                <a:gridCol w="787994">
                  <a:extLst>
                    <a:ext uri="{9D8B030D-6E8A-4147-A177-3AD203B41FA5}">
                      <a16:colId xmlns:a16="http://schemas.microsoft.com/office/drawing/2014/main" val="20000"/>
                    </a:ext>
                  </a:extLst>
                </a:gridCol>
                <a:gridCol w="1619250">
                  <a:extLst>
                    <a:ext uri="{9D8B030D-6E8A-4147-A177-3AD203B41FA5}">
                      <a16:colId xmlns:a16="http://schemas.microsoft.com/office/drawing/2014/main" val="20001"/>
                    </a:ext>
                  </a:extLst>
                </a:gridCol>
                <a:gridCol w="1352550">
                  <a:extLst>
                    <a:ext uri="{9D8B030D-6E8A-4147-A177-3AD203B41FA5}">
                      <a16:colId xmlns:a16="http://schemas.microsoft.com/office/drawing/2014/main" val="20002"/>
                    </a:ext>
                  </a:extLst>
                </a:gridCol>
              </a:tblGrid>
              <a:tr h="229716">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rgbClr val="FFFFFF"/>
                          </a:solidFill>
                          <a:effectLst/>
                          <a:latin typeface="Times New Roman" pitchFamily="18" charset="0"/>
                          <a:ea typeface="+mn-ea"/>
                          <a:cs typeface="Times New Roman" pitchFamily="18" charset="0"/>
                        </a:rPr>
                        <a:t>Fuel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rgbClr val="FFFFFF"/>
                          </a:solidFill>
                          <a:effectLst/>
                          <a:latin typeface="Times New Roman" pitchFamily="18" charset="0"/>
                          <a:ea typeface="+mn-ea"/>
                          <a:cs typeface="Times New Roman" pitchFamily="18" charset="0"/>
                        </a:rPr>
                        <a:t>Technology Type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Development</a:t>
                      </a:r>
                    </a:p>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Duration (Years)</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29540">
                <a:tc row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Times New Roman" pitchFamily="18" charset="0"/>
                          <a:cs typeface="Times New Roman" pitchFamily="18" charset="0"/>
                        </a:rPr>
                        <a:t>Wind</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Onshore Turbine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4.0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129540">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Offshore Turbine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347342170"/>
                  </a:ext>
                </a:extLst>
              </a:tr>
              <a:tr h="129540">
                <a:tc rowSpan="6">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Biomass</a:t>
                      </a:r>
                    </a:p>
                    <a:p>
                      <a:pPr marL="285750" marR="0" lvl="0" indent="-285750" algn="l" defTabSz="758825" rtl="0" eaLnBrk="1" fontAlgn="base" latinLnBrk="0" hangingPunct="1">
                        <a:lnSpc>
                          <a:spcPct val="100000"/>
                        </a:lnSpc>
                        <a:spcBef>
                          <a:spcPct val="0"/>
                        </a:spcBef>
                        <a:spcAft>
                          <a:spcPct val="0"/>
                        </a:spcAft>
                        <a:buClrTx/>
                        <a:buSzTx/>
                        <a:buFontTx/>
                        <a:buNone/>
                        <a:tabLst/>
                      </a:pPr>
                      <a:endPar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Combined Cycle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3333907658"/>
                  </a:ext>
                </a:extLst>
              </a:tr>
              <a:tr h="129540">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Combustion Turbine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5.2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2"/>
                  </a:ext>
                </a:extLst>
              </a:tr>
              <a:tr h="0">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Fuel Cell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2.2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3"/>
                  </a:ext>
                </a:extLst>
              </a:tr>
              <a:tr h="129540">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Internal Combustion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2.9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4"/>
                  </a:ext>
                </a:extLst>
              </a:tr>
              <a:tr h="129540">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Fluidized Bed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6.1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129540">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Subcritical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4.4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0">
                <a:tc row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Solar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Concentrated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6.6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152400">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Photovoltaic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3.1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0">
                <a:tc rowSpan="3">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Hydro</a:t>
                      </a:r>
                    </a:p>
                  </a:txBody>
                  <a:tcPr horzOverflow="overflow">
                    <a:lnT w="12700" cap="flat" cmpd="sng" algn="ctr">
                      <a:solidFill>
                        <a:srgbClr val="999999"/>
                      </a:solidFill>
                      <a:prstDash val="solid"/>
                      <a:round/>
                      <a:headEnd type="none" w="med" len="med"/>
                      <a:tailEnd type="none" w="med" len="med"/>
                    </a:lnT>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Conventional</a:t>
                      </a:r>
                    </a:p>
                  </a:txBody>
                  <a:tcPr horzOverflow="overflow">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7.0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0"/>
                  </a:ext>
                </a:extLst>
              </a:tr>
              <a:tr h="129540">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Hydrokinetic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14.1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1"/>
                  </a:ext>
                </a:extLst>
              </a:tr>
              <a:tr h="129540">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Pumped Storage</a:t>
                      </a:r>
                    </a:p>
                  </a:txBody>
                  <a:tcPr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3"/>
                  </a:ext>
                </a:extLst>
              </a:tr>
            </a:tbl>
          </a:graphicData>
        </a:graphic>
      </p:graphicFrame>
      <p:sp>
        <p:nvSpPr>
          <p:cNvPr id="7" name="TextBox 6"/>
          <p:cNvSpPr txBox="1"/>
          <p:nvPr/>
        </p:nvSpPr>
        <p:spPr>
          <a:xfrm>
            <a:off x="6359228" y="6389024"/>
            <a:ext cx="3273653" cy="246221"/>
          </a:xfrm>
          <a:prstGeom prst="rect">
            <a:avLst/>
          </a:prstGeom>
          <a:noFill/>
        </p:spPr>
        <p:txBody>
          <a:bodyPr wrap="none" rtlCol="0">
            <a:spAutoFit/>
          </a:bodyPr>
          <a:lstStyle/>
          <a:p>
            <a:r>
              <a:rPr lang="en-US" sz="1000" i="1" dirty="0">
                <a:solidFill>
                  <a:schemeClr val="bg1"/>
                </a:solidFill>
              </a:rPr>
              <a:t>Derived from data found on: ABB Velocity Suite (2/21/2019)</a:t>
            </a:r>
            <a:endParaRPr lang="en-US" sz="1000" dirty="0"/>
          </a:p>
        </p:txBody>
      </p:sp>
      <p:sp>
        <p:nvSpPr>
          <p:cNvPr id="4" name="Subtitle 3"/>
          <p:cNvSpPr>
            <a:spLocks noGrp="1"/>
          </p:cNvSpPr>
          <p:nvPr>
            <p:ph type="subTitle" idx="13"/>
          </p:nvPr>
        </p:nvSpPr>
        <p:spPr/>
        <p:txBody>
          <a:bodyPr/>
          <a:lstStyle/>
          <a:p>
            <a:endParaRPr lang="en-US"/>
          </a:p>
        </p:txBody>
      </p:sp>
      <p:graphicFrame>
        <p:nvGraphicFramePr>
          <p:cNvPr id="9" name="Group 134"/>
          <p:cNvGraphicFramePr>
            <a:graphicFrameLocks/>
          </p:cNvGraphicFramePr>
          <p:nvPr>
            <p:extLst>
              <p:ext uri="{D42A27DB-BD31-4B8C-83A1-F6EECF244321}">
                <p14:modId xmlns:p14="http://schemas.microsoft.com/office/powerpoint/2010/main" val="2682324610"/>
              </p:ext>
            </p:extLst>
          </p:nvPr>
        </p:nvGraphicFramePr>
        <p:xfrm>
          <a:off x="8334973" y="2273154"/>
          <a:ext cx="3759794" cy="1630680"/>
        </p:xfrm>
        <a:graphic>
          <a:graphicData uri="http://schemas.openxmlformats.org/drawingml/2006/table">
            <a:tbl>
              <a:tblPr>
                <a:effectLst>
                  <a:outerShdw blurRad="50800" dist="38100" dir="2700000" algn="tl" rotWithShape="0">
                    <a:prstClr val="black">
                      <a:alpha val="40000"/>
                    </a:prstClr>
                  </a:outerShdw>
                </a:effectLst>
              </a:tblPr>
              <a:tblGrid>
                <a:gridCol w="980477">
                  <a:extLst>
                    <a:ext uri="{9D8B030D-6E8A-4147-A177-3AD203B41FA5}">
                      <a16:colId xmlns:a16="http://schemas.microsoft.com/office/drawing/2014/main" val="20000"/>
                    </a:ext>
                  </a:extLst>
                </a:gridCol>
                <a:gridCol w="1426767">
                  <a:extLst>
                    <a:ext uri="{9D8B030D-6E8A-4147-A177-3AD203B41FA5}">
                      <a16:colId xmlns:a16="http://schemas.microsoft.com/office/drawing/2014/main" val="20001"/>
                    </a:ext>
                  </a:extLst>
                </a:gridCol>
                <a:gridCol w="1352550">
                  <a:extLst>
                    <a:ext uri="{9D8B030D-6E8A-4147-A177-3AD203B41FA5}">
                      <a16:colId xmlns:a16="http://schemas.microsoft.com/office/drawing/2014/main" val="20002"/>
                    </a:ext>
                  </a:extLst>
                </a:gridCol>
              </a:tblGrid>
              <a:tr h="229716">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rgbClr val="FFFFFF"/>
                          </a:solidFill>
                          <a:effectLst/>
                          <a:latin typeface="Times New Roman" pitchFamily="18" charset="0"/>
                          <a:ea typeface="+mn-ea"/>
                          <a:cs typeface="Times New Roman" pitchFamily="18" charset="0"/>
                        </a:rPr>
                        <a:t>Fuel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rgbClr val="FFFFFF"/>
                          </a:solidFill>
                          <a:effectLst/>
                          <a:latin typeface="Times New Roman" pitchFamily="18" charset="0"/>
                          <a:ea typeface="+mn-ea"/>
                          <a:cs typeface="Times New Roman" pitchFamily="18" charset="0"/>
                        </a:rPr>
                        <a:t>Technology Type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Development</a:t>
                      </a:r>
                    </a:p>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Duration (Years)</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6764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Geothermal</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Binary Turbine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5.3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12954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Nuclear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Pressurized Water Reactor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46.0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2"/>
                  </a:ext>
                </a:extLst>
              </a:tr>
              <a:tr h="129540">
                <a:tc row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Energy Storage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Battery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2.3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3"/>
                  </a:ext>
                </a:extLst>
              </a:tr>
              <a:tr h="182880">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Flywheel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4"/>
                  </a:ext>
                </a:extLst>
              </a:tr>
            </a:tbl>
          </a:graphicData>
        </a:graphic>
      </p:graphicFrame>
      <p:sp>
        <p:nvSpPr>
          <p:cNvPr id="10" name="TextBox 9">
            <a:extLst>
              <a:ext uri="{FF2B5EF4-FFF2-40B4-BE49-F238E27FC236}">
                <a16:creationId xmlns:a16="http://schemas.microsoft.com/office/drawing/2014/main" id="{FEBC2CAA-84F4-47F1-A71A-97E10CE1E7E3}"/>
              </a:ext>
            </a:extLst>
          </p:cNvPr>
          <p:cNvSpPr txBox="1"/>
          <p:nvPr/>
        </p:nvSpPr>
        <p:spPr>
          <a:xfrm>
            <a:off x="9171583" y="5948811"/>
            <a:ext cx="2749790" cy="276999"/>
          </a:xfrm>
          <a:prstGeom prst="rect">
            <a:avLst/>
          </a:prstGeom>
          <a:noFill/>
        </p:spPr>
        <p:txBody>
          <a:bodyPr wrap="square" rtlCol="0">
            <a:spAutoFit/>
          </a:bodyPr>
          <a:lstStyle/>
          <a:p>
            <a:r>
              <a:rPr lang="en-US" sz="1200" dirty="0"/>
              <a:t>* Capacity Weighted Average</a:t>
            </a:r>
          </a:p>
        </p:txBody>
      </p:sp>
    </p:spTree>
    <p:extLst>
      <p:ext uri="{BB962C8B-B14F-4D97-AF65-F5344CB8AC3E}">
        <p14:creationId xmlns:p14="http://schemas.microsoft.com/office/powerpoint/2010/main" val="2780871656"/>
      </p:ext>
    </p:extLst>
  </p:cSld>
  <p:clrMapOvr>
    <a:masterClrMapping/>
  </p:clrMapOvr>
</p:sld>
</file>

<file path=ppt/theme/theme1.xml><?xml version="1.0" encoding="utf-8"?>
<a:theme xmlns:a="http://schemas.openxmlformats.org/drawingml/2006/main" name="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TL PowerPoint Presentation Template.potx" id="{871690E1-128A-4655-9483-4CDE564C5DE5}" vid="{BCFC4E8F-5690-49C0-B0F2-219E6FE42E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TL_Polish_Conferen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F5DB6BD2039A4DA9828CDD52828D22" ma:contentTypeVersion="1" ma:contentTypeDescription="Create a new document." ma:contentTypeScope="" ma:versionID="02a2b74d7520ef9dea84c66f9fb70d32">
  <xsd:schema xmlns:xsd="http://www.w3.org/2001/XMLSchema" xmlns:xs="http://www.w3.org/2001/XMLSchema" xmlns:p="http://schemas.microsoft.com/office/2006/metadata/properties" targetNamespace="http://schemas.microsoft.com/office/2006/metadata/properties" ma:root="true" ma:fieldsID="1d55f72726b9dae1b96ae9030b26e0e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C28664-FEF6-4A8D-8F45-B1AD9BC41248}">
  <ds:schemaRefs>
    <ds:schemaRef ds:uri="http://schemas.microsoft.com/sharepoint/v3/contenttype/forms"/>
  </ds:schemaRefs>
</ds:datastoreItem>
</file>

<file path=customXml/itemProps2.xml><?xml version="1.0" encoding="utf-8"?>
<ds:datastoreItem xmlns:ds="http://schemas.openxmlformats.org/officeDocument/2006/customXml" ds:itemID="{B949EF58-A45E-4464-9D7D-A6C0B591EE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1A1FA35-03AF-4611-95F2-DF105AA47614}">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25088</TotalTime>
  <Words>5855</Words>
  <Application>Microsoft Office PowerPoint</Application>
  <PresentationFormat>Widescreen</PresentationFormat>
  <Paragraphs>1701</Paragraphs>
  <Slides>41</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Cambria Math</vt:lpstr>
      <vt:lpstr>Century Gothic</vt:lpstr>
      <vt:lpstr>Garamond</vt:lpstr>
      <vt:lpstr>Times New Roman</vt:lpstr>
      <vt:lpstr>Office Theme</vt:lpstr>
      <vt:lpstr>Tracking New Energy Infrastructure with Fuel Stockpiles Supplement</vt:lpstr>
      <vt:lpstr>Table of Contents</vt:lpstr>
      <vt:lpstr>Introduction</vt:lpstr>
      <vt:lpstr>Tracking New Power Plants and Electric  Transmission Projects</vt:lpstr>
      <vt:lpstr>Tracking New Natural Gas Pipeline Projects</vt:lpstr>
      <vt:lpstr>Tracking New Liquefied Natural Gas Projects</vt:lpstr>
      <vt:lpstr>Power Plant Development Projects</vt:lpstr>
      <vt:lpstr>Tracking New Power Plants</vt:lpstr>
      <vt:lpstr>Capacity Development Duration</vt:lpstr>
      <vt:lpstr>State of the U.S. Electric Generating Fleet</vt:lpstr>
      <vt:lpstr>State of the U.S. Electric Generating Fleet</vt:lpstr>
      <vt:lpstr>State of the U.S. Electric Generating Fleet</vt:lpstr>
      <vt:lpstr>Proposed U.S. New Nameplate Capacity</vt:lpstr>
      <vt:lpstr>Proposed U.S. New Creditable Capacity</vt:lpstr>
      <vt:lpstr>Current Capacity Projects</vt:lpstr>
      <vt:lpstr>Status of Proposed U.S. New Nameplate Capacity</vt:lpstr>
      <vt:lpstr>Status of Proposed U.S. New Creditable Capacity</vt:lpstr>
      <vt:lpstr>Current Uncertain Capacity Projects</vt:lpstr>
      <vt:lpstr>Current Progressing Capacity Projects</vt:lpstr>
      <vt:lpstr>Electric Transmission Projects*</vt:lpstr>
      <vt:lpstr>Status of Proposed AC Electric Transmission Projects*</vt:lpstr>
      <vt:lpstr>Current AC Electric Transmission Projects*</vt:lpstr>
      <vt:lpstr>Current AC Electric Transmission Projects*</vt:lpstr>
      <vt:lpstr>Status of Proposed DC Electric Transmission Projects*</vt:lpstr>
      <vt:lpstr>Current DC Electric Transmission Projects*</vt:lpstr>
      <vt:lpstr>Current DC Electric Transmission Projects*</vt:lpstr>
      <vt:lpstr>Natural Gas Pipeline Projects</vt:lpstr>
      <vt:lpstr>Status of Proposed Natural Gas Pipeline Projects</vt:lpstr>
      <vt:lpstr>Current Natural Gas Pipeline Projects</vt:lpstr>
      <vt:lpstr>Current Natural Gas Pipeline Projects</vt:lpstr>
      <vt:lpstr>Current Natural Gas Pipeline Projects</vt:lpstr>
      <vt:lpstr>Liquefied Natural Gas Projects</vt:lpstr>
      <vt:lpstr>Status of Proposed Liquefied Natural Gas Projects</vt:lpstr>
      <vt:lpstr>Fuel Stockpiles Supplement</vt:lpstr>
      <vt:lpstr>After an early year peak, utility coal stockpiles returned to near decadal average</vt:lpstr>
      <vt:lpstr>After an early year peak, utility coal stockpiles returned to near decadal average</vt:lpstr>
      <vt:lpstr>After an early year peak, utility coal stockpiles returned to near decadal average</vt:lpstr>
      <vt:lpstr>Natural gas storage levels are near their lowest point this decade</vt:lpstr>
      <vt:lpstr>U.S. petroleum stockpiles have fallen by more than 30% since the start of the decade</vt:lpstr>
      <vt:lpstr>Petroleum coke stockpiles have become essentially non-existent compared to the beginning of the decade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Brewer</dc:creator>
  <cp:lastModifiedBy>Brewer, John H.</cp:lastModifiedBy>
  <cp:revision>536</cp:revision>
  <cp:lastPrinted>2019-01-28T20:28:08Z</cp:lastPrinted>
  <dcterms:created xsi:type="dcterms:W3CDTF">2015-10-29T19:09:38Z</dcterms:created>
  <dcterms:modified xsi:type="dcterms:W3CDTF">2019-07-02T16:54:42Z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0x01010081F5DB6BD2039A4DA9828CDD52828D22</vt:lpwstr>
  </property>
</Properties>
</file>