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64" r:id="rId5"/>
    <p:sldId id="295" r:id="rId6"/>
    <p:sldId id="272" r:id="rId7"/>
    <p:sldId id="266" r:id="rId8"/>
    <p:sldId id="273" r:id="rId9"/>
    <p:sldId id="274" r:id="rId10"/>
    <p:sldId id="275" r:id="rId11"/>
    <p:sldId id="277" r:id="rId12"/>
    <p:sldId id="271" r:id="rId13"/>
    <p:sldId id="270" r:id="rId14"/>
    <p:sldId id="265" r:id="rId15"/>
    <p:sldId id="296" r:id="rId16"/>
    <p:sldId id="269" r:id="rId17"/>
    <p:sldId id="287" r:id="rId18"/>
    <p:sldId id="276" r:id="rId19"/>
    <p:sldId id="278" r:id="rId20"/>
    <p:sldId id="282" r:id="rId21"/>
    <p:sldId id="279" r:id="rId22"/>
    <p:sldId id="280" r:id="rId23"/>
    <p:sldId id="281" r:id="rId24"/>
    <p:sldId id="297" r:id="rId25"/>
    <p:sldId id="289" r:id="rId26"/>
    <p:sldId id="292" r:id="rId27"/>
    <p:sldId id="288" r:id="rId28"/>
    <p:sldId id="29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8825"/>
    <a:srgbClr val="373838"/>
    <a:srgbClr val="98C93D"/>
    <a:srgbClr val="93C33B"/>
    <a:srgbClr val="79A32D"/>
    <a:srgbClr val="000000"/>
    <a:srgbClr val="648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4" autoAdjust="0"/>
    <p:restoredTop sz="94641" autoAdjust="0"/>
  </p:normalViewPr>
  <p:slideViewPr>
    <p:cSldViewPr snapToGrid="0">
      <p:cViewPr varScale="1">
        <p:scale>
          <a:sx n="101" d="100"/>
          <a:sy n="101" d="100"/>
        </p:scale>
        <p:origin x="30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F6609-E801-4356-BF5B-05C07D2CE55C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5611F-1438-4D78-B0C8-71A6A4ED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51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</a:t>
            </a:r>
            <a:r>
              <a:rPr lang="en-US" baseline="0" dirty="0"/>
              <a:t> Slide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5611F-1438-4D78-B0C8-71A6A4ED9C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47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NETL Mission and Vision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5611F-1438-4D78-B0C8-71A6A4ED9C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2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fricabriefing.org/wp-content/uploads/2015/06/powerline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t="32856" r="36" b="18203"/>
          <a:stretch/>
        </p:blipFill>
        <p:spPr bwMode="auto">
          <a:xfrm>
            <a:off x="0" y="2293258"/>
            <a:ext cx="12192000" cy="4601028"/>
          </a:xfrm>
          <a:prstGeom prst="rect">
            <a:avLst/>
          </a:prstGeom>
          <a:noFill/>
          <a:effectLst>
            <a:innerShdw blurRad="1270000" dist="50800" dir="5400000">
              <a:prstClr val="black">
                <a:alpha val="98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50" y="6337699"/>
            <a:ext cx="1431208" cy="348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85430"/>
            <a:ext cx="9033029" cy="919232"/>
          </a:xfrm>
        </p:spPr>
        <p:txBody>
          <a:bodyPr anchor="b"/>
          <a:lstStyle>
            <a:lvl1pPr algn="l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3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628" y="1208302"/>
            <a:ext cx="9033029" cy="373510"/>
          </a:xfr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rgbClr val="98C93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099" y="284249"/>
            <a:ext cx="2307273" cy="917977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2239990"/>
            <a:ext cx="12192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092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0" r="6174"/>
          <a:stretch/>
        </p:blipFill>
        <p:spPr>
          <a:xfrm>
            <a:off x="29027" y="1297927"/>
            <a:ext cx="6081487" cy="4920076"/>
          </a:xfrm>
          <a:prstGeom prst="rect">
            <a:avLst/>
          </a:prstGeom>
          <a:effectLst>
            <a:innerShdw blurRad="647700">
              <a:prstClr val="black">
                <a:alpha val="54000"/>
              </a:prstClr>
            </a:innerShdw>
          </a:effectLst>
        </p:spPr>
      </p:pic>
      <p:sp>
        <p:nvSpPr>
          <p:cNvPr id="22" name="Rectangle 21"/>
          <p:cNvSpPr/>
          <p:nvPr userDrawn="1"/>
        </p:nvSpPr>
        <p:spPr>
          <a:xfrm rot="5400000" flipH="1">
            <a:off x="6073142" y="20837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11448581" y="6407238"/>
            <a:ext cx="434734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rgbClr val="373838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rgbClr val="373838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98" b="-7124"/>
          <a:stretch/>
        </p:blipFill>
        <p:spPr>
          <a:xfrm>
            <a:off x="270625" y="6390753"/>
            <a:ext cx="1717832" cy="430961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27" name="Rectangle 26"/>
          <p:cNvSpPr/>
          <p:nvPr userDrawn="1"/>
        </p:nvSpPr>
        <p:spPr>
          <a:xfrm>
            <a:off x="6110514" y="1297928"/>
            <a:ext cx="6114584" cy="1843038"/>
          </a:xfrm>
          <a:prstGeom prst="rect">
            <a:avLst/>
          </a:prstGeom>
          <a:solidFill>
            <a:srgbClr val="98C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270629" y="251390"/>
            <a:ext cx="5317372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2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9" y="878777"/>
            <a:ext cx="5317372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955"/>
          <a:stretch/>
        </p:blipFill>
        <p:spPr>
          <a:xfrm>
            <a:off x="9374715" y="251390"/>
            <a:ext cx="2476834" cy="96653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487446" y="1697844"/>
            <a:ext cx="5331252" cy="413811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>
              <a:defRPr>
                <a:solidFill>
                  <a:schemeClr val="bg1"/>
                </a:solidFill>
                <a:latin typeface="Garamond" panose="02020404030301010803" pitchFamily="18" charset="0"/>
              </a:defRPr>
            </a:lvl2pPr>
            <a:lvl3pPr>
              <a:defRPr>
                <a:solidFill>
                  <a:schemeClr val="bg1"/>
                </a:solidFill>
                <a:latin typeface="Garamond" panose="02020404030301010803" pitchFamily="18" charset="0"/>
              </a:defRPr>
            </a:lvl3pPr>
            <a:lvl4pPr>
              <a:defRPr>
                <a:solidFill>
                  <a:schemeClr val="bg1"/>
                </a:solidFill>
                <a:latin typeface="Garamond" panose="02020404030301010803" pitchFamily="18" charset="0"/>
              </a:defRPr>
            </a:lvl4pPr>
            <a:lvl5pPr>
              <a:defRPr>
                <a:solidFill>
                  <a:schemeClr val="bg1"/>
                </a:solidFill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6606456" y="3204481"/>
            <a:ext cx="4874885" cy="2756432"/>
            <a:chOff x="858194" y="3667744"/>
            <a:chExt cx="4049520" cy="2289741"/>
          </a:xfrm>
        </p:grpSpPr>
        <p:sp>
          <p:nvSpPr>
            <p:cNvPr id="13" name="Hexagon 12"/>
            <p:cNvSpPr>
              <a:spLocks noChangeAspect="1"/>
            </p:cNvSpPr>
            <p:nvPr userDrawn="1"/>
          </p:nvSpPr>
          <p:spPr>
            <a:xfrm>
              <a:off x="858194" y="4031440"/>
              <a:ext cx="1147791" cy="1000514"/>
            </a:xfrm>
            <a:prstGeom prst="hexagon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sp>
          <p:nvSpPr>
            <p:cNvPr id="14" name="Hexagon 13"/>
            <p:cNvSpPr>
              <a:spLocks noChangeAspect="1"/>
            </p:cNvSpPr>
            <p:nvPr userDrawn="1"/>
          </p:nvSpPr>
          <p:spPr>
            <a:xfrm>
              <a:off x="1806447" y="4614120"/>
              <a:ext cx="1147791" cy="1000515"/>
            </a:xfrm>
            <a:prstGeom prst="hexagon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sp>
          <p:nvSpPr>
            <p:cNvPr id="15" name="Hexagon 14"/>
            <p:cNvSpPr>
              <a:spLocks noChangeAspect="1"/>
            </p:cNvSpPr>
            <p:nvPr userDrawn="1"/>
          </p:nvSpPr>
          <p:spPr>
            <a:xfrm>
              <a:off x="2762773" y="4034147"/>
              <a:ext cx="1147791" cy="1000515"/>
            </a:xfrm>
            <a:prstGeom prst="hexagon">
              <a:avLst/>
            </a:prstGeom>
            <a:blipFill>
              <a:blip r:embed="rId7" cstate="print"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sp>
          <p:nvSpPr>
            <p:cNvPr id="16" name="Hexagon 15"/>
            <p:cNvSpPr>
              <a:spLocks noChangeAspect="1"/>
            </p:cNvSpPr>
            <p:nvPr userDrawn="1"/>
          </p:nvSpPr>
          <p:spPr>
            <a:xfrm>
              <a:off x="3711026" y="4581224"/>
              <a:ext cx="1147791" cy="1000515"/>
            </a:xfrm>
            <a:prstGeom prst="hexagon">
              <a:avLst/>
            </a:prstGeom>
            <a:blipFill>
              <a:blip r:embed="rId8" cstate="print"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sp>
          <p:nvSpPr>
            <p:cNvPr id="17" name="TextBox 30"/>
            <p:cNvSpPr txBox="1"/>
            <p:nvPr userDrawn="1"/>
          </p:nvSpPr>
          <p:spPr>
            <a:xfrm>
              <a:off x="1037012" y="3667744"/>
              <a:ext cx="747293" cy="38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i="0" dirty="0">
                  <a:latin typeface="Century Gothic" panose="020B0502020202020204" pitchFamily="34" charset="0"/>
                </a:rPr>
                <a:t>Coal</a:t>
              </a:r>
            </a:p>
          </p:txBody>
        </p:sp>
        <p:sp>
          <p:nvSpPr>
            <p:cNvPr id="18" name="TextBox 31"/>
            <p:cNvSpPr txBox="1"/>
            <p:nvPr userDrawn="1"/>
          </p:nvSpPr>
          <p:spPr>
            <a:xfrm>
              <a:off x="2636115" y="3691508"/>
              <a:ext cx="1401108" cy="38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i="0" dirty="0">
                  <a:latin typeface="Century Gothic" panose="020B0502020202020204" pitchFamily="34" charset="0"/>
                </a:rPr>
                <a:t>Petroleum</a:t>
              </a:r>
            </a:p>
          </p:txBody>
        </p:sp>
        <p:sp>
          <p:nvSpPr>
            <p:cNvPr id="19" name="TextBox 32"/>
            <p:cNvSpPr txBox="1"/>
            <p:nvPr userDrawn="1"/>
          </p:nvSpPr>
          <p:spPr>
            <a:xfrm>
              <a:off x="1569931" y="5573984"/>
              <a:ext cx="1620822" cy="38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i="0" dirty="0">
                  <a:latin typeface="Century Gothic" panose="020B0502020202020204" pitchFamily="34" charset="0"/>
                </a:rPr>
                <a:t>Natural Gas</a:t>
              </a:r>
            </a:p>
          </p:txBody>
        </p:sp>
        <p:sp>
          <p:nvSpPr>
            <p:cNvPr id="20" name="TextBox 33"/>
            <p:cNvSpPr txBox="1"/>
            <p:nvPr userDrawn="1"/>
          </p:nvSpPr>
          <p:spPr>
            <a:xfrm>
              <a:off x="3659740" y="5564004"/>
              <a:ext cx="1247974" cy="38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i="0" dirty="0">
                  <a:latin typeface="Century Gothic" panose="020B0502020202020204" pitchFamily="34" charset="0"/>
                </a:rPr>
                <a:t>Hydrates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3472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 rot="5400000" flipH="1">
            <a:off x="6073142" y="20837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11448581" y="6407238"/>
            <a:ext cx="434734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rgbClr val="373838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rgbClr val="373838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98" b="-7124"/>
          <a:stretch/>
        </p:blipFill>
        <p:spPr>
          <a:xfrm>
            <a:off x="270625" y="6390753"/>
            <a:ext cx="1717832" cy="430961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270629" y="251390"/>
            <a:ext cx="5317372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2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9" y="878777"/>
            <a:ext cx="5317372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955"/>
          <a:stretch/>
        </p:blipFill>
        <p:spPr>
          <a:xfrm>
            <a:off x="9374715" y="251390"/>
            <a:ext cx="2476834" cy="96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80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zastavki.com/pictures/2560x1600/2009/Nature_Forest_The_road_through_the_national_park_017408_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7" b="13833"/>
          <a:stretch/>
        </p:blipFill>
        <p:spPr bwMode="auto">
          <a:xfrm>
            <a:off x="0" y="2293258"/>
            <a:ext cx="12192000" cy="4601028"/>
          </a:xfrm>
          <a:prstGeom prst="rect">
            <a:avLst/>
          </a:prstGeom>
          <a:noFill/>
          <a:effectLst>
            <a:innerShdw blurRad="12700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50" y="6337699"/>
            <a:ext cx="1431208" cy="348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85430"/>
            <a:ext cx="9033029" cy="919232"/>
          </a:xfrm>
        </p:spPr>
        <p:txBody>
          <a:bodyPr anchor="b"/>
          <a:lstStyle>
            <a:lvl1pPr algn="l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3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628" y="1208302"/>
            <a:ext cx="9033029" cy="373510"/>
          </a:xfr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rgbClr val="98C93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099" y="284249"/>
            <a:ext cx="2307273" cy="917977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2239990"/>
            <a:ext cx="12192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ubtitle 2"/>
          <p:cNvSpPr txBox="1">
            <a:spLocks/>
          </p:cNvSpPr>
          <p:nvPr userDrawn="1"/>
        </p:nvSpPr>
        <p:spPr>
          <a:xfrm>
            <a:off x="270628" y="6319729"/>
            <a:ext cx="4869402" cy="411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Solutions for Today </a:t>
            </a:r>
            <a:r>
              <a:rPr lang="en-US" sz="1800" b="1" i="0" kern="120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+mn-ea"/>
                <a:cs typeface="+mn-cs"/>
              </a:rPr>
              <a:t>| </a:t>
            </a:r>
            <a:r>
              <a:rPr lang="en-US" sz="180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Options for Tomorrow</a:t>
            </a:r>
          </a:p>
        </p:txBody>
      </p:sp>
    </p:spTree>
    <p:extLst>
      <p:ext uri="{BB962C8B-B14F-4D97-AF65-F5344CB8AC3E}">
        <p14:creationId xmlns:p14="http://schemas.microsoft.com/office/powerpoint/2010/main" val="1987981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rtv21.tv/web/wp-content/uploads/2015/04/pylon3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7" t="752" r="3726" b="2198"/>
          <a:stretch/>
        </p:blipFill>
        <p:spPr bwMode="auto">
          <a:xfrm flipH="1">
            <a:off x="6030899" y="-1"/>
            <a:ext cx="6161101" cy="6858001"/>
          </a:xfrm>
          <a:prstGeom prst="rect">
            <a:avLst/>
          </a:prstGeom>
          <a:noFill/>
          <a:effectLst>
            <a:innerShdw blurRad="1270000">
              <a:prstClr val="black">
                <a:alpha val="65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21942" y="1202262"/>
            <a:ext cx="5557422" cy="2387600"/>
          </a:xfrm>
        </p:spPr>
        <p:txBody>
          <a:bodyPr anchor="b"/>
          <a:lstStyle>
            <a:lvl1pPr algn="ctr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Long Title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1942" y="3681937"/>
            <a:ext cx="5557422" cy="1655762"/>
          </a:xfrm>
        </p:spPr>
        <p:txBody>
          <a:bodyPr/>
          <a:lstStyle>
            <a:lvl1pPr marL="0" indent="0" algn="ctr">
              <a:buNone/>
              <a:defRPr sz="2400" b="0">
                <a:solidFill>
                  <a:srgbClr val="37383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16" y="5521633"/>
            <a:ext cx="2307273" cy="917977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 flipH="1">
            <a:off x="53266" y="-1"/>
            <a:ext cx="45719" cy="6858001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 rot="5400000">
            <a:off x="8554376" y="3220379"/>
            <a:ext cx="1114146" cy="6161100"/>
          </a:xfrm>
          <a:prstGeom prst="rect">
            <a:avLst/>
          </a:prstGeom>
          <a:gradFill flip="none" rotWithShape="1">
            <a:gsLst>
              <a:gs pos="0">
                <a:srgbClr val="373838">
                  <a:alpha val="0"/>
                </a:srgbClr>
              </a:gs>
              <a:gs pos="100000">
                <a:srgbClr val="000000">
                  <a:alpha val="37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39" y="6338656"/>
            <a:ext cx="1824890" cy="4442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64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fricabriefing.org/wp-content/uploads/2015/06/powerline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" r="36" b="18098"/>
          <a:stretch/>
        </p:blipFill>
        <p:spPr bwMode="auto">
          <a:xfrm>
            <a:off x="0" y="-1"/>
            <a:ext cx="12192000" cy="6958633"/>
          </a:xfrm>
          <a:prstGeom prst="rect">
            <a:avLst/>
          </a:prstGeom>
          <a:noFill/>
          <a:effectLst>
            <a:innerShdw blurRad="127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 Single Corner Rectangle 14"/>
          <p:cNvSpPr/>
          <p:nvPr userDrawn="1"/>
        </p:nvSpPr>
        <p:spPr>
          <a:xfrm>
            <a:off x="127251" y="595084"/>
            <a:ext cx="8606971" cy="3759200"/>
          </a:xfrm>
          <a:prstGeom prst="round1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647060" y="946589"/>
            <a:ext cx="7567352" cy="1697057"/>
          </a:xfrm>
        </p:spPr>
        <p:txBody>
          <a:bodyPr anchor="b"/>
          <a:lstStyle>
            <a:lvl1pPr algn="ctr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Longer Title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7060" y="2745244"/>
            <a:ext cx="7567352" cy="954616"/>
          </a:xfrm>
        </p:spPr>
        <p:txBody>
          <a:bodyPr>
            <a:noAutofit/>
          </a:bodyPr>
          <a:lstStyle>
            <a:lvl1pPr marL="0" indent="0" algn="ctr">
              <a:buNone/>
              <a:defRPr sz="3200" b="0" baseline="0">
                <a:solidFill>
                  <a:srgbClr val="37383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Super-Long Subtitle with Names, Places, and Technologies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0" y="6329778"/>
            <a:ext cx="1861362" cy="4530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ound Single Corner Rectangle 7"/>
          <p:cNvSpPr/>
          <p:nvPr userDrawn="1"/>
        </p:nvSpPr>
        <p:spPr>
          <a:xfrm flipH="1">
            <a:off x="8672076" y="4804229"/>
            <a:ext cx="3389706" cy="1525550"/>
          </a:xfrm>
          <a:prstGeom prst="round1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912" y="5004515"/>
            <a:ext cx="2865598" cy="114011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 flipH="1">
            <a:off x="12126896" y="4804228"/>
            <a:ext cx="65101" cy="1525550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 flipH="1">
            <a:off x="-1" y="595084"/>
            <a:ext cx="65106" cy="3759200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041651" y="2729605"/>
            <a:ext cx="6778171" cy="15639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72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7" y="1544980"/>
            <a:ext cx="11580921" cy="4010336"/>
          </a:xfrm>
        </p:spPr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60268"/>
            <a:ext cx="11580921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636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-50800" y="1175826"/>
            <a:ext cx="12280900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7" y="1544980"/>
            <a:ext cx="11580921" cy="4010336"/>
          </a:xfrm>
        </p:spPr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146034"/>
            <a:ext cx="8810273" cy="1134678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1978112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://africabriefing.org/wp-content/uploads/2015/06/powerline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t="1551" r="12878" b="17795"/>
          <a:stretch/>
        </p:blipFill>
        <p:spPr bwMode="auto">
          <a:xfrm>
            <a:off x="6894973" y="1897852"/>
            <a:ext cx="5034605" cy="4073701"/>
          </a:xfrm>
          <a:prstGeom prst="rect">
            <a:avLst/>
          </a:prstGeom>
          <a:noFill/>
          <a:effectLst>
            <a:innerShdw blurRad="127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 userDrawn="1"/>
        </p:nvCxnSpPr>
        <p:spPr>
          <a:xfrm>
            <a:off x="0" y="747268"/>
            <a:ext cx="12192000" cy="0"/>
          </a:xfrm>
          <a:prstGeom prst="line">
            <a:avLst/>
          </a:prstGeom>
          <a:ln w="2540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60268"/>
            <a:ext cx="11580921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87606"/>
            <a:ext cx="11580921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sp>
        <p:nvSpPr>
          <p:cNvPr id="14" name="Freeform 13"/>
          <p:cNvSpPr/>
          <p:nvPr userDrawn="1"/>
        </p:nvSpPr>
        <p:spPr>
          <a:xfrm flipH="1">
            <a:off x="0" y="6163463"/>
            <a:ext cx="12192000" cy="587871"/>
          </a:xfrm>
          <a:custGeom>
            <a:avLst/>
            <a:gdLst>
              <a:gd name="connsiteX0" fmla="*/ 1 w 12192000"/>
              <a:gd name="connsiteY0" fmla="*/ 0 h 587871"/>
              <a:gd name="connsiteX1" fmla="*/ 1491123 w 12192000"/>
              <a:gd name="connsiteY1" fmla="*/ 0 h 587871"/>
              <a:gd name="connsiteX2" fmla="*/ 1589103 w 12192000"/>
              <a:gd name="connsiteY2" fmla="*/ 97980 h 587871"/>
              <a:gd name="connsiteX3" fmla="*/ 1589103 w 12192000"/>
              <a:gd name="connsiteY3" fmla="*/ 537303 h 587871"/>
              <a:gd name="connsiteX4" fmla="*/ 12192000 w 12192000"/>
              <a:gd name="connsiteY4" fmla="*/ 537303 h 587871"/>
              <a:gd name="connsiteX5" fmla="*/ 12192000 w 12192000"/>
              <a:gd name="connsiteY5" fmla="*/ 583477 h 587871"/>
              <a:gd name="connsiteX6" fmla="*/ 1589103 w 12192000"/>
              <a:gd name="connsiteY6" fmla="*/ 583477 h 587871"/>
              <a:gd name="connsiteX7" fmla="*/ 1589103 w 12192000"/>
              <a:gd name="connsiteY7" fmla="*/ 587871 h 587871"/>
              <a:gd name="connsiteX8" fmla="*/ 1 w 12192000"/>
              <a:gd name="connsiteY8" fmla="*/ 587871 h 587871"/>
              <a:gd name="connsiteX9" fmla="*/ 1 w 12192000"/>
              <a:gd name="connsiteY9" fmla="*/ 583477 h 587871"/>
              <a:gd name="connsiteX10" fmla="*/ 0 w 12192000"/>
              <a:gd name="connsiteY10" fmla="*/ 583477 h 587871"/>
              <a:gd name="connsiteX11" fmla="*/ 0 w 12192000"/>
              <a:gd name="connsiteY11" fmla="*/ 537303 h 587871"/>
              <a:gd name="connsiteX12" fmla="*/ 1 w 12192000"/>
              <a:gd name="connsiteY12" fmla="*/ 537303 h 58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587871">
                <a:moveTo>
                  <a:pt x="1" y="0"/>
                </a:moveTo>
                <a:lnTo>
                  <a:pt x="1491123" y="0"/>
                </a:lnTo>
                <a:cubicBezTo>
                  <a:pt x="1545236" y="0"/>
                  <a:pt x="1589103" y="43867"/>
                  <a:pt x="1589103" y="97980"/>
                </a:cubicBezTo>
                <a:lnTo>
                  <a:pt x="1589103" y="537303"/>
                </a:lnTo>
                <a:lnTo>
                  <a:pt x="12192000" y="537303"/>
                </a:lnTo>
                <a:lnTo>
                  <a:pt x="12192000" y="583477"/>
                </a:lnTo>
                <a:lnTo>
                  <a:pt x="1589103" y="583477"/>
                </a:lnTo>
                <a:lnTo>
                  <a:pt x="1589103" y="587871"/>
                </a:lnTo>
                <a:lnTo>
                  <a:pt x="1" y="587871"/>
                </a:lnTo>
                <a:lnTo>
                  <a:pt x="1" y="583477"/>
                </a:lnTo>
                <a:lnTo>
                  <a:pt x="0" y="583477"/>
                </a:lnTo>
                <a:lnTo>
                  <a:pt x="0" y="537303"/>
                </a:lnTo>
                <a:lnTo>
                  <a:pt x="1" y="537303"/>
                </a:lnTo>
                <a:close/>
              </a:path>
            </a:pathLst>
          </a:custGeom>
          <a:gradFill>
            <a:gsLst>
              <a:gs pos="76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>
            <a:off x="183740" y="6359945"/>
            <a:ext cx="434734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rgbClr val="373838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rgbClr val="373838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932"/>
          <a:stretch/>
        </p:blipFill>
        <p:spPr>
          <a:xfrm>
            <a:off x="10672861" y="6231640"/>
            <a:ext cx="1149659" cy="44873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697" y="6217126"/>
            <a:ext cx="1829619" cy="4453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0" r="6174"/>
          <a:stretch/>
        </p:blipFill>
        <p:spPr>
          <a:xfrm>
            <a:off x="260538" y="1897853"/>
            <a:ext cx="5035321" cy="4073701"/>
          </a:xfrm>
          <a:prstGeom prst="rect">
            <a:avLst/>
          </a:prstGeom>
          <a:effectLst>
            <a:innerShdw blurRad="787400">
              <a:prstClr val="black">
                <a:alpha val="74000"/>
              </a:prstClr>
            </a:innerShdw>
          </a:effectLst>
        </p:spPr>
      </p:pic>
      <p:sp>
        <p:nvSpPr>
          <p:cNvPr id="22" name="Pentagon 21"/>
          <p:cNvSpPr/>
          <p:nvPr userDrawn="1"/>
        </p:nvSpPr>
        <p:spPr>
          <a:xfrm>
            <a:off x="0" y="3807801"/>
            <a:ext cx="6363102" cy="2013258"/>
          </a:xfrm>
          <a:prstGeom prst="homePlate">
            <a:avLst/>
          </a:prstGeom>
          <a:solidFill>
            <a:srgbClr val="373838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entagon 24"/>
          <p:cNvSpPr/>
          <p:nvPr userDrawn="1"/>
        </p:nvSpPr>
        <p:spPr>
          <a:xfrm flipH="1">
            <a:off x="5828897" y="3091543"/>
            <a:ext cx="6363102" cy="2013258"/>
          </a:xfrm>
          <a:prstGeom prst="homePlate">
            <a:avLst/>
          </a:prstGeom>
          <a:solidFill>
            <a:srgbClr val="373838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361116" y="4023381"/>
            <a:ext cx="4820488" cy="1790234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31" name="Content Placeholder 2"/>
          <p:cNvSpPr>
            <a:spLocks noGrp="1"/>
          </p:cNvSpPr>
          <p:nvPr>
            <p:ph idx="14"/>
          </p:nvPr>
        </p:nvSpPr>
        <p:spPr>
          <a:xfrm>
            <a:off x="7031060" y="3336624"/>
            <a:ext cx="4820488" cy="1790234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7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0" y="772668"/>
            <a:ext cx="12192000" cy="0"/>
          </a:xfrm>
          <a:prstGeom prst="line">
            <a:avLst/>
          </a:prstGeom>
          <a:ln w="2540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60268"/>
            <a:ext cx="11580921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87606"/>
            <a:ext cx="11580921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0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sp>
        <p:nvSpPr>
          <p:cNvPr id="14" name="Freeform 13"/>
          <p:cNvSpPr/>
          <p:nvPr userDrawn="1"/>
        </p:nvSpPr>
        <p:spPr>
          <a:xfrm flipH="1">
            <a:off x="0" y="6163463"/>
            <a:ext cx="12192000" cy="587871"/>
          </a:xfrm>
          <a:custGeom>
            <a:avLst/>
            <a:gdLst>
              <a:gd name="connsiteX0" fmla="*/ 1 w 12192000"/>
              <a:gd name="connsiteY0" fmla="*/ 0 h 587871"/>
              <a:gd name="connsiteX1" fmla="*/ 1491123 w 12192000"/>
              <a:gd name="connsiteY1" fmla="*/ 0 h 587871"/>
              <a:gd name="connsiteX2" fmla="*/ 1589103 w 12192000"/>
              <a:gd name="connsiteY2" fmla="*/ 97980 h 587871"/>
              <a:gd name="connsiteX3" fmla="*/ 1589103 w 12192000"/>
              <a:gd name="connsiteY3" fmla="*/ 537303 h 587871"/>
              <a:gd name="connsiteX4" fmla="*/ 12192000 w 12192000"/>
              <a:gd name="connsiteY4" fmla="*/ 537303 h 587871"/>
              <a:gd name="connsiteX5" fmla="*/ 12192000 w 12192000"/>
              <a:gd name="connsiteY5" fmla="*/ 583477 h 587871"/>
              <a:gd name="connsiteX6" fmla="*/ 1589103 w 12192000"/>
              <a:gd name="connsiteY6" fmla="*/ 583477 h 587871"/>
              <a:gd name="connsiteX7" fmla="*/ 1589103 w 12192000"/>
              <a:gd name="connsiteY7" fmla="*/ 587871 h 587871"/>
              <a:gd name="connsiteX8" fmla="*/ 1 w 12192000"/>
              <a:gd name="connsiteY8" fmla="*/ 587871 h 587871"/>
              <a:gd name="connsiteX9" fmla="*/ 1 w 12192000"/>
              <a:gd name="connsiteY9" fmla="*/ 583477 h 587871"/>
              <a:gd name="connsiteX10" fmla="*/ 0 w 12192000"/>
              <a:gd name="connsiteY10" fmla="*/ 583477 h 587871"/>
              <a:gd name="connsiteX11" fmla="*/ 0 w 12192000"/>
              <a:gd name="connsiteY11" fmla="*/ 537303 h 587871"/>
              <a:gd name="connsiteX12" fmla="*/ 1 w 12192000"/>
              <a:gd name="connsiteY12" fmla="*/ 537303 h 58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587871">
                <a:moveTo>
                  <a:pt x="1" y="0"/>
                </a:moveTo>
                <a:lnTo>
                  <a:pt x="1491123" y="0"/>
                </a:lnTo>
                <a:cubicBezTo>
                  <a:pt x="1545236" y="0"/>
                  <a:pt x="1589103" y="43867"/>
                  <a:pt x="1589103" y="97980"/>
                </a:cubicBezTo>
                <a:lnTo>
                  <a:pt x="1589103" y="537303"/>
                </a:lnTo>
                <a:lnTo>
                  <a:pt x="12192000" y="537303"/>
                </a:lnTo>
                <a:lnTo>
                  <a:pt x="12192000" y="583477"/>
                </a:lnTo>
                <a:lnTo>
                  <a:pt x="1589103" y="583477"/>
                </a:lnTo>
                <a:lnTo>
                  <a:pt x="1589103" y="587871"/>
                </a:lnTo>
                <a:lnTo>
                  <a:pt x="1" y="587871"/>
                </a:lnTo>
                <a:lnTo>
                  <a:pt x="1" y="583477"/>
                </a:lnTo>
                <a:lnTo>
                  <a:pt x="0" y="583477"/>
                </a:lnTo>
                <a:lnTo>
                  <a:pt x="0" y="537303"/>
                </a:lnTo>
                <a:lnTo>
                  <a:pt x="1" y="537303"/>
                </a:lnTo>
                <a:close/>
              </a:path>
            </a:pathLst>
          </a:custGeom>
          <a:gradFill>
            <a:gsLst>
              <a:gs pos="76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 userDrawn="1"/>
        </p:nvSpPr>
        <p:spPr>
          <a:xfrm>
            <a:off x="183740" y="6359945"/>
            <a:ext cx="434734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rgbClr val="373838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rgbClr val="373838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932"/>
          <a:stretch/>
        </p:blipFill>
        <p:spPr>
          <a:xfrm>
            <a:off x="10672861" y="6231640"/>
            <a:ext cx="1149659" cy="44873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697" y="6217126"/>
            <a:ext cx="1829619" cy="44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90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 rot="5400000" flipH="1">
            <a:off x="6073142" y="20837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11448581" y="6407238"/>
            <a:ext cx="434734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rgbClr val="373838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rgbClr val="373838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98" b="-7124"/>
          <a:stretch/>
        </p:blipFill>
        <p:spPr>
          <a:xfrm>
            <a:off x="270625" y="6390753"/>
            <a:ext cx="1717832" cy="430961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27" name="Rectangle 26"/>
          <p:cNvSpPr/>
          <p:nvPr userDrawn="1"/>
        </p:nvSpPr>
        <p:spPr>
          <a:xfrm>
            <a:off x="-4070" y="1297927"/>
            <a:ext cx="6114584" cy="4920076"/>
          </a:xfrm>
          <a:prstGeom prst="rect">
            <a:avLst/>
          </a:prstGeom>
          <a:solidFill>
            <a:srgbClr val="98C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270629" y="251390"/>
            <a:ext cx="5317372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2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9" y="878777"/>
            <a:ext cx="5317372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sp>
        <p:nvSpPr>
          <p:cNvPr id="34" name="Rounded Rectangle 33"/>
          <p:cNvSpPr/>
          <p:nvPr userDrawn="1"/>
        </p:nvSpPr>
        <p:spPr>
          <a:xfrm>
            <a:off x="9129486" y="386554"/>
            <a:ext cx="2722063" cy="1000897"/>
          </a:xfrm>
          <a:prstGeom prst="roundRect">
            <a:avLst>
              <a:gd name="adj" fmla="val 941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955"/>
          <a:stretch/>
        </p:blipFill>
        <p:spPr>
          <a:xfrm>
            <a:off x="9374715" y="251390"/>
            <a:ext cx="2476834" cy="966537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72862" y="1697844"/>
            <a:ext cx="5331252" cy="413811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>
              <a:defRPr>
                <a:solidFill>
                  <a:schemeClr val="bg1"/>
                </a:solidFill>
                <a:latin typeface="Garamond" panose="02020404030301010803" pitchFamily="18" charset="0"/>
              </a:defRPr>
            </a:lvl2pPr>
            <a:lvl3pPr>
              <a:defRPr>
                <a:solidFill>
                  <a:schemeClr val="bg1"/>
                </a:solidFill>
                <a:latin typeface="Garamond" panose="02020404030301010803" pitchFamily="18" charset="0"/>
              </a:defRPr>
            </a:lvl3pPr>
            <a:lvl4pPr>
              <a:defRPr>
                <a:solidFill>
                  <a:schemeClr val="bg1"/>
                </a:solidFill>
                <a:latin typeface="Garamond" panose="02020404030301010803" pitchFamily="18" charset="0"/>
              </a:defRPr>
            </a:lvl4pPr>
            <a:lvl5pPr>
              <a:defRPr>
                <a:solidFill>
                  <a:schemeClr val="bg1"/>
                </a:solidFill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0" r="6174"/>
          <a:stretch/>
        </p:blipFill>
        <p:spPr>
          <a:xfrm>
            <a:off x="6096000" y="1297927"/>
            <a:ext cx="6081487" cy="4920076"/>
          </a:xfrm>
          <a:prstGeom prst="rect">
            <a:avLst/>
          </a:prstGeom>
          <a:effectLst>
            <a:innerShdw blurRad="647700">
              <a:prstClr val="black">
                <a:alpha val="54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806306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82809-195B-4C71-AF45-AF8015062DE4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BBCF7-C2B2-490C-A676-476317972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8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2" r:id="rId2"/>
    <p:sldLayoutId id="2147483649" r:id="rId3"/>
    <p:sldLayoutId id="2147483660" r:id="rId4"/>
    <p:sldLayoutId id="2147483661" r:id="rId5"/>
    <p:sldLayoutId id="2147483670" r:id="rId6"/>
    <p:sldLayoutId id="2147483663" r:id="rId7"/>
    <p:sldLayoutId id="2147483668" r:id="rId8"/>
    <p:sldLayoutId id="2147483666" r:id="rId9"/>
    <p:sldLayoutId id="2147483667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373838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3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2.wmf"/><Relationship Id="rId4" Type="http://schemas.openxmlformats.org/officeDocument/2006/relationships/image" Target="../media/image49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54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59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58.wmf"/><Relationship Id="rId4" Type="http://schemas.openxmlformats.org/officeDocument/2006/relationships/image" Target="../media/image55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60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3.jpg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10346"/>
            <a:ext cx="9033029" cy="919232"/>
          </a:xfrm>
        </p:spPr>
        <p:txBody>
          <a:bodyPr>
            <a:noAutofit/>
          </a:bodyPr>
          <a:lstStyle/>
          <a:p>
            <a:r>
              <a:rPr lang="en-US" sz="4400" dirty="0"/>
              <a:t>Oxy-Combustion Fundamentals for Direct Fired Cycles</a:t>
            </a:r>
            <a:br>
              <a:rPr lang="en-US" sz="3600" dirty="0"/>
            </a:br>
            <a:r>
              <a:rPr lang="en-US" sz="3200" dirty="0"/>
              <a:t>Pete Strakey, NETL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720913" y="1813831"/>
            <a:ext cx="4027326" cy="411271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b="1" i="0" baseline="0" dirty="0">
              <a:solidFill>
                <a:srgbClr val="373838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913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3354" y="1006790"/>
            <a:ext cx="8912311" cy="662614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Borghi</a:t>
            </a:r>
            <a:r>
              <a:rPr lang="en-US" dirty="0"/>
              <a:t> Diagram indicates regime of combustion (wrinkled flames, corrugated flames, stirred reactor, etc.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0627" y="119865"/>
            <a:ext cx="11580921" cy="60098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Borghi</a:t>
            </a:r>
            <a:r>
              <a:rPr lang="en-US" dirty="0"/>
              <a:t> Combustion Diagram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858566" y="2165498"/>
            <a:ext cx="5017980" cy="3978739"/>
            <a:chOff x="4269701" y="2216074"/>
            <a:chExt cx="5017980" cy="39787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9701" y="2216074"/>
              <a:ext cx="5017980" cy="3978739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6508377" y="3281082"/>
              <a:ext cx="1118795" cy="817582"/>
            </a:xfrm>
            <a:prstGeom prst="ellipse">
              <a:avLst/>
            </a:prstGeom>
            <a:noFill/>
            <a:ln w="254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628504" y="3920365"/>
              <a:ext cx="1118795" cy="817582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563421" y="4197029"/>
            <a:ext cx="13854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Gas Turbines</a:t>
            </a:r>
          </a:p>
          <a:p>
            <a:r>
              <a:rPr lang="en-US" dirty="0">
                <a:solidFill>
                  <a:srgbClr val="00B050"/>
                </a:solidFill>
              </a:rPr>
              <a:t>IC Engines</a:t>
            </a:r>
          </a:p>
          <a:p>
            <a:endParaRPr lang="en-US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028501" y="2183586"/>
                <a:ext cx="1725024" cy="5867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𝑛𝑒𝑒𝑑</m:t>
                      </m:r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501" y="2183586"/>
                <a:ext cx="1725024" cy="586764"/>
              </a:xfrm>
              <a:prstGeom prst="rect">
                <a:avLst/>
              </a:prstGeom>
              <a:blipFill rotWithShape="0">
                <a:blip r:embed="rId3"/>
                <a:stretch>
                  <a:fillRect b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650212" y="6345730"/>
            <a:ext cx="75807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C. </a:t>
            </a:r>
            <a:r>
              <a:rPr lang="en-US" sz="1600" b="1" i="1" dirty="0" err="1"/>
              <a:t>Sorusbay</a:t>
            </a:r>
            <a:r>
              <a:rPr lang="en-US" sz="1600" b="1" i="1" dirty="0"/>
              <a:t>, “Turbulent Premixed Combustion in Engines”, Istanbul Technical University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3179" y="3123117"/>
            <a:ext cx="2291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P=300 bar</a:t>
            </a:r>
          </a:p>
          <a:p>
            <a:r>
              <a:rPr lang="en-US" b="1" i="1" dirty="0"/>
              <a:t>50 MW Thermal Input</a:t>
            </a:r>
          </a:p>
          <a:p>
            <a:r>
              <a:rPr lang="en-US" b="1" i="1" dirty="0"/>
              <a:t>Phi=1.0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049558" y="5106796"/>
            <a:ext cx="1753261" cy="533400"/>
            <a:chOff x="4572000" y="2057400"/>
            <a:chExt cx="1753261" cy="533400"/>
          </a:xfrm>
        </p:grpSpPr>
        <p:sp>
          <p:nvSpPr>
            <p:cNvPr id="18" name="Rectangle 17"/>
            <p:cNvSpPr/>
            <p:nvPr/>
          </p:nvSpPr>
          <p:spPr>
            <a:xfrm>
              <a:off x="4572000" y="2057400"/>
              <a:ext cx="1371600" cy="533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apezoid 18"/>
            <p:cNvSpPr/>
            <p:nvPr/>
          </p:nvSpPr>
          <p:spPr>
            <a:xfrm rot="5400000">
              <a:off x="5868724" y="2134262"/>
              <a:ext cx="531411" cy="381663"/>
            </a:xfrm>
            <a:prstGeom prst="trapezoid">
              <a:avLst>
                <a:gd name="adj" fmla="val 4687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55488" y="2134925"/>
              <a:ext cx="1194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combustor</a:t>
              </a:r>
            </a:p>
          </p:txBody>
        </p:sp>
      </p:grpSp>
      <p:cxnSp>
        <p:nvCxnSpPr>
          <p:cNvPr id="21" name="Straight Arrow Connector 20"/>
          <p:cNvCxnSpPr/>
          <p:nvPr/>
        </p:nvCxnSpPr>
        <p:spPr>
          <a:xfrm flipV="1">
            <a:off x="2793248" y="4950983"/>
            <a:ext cx="306126" cy="791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793911" y="4628169"/>
            <a:ext cx="304800" cy="23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099374" y="4628169"/>
            <a:ext cx="2512" cy="55297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099374" y="5181146"/>
            <a:ext cx="939800" cy="317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69724" y="4774230"/>
            <a:ext cx="2259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baseline="-25000" dirty="0"/>
              <a:t>2 </a:t>
            </a:r>
            <a:r>
              <a:rPr lang="en-US" dirty="0"/>
              <a:t>(4.2 kg/s, T=1015K)</a:t>
            </a:r>
            <a:endParaRPr lang="en-US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393085" y="4394842"/>
            <a:ext cx="249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 </a:t>
            </a:r>
            <a:r>
              <a:rPr lang="en-US" dirty="0"/>
              <a:t>(14.0 kg/s, T=1015K)</a:t>
            </a:r>
            <a:endParaRPr lang="en-US" baseline="-250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284258" y="5537329"/>
            <a:ext cx="1765300" cy="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63179" y="5352663"/>
            <a:ext cx="226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CH4 (1 kg/s, T=496 K)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553803" y="4312991"/>
            <a:ext cx="0" cy="7874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304839" y="3937002"/>
            <a:ext cx="249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 </a:t>
            </a:r>
            <a:r>
              <a:rPr lang="en-US" dirty="0"/>
              <a:t>(43.6 kg/s, T=1015K)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701996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2090" y="934026"/>
            <a:ext cx="11580921" cy="465600"/>
          </a:xfrm>
        </p:spPr>
        <p:txBody>
          <a:bodyPr>
            <a:noAutofit/>
          </a:bodyPr>
          <a:lstStyle/>
          <a:p>
            <a:r>
              <a:rPr lang="en-US" sz="2000" dirty="0"/>
              <a:t>Included here for completeness…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84828"/>
            <a:ext cx="11580921" cy="600980"/>
          </a:xfrm>
        </p:spPr>
        <p:txBody>
          <a:bodyPr>
            <a:noAutofit/>
          </a:bodyPr>
          <a:lstStyle/>
          <a:p>
            <a:r>
              <a:rPr lang="en-US" sz="2800" dirty="0"/>
              <a:t>Characteristic Scales and Dimensionless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7838" y="1544074"/>
                <a:ext cx="1859623" cy="6513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𝑐h𝑒𝑚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38" y="1544074"/>
                <a:ext cx="1859623" cy="6513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609705" y="1685106"/>
            <a:ext cx="5130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Karlovitz</a:t>
            </a:r>
            <a:r>
              <a:rPr lang="en-US" dirty="0"/>
              <a:t> Number (chemical time / Kolmogorov time)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85021" y="3110202"/>
                <a:ext cx="793487" cy="5196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21" y="3110202"/>
                <a:ext cx="793487" cy="519629"/>
              </a:xfrm>
              <a:prstGeom prst="rect">
                <a:avLst/>
              </a:prstGeom>
              <a:blipFill>
                <a:blip r:embed="rId3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609705" y="3188542"/>
            <a:ext cx="647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Laminar flame thickness (thermal diffusivity / laminar flame speed)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5021" y="3752119"/>
                <a:ext cx="133940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1/4</m:t>
                          </m:r>
                        </m:sup>
                      </m:sSup>
                    </m:oMath>
                  </m:oMathPara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21" y="3752119"/>
                <a:ext cx="1339406" cy="693844"/>
              </a:xfrm>
              <a:prstGeom prst="rect">
                <a:avLst/>
              </a:prstGeom>
              <a:blipFill>
                <a:blip r:embed="rId4"/>
                <a:stretch>
                  <a:fillRect b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609705" y="3960776"/>
            <a:ext cx="6954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Kolmogorov length scale (kinematic viscosity / turbulent dissipation rate)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5021" y="4604486"/>
                <a:ext cx="1317861" cy="5651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=0.2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21" y="4604486"/>
                <a:ext cx="1317861" cy="5651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609705" y="4720844"/>
            <a:ext cx="7089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Integral length scale (turbulent kinetic energy / turbulent dissipation rate)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92615" y="5258763"/>
                <a:ext cx="1184812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15" y="5258763"/>
                <a:ext cx="1184812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609705" y="5480912"/>
            <a:ext cx="2933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Turbulent fluctuating velocity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98270" y="1549140"/>
            <a:ext cx="352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K&gt;1 means the smallest eddies can enter and thicken the flame front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85021" y="2361302"/>
                <a:ext cx="2864637" cy="47756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0" dirty="0"/>
                  <a:t>D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𝑡𝑢𝑟𝑏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𝑐h𝑒𝑚</m:t>
                            </m:r>
                          </m:sub>
                        </m:sSub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.247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21" y="2361302"/>
                <a:ext cx="2864637" cy="477567"/>
              </a:xfrm>
              <a:prstGeom prst="rect">
                <a:avLst/>
              </a:prstGeom>
              <a:blipFill>
                <a:blip r:embed="rId7"/>
                <a:stretch>
                  <a:fillRect l="-5117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349658" y="2392697"/>
            <a:ext cx="5292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Damkohler</a:t>
            </a:r>
            <a:r>
              <a:rPr lang="en-US" dirty="0"/>
              <a:t> Number (turbulent time / chemical time)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41732" y="2275207"/>
            <a:ext cx="3401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Da&gt;&gt;1 means the chemistry is fast compared to turbulent mixing</a:t>
            </a:r>
          </a:p>
        </p:txBody>
      </p:sp>
    </p:spTree>
    <p:extLst>
      <p:ext uri="{BB962C8B-B14F-4D97-AF65-F5344CB8AC3E}">
        <p14:creationId xmlns:p14="http://schemas.microsoft.com/office/powerpoint/2010/main" val="2662827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49" y="2219320"/>
            <a:ext cx="8318036" cy="2860761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0628" y="160875"/>
            <a:ext cx="11580921" cy="600980"/>
          </a:xfrm>
        </p:spPr>
        <p:txBody>
          <a:bodyPr>
            <a:normAutofit fontScale="90000"/>
          </a:bodyPr>
          <a:lstStyle/>
          <a:p>
            <a:r>
              <a:rPr lang="en-US" dirty="0"/>
              <a:t>50 MW Conceptual Combustor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>
          <a:xfrm>
            <a:off x="270628" y="908919"/>
            <a:ext cx="11580921" cy="373510"/>
          </a:xfrm>
        </p:spPr>
        <p:txBody>
          <a:bodyPr/>
          <a:lstStyle/>
          <a:p>
            <a:r>
              <a:rPr lang="en-US" dirty="0"/>
              <a:t>SSME </a:t>
            </a:r>
            <a:r>
              <a:rPr lang="en-US" dirty="0" err="1"/>
              <a:t>Preburner</a:t>
            </a:r>
            <a:r>
              <a:rPr lang="en-US" dirty="0"/>
              <a:t> type combustor – 21 coaxial injectors, 4M Cells</a:t>
            </a:r>
          </a:p>
        </p:txBody>
      </p:sp>
      <p:sp>
        <p:nvSpPr>
          <p:cNvPr id="6" name="TextBox 5"/>
          <p:cNvSpPr txBox="1"/>
          <p:nvPr/>
        </p:nvSpPr>
        <p:spPr>
          <a:xfrm rot="21241040">
            <a:off x="5682219" y="4663007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L=0.38 m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742499" y="4562221"/>
            <a:ext cx="1895240" cy="228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404002" y="4904700"/>
            <a:ext cx="2261813" cy="249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95770" y="1758236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D=0.125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9142" y="1694487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Fuel 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3379" y="1323864"/>
            <a:ext cx="117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Oxidizer in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261291" y="2145221"/>
            <a:ext cx="32254" cy="389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13270" y="5264602"/>
            <a:ext cx="95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Purge in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987462" y="4847673"/>
            <a:ext cx="143013" cy="484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287189" y="2246435"/>
            <a:ext cx="233887" cy="574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247776" y="4363701"/>
            <a:ext cx="260987" cy="716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9101" y="5470622"/>
            <a:ext cx="2292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P=300 bar</a:t>
            </a:r>
          </a:p>
          <a:p>
            <a:r>
              <a:rPr lang="en-US" b="1" i="1" dirty="0"/>
              <a:t>50 MW Thermal Input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48482" y="1846572"/>
            <a:ext cx="1570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</a:t>
            </a:r>
            <a:r>
              <a:rPr lang="en-US" sz="1200" baseline="-25000" dirty="0"/>
              <a:t>2 </a:t>
            </a:r>
            <a:r>
              <a:rPr lang="en-US" sz="1200" dirty="0"/>
              <a:t>(4.2 kg/s, T=1015K)</a:t>
            </a:r>
            <a:endParaRPr lang="en-US" sz="1200" baseline="-25000" dirty="0"/>
          </a:p>
        </p:txBody>
      </p:sp>
      <p:sp>
        <p:nvSpPr>
          <p:cNvPr id="35" name="TextBox 34"/>
          <p:cNvSpPr txBox="1"/>
          <p:nvPr/>
        </p:nvSpPr>
        <p:spPr>
          <a:xfrm>
            <a:off x="1848482" y="1635873"/>
            <a:ext cx="17295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</a:t>
            </a:r>
            <a:r>
              <a:rPr lang="en-US" sz="1200" baseline="-25000" dirty="0"/>
              <a:t>2 </a:t>
            </a:r>
            <a:r>
              <a:rPr lang="en-US" sz="1200" dirty="0"/>
              <a:t>(12.6 kg/s, T=1015K)</a:t>
            </a:r>
            <a:endParaRPr lang="en-US" sz="1200" baseline="-25000" dirty="0"/>
          </a:p>
        </p:txBody>
      </p:sp>
      <p:sp>
        <p:nvSpPr>
          <p:cNvPr id="36" name="TextBox 35"/>
          <p:cNvSpPr txBox="1"/>
          <p:nvPr/>
        </p:nvSpPr>
        <p:spPr>
          <a:xfrm>
            <a:off x="377395" y="1978318"/>
            <a:ext cx="1525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CH4 (1 kg/s, T=496 K)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713270" y="5516789"/>
            <a:ext cx="17295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</a:t>
            </a:r>
            <a:r>
              <a:rPr lang="en-US" sz="1200" baseline="-25000" dirty="0"/>
              <a:t>2 </a:t>
            </a:r>
            <a:r>
              <a:rPr lang="en-US" sz="1200" dirty="0"/>
              <a:t>(43.6 kg/s, T=1015K)</a:t>
            </a:r>
            <a:endParaRPr lang="en-US" sz="1200" baseline="-25000" dirty="0"/>
          </a:p>
        </p:txBody>
      </p:sp>
      <p:cxnSp>
        <p:nvCxnSpPr>
          <p:cNvPr id="17" name="Straight Arrow Connector 16"/>
          <p:cNvCxnSpPr>
            <a:stCxn id="36" idx="2"/>
          </p:cNvCxnSpPr>
          <p:nvPr/>
        </p:nvCxnSpPr>
        <p:spPr>
          <a:xfrm>
            <a:off x="1140265" y="2255317"/>
            <a:ext cx="781122" cy="245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525" y="1110969"/>
            <a:ext cx="2573551" cy="485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60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129" y="2248462"/>
            <a:ext cx="6547766" cy="2103120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0627" y="170280"/>
            <a:ext cx="11580921" cy="600980"/>
          </a:xfrm>
        </p:spPr>
        <p:txBody>
          <a:bodyPr>
            <a:normAutofit fontScale="90000"/>
          </a:bodyPr>
          <a:lstStyle/>
          <a:p>
            <a:r>
              <a:rPr lang="en-US" dirty="0"/>
              <a:t>Turbulent Time and Length Scales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>
          <a:xfrm>
            <a:off x="239486" y="891160"/>
            <a:ext cx="11580921" cy="373510"/>
          </a:xfrm>
        </p:spPr>
        <p:txBody>
          <a:bodyPr/>
          <a:lstStyle/>
          <a:p>
            <a:r>
              <a:rPr lang="en-US" sz="2400" b="1" dirty="0">
                <a:latin typeface="Garamond" panose="02020404030301010803" pitchFamily="18" charset="0"/>
              </a:rPr>
              <a:t>Two Limiting Cases:</a:t>
            </a:r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en-US" sz="2400" b="1" dirty="0">
                <a:latin typeface="Garamond" panose="02020404030301010803" pitchFamily="18" charset="0"/>
              </a:rPr>
              <a:t>25% of CO2 by mass mixed in with O2 (X</a:t>
            </a:r>
            <a:r>
              <a:rPr lang="en-US" sz="2400" b="1" baseline="-25000" dirty="0">
                <a:latin typeface="Garamond" panose="02020404030301010803" pitchFamily="18" charset="0"/>
              </a:rPr>
              <a:t>O2</a:t>
            </a:r>
            <a:r>
              <a:rPr lang="en-US" sz="2400" b="1" dirty="0">
                <a:latin typeface="Garamond" panose="02020404030301010803" pitchFamily="18" charset="0"/>
              </a:rPr>
              <a:t>=0.30, </a:t>
            </a:r>
            <a:r>
              <a:rPr lang="en-US" sz="2400" b="1" dirty="0">
                <a:latin typeface="Symbol" panose="05050102010706020507" pitchFamily="18" charset="2"/>
              </a:rPr>
              <a:t>f</a:t>
            </a:r>
            <a:r>
              <a:rPr lang="en-US" sz="2400" b="1" dirty="0">
                <a:latin typeface="Garamond" panose="02020404030301010803" pitchFamily="18" charset="0"/>
              </a:rPr>
              <a:t>=1.0)</a:t>
            </a:r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en-US" sz="2400" b="1" dirty="0">
                <a:latin typeface="Garamond" panose="02020404030301010803" pitchFamily="18" charset="0"/>
              </a:rPr>
              <a:t>Fully mixed (100% of CO2 mixed in with O2) (X</a:t>
            </a:r>
            <a:r>
              <a:rPr lang="en-US" sz="2400" b="1" baseline="-25000" dirty="0">
                <a:latin typeface="Garamond" panose="02020404030301010803" pitchFamily="18" charset="0"/>
              </a:rPr>
              <a:t>O2</a:t>
            </a:r>
            <a:r>
              <a:rPr lang="en-US" sz="2400" b="1" dirty="0">
                <a:latin typeface="Garamond" panose="02020404030301010803" pitchFamily="18" charset="0"/>
              </a:rPr>
              <a:t>=0.09, </a:t>
            </a:r>
            <a:r>
              <a:rPr lang="en-US" sz="2400" b="1" dirty="0">
                <a:latin typeface="Symbol" panose="05050102010706020507" pitchFamily="18" charset="2"/>
              </a:rPr>
              <a:t>f</a:t>
            </a:r>
            <a:r>
              <a:rPr lang="en-US" sz="2400" b="1" dirty="0">
                <a:latin typeface="Garamond" panose="02020404030301010803" pitchFamily="18" charset="0"/>
              </a:rPr>
              <a:t>=1.0)</a:t>
            </a:r>
          </a:p>
          <a:p>
            <a:endParaRPr lang="en-US" sz="2400" b="1" dirty="0"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375" y="4216046"/>
            <a:ext cx="6446520" cy="20384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8" y="2596161"/>
            <a:ext cx="996477" cy="3510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36696" y="3015717"/>
            <a:ext cx="31182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b="1" dirty="0">
                <a:solidFill>
                  <a:srgbClr val="373838"/>
                </a:solidFill>
              </a:rPr>
              <a:t>25% of CO2 with O2 (X</a:t>
            </a:r>
            <a:r>
              <a:rPr lang="en-US" b="1" baseline="-25000" dirty="0">
                <a:solidFill>
                  <a:srgbClr val="373838"/>
                </a:solidFill>
              </a:rPr>
              <a:t>O2</a:t>
            </a:r>
            <a:r>
              <a:rPr lang="en-US" b="1" dirty="0">
                <a:solidFill>
                  <a:srgbClr val="373838"/>
                </a:solidFill>
              </a:rPr>
              <a:t>=0.30)</a:t>
            </a:r>
            <a:endParaRPr lang="en-US" b="1" dirty="0"/>
          </a:p>
          <a:p>
            <a:r>
              <a:rPr lang="en-US" b="1" dirty="0"/>
              <a:t>75% of CO2 through purge</a:t>
            </a:r>
          </a:p>
          <a:p>
            <a:r>
              <a:rPr lang="en-US" dirty="0" err="1"/>
              <a:t>l</a:t>
            </a:r>
            <a:r>
              <a:rPr lang="en-US" baseline="-25000" dirty="0" err="1"/>
              <a:t>T</a:t>
            </a:r>
            <a:r>
              <a:rPr lang="en-US" dirty="0"/>
              <a:t>=1.9 mm</a:t>
            </a:r>
          </a:p>
          <a:p>
            <a:r>
              <a:rPr lang="en-US" dirty="0"/>
              <a:t>U’=7.5 m/s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36696" y="5235259"/>
            <a:ext cx="32352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100% of CO2 with O2 </a:t>
            </a:r>
            <a:r>
              <a:rPr lang="en-US" b="1" dirty="0">
                <a:solidFill>
                  <a:srgbClr val="373838"/>
                </a:solidFill>
              </a:rPr>
              <a:t>(X</a:t>
            </a:r>
            <a:r>
              <a:rPr lang="en-US" b="1" baseline="-25000" dirty="0">
                <a:solidFill>
                  <a:srgbClr val="373838"/>
                </a:solidFill>
              </a:rPr>
              <a:t>O2</a:t>
            </a:r>
            <a:r>
              <a:rPr lang="en-US" b="1" dirty="0">
                <a:solidFill>
                  <a:srgbClr val="373838"/>
                </a:solidFill>
              </a:rPr>
              <a:t>=0.09)</a:t>
            </a:r>
            <a:endParaRPr lang="en-US" b="1" dirty="0"/>
          </a:p>
          <a:p>
            <a:r>
              <a:rPr lang="en-US" dirty="0" err="1"/>
              <a:t>l</a:t>
            </a:r>
            <a:r>
              <a:rPr lang="en-US" baseline="-25000" dirty="0" err="1"/>
              <a:t>T</a:t>
            </a:r>
            <a:r>
              <a:rPr lang="en-US" dirty="0"/>
              <a:t>=2.0 mm</a:t>
            </a:r>
          </a:p>
          <a:p>
            <a:r>
              <a:rPr lang="en-US" dirty="0"/>
              <a:t>U’=23.8 m/s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9486" y="2248462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(K)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36696" y="929174"/>
            <a:ext cx="36372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Steady RANS k-e</a:t>
            </a:r>
          </a:p>
          <a:p>
            <a:r>
              <a:rPr lang="en-US" sz="2000" b="1" i="1" dirty="0"/>
              <a:t>DRM19 reduced CH4 mechanism</a:t>
            </a:r>
          </a:p>
          <a:p>
            <a:r>
              <a:rPr lang="en-US" sz="2000" b="1" i="1" dirty="0"/>
              <a:t>No Combustion model</a:t>
            </a:r>
          </a:p>
        </p:txBody>
      </p:sp>
    </p:spTree>
    <p:extLst>
      <p:ext uri="{BB962C8B-B14F-4D97-AF65-F5344CB8AC3E}">
        <p14:creationId xmlns:p14="http://schemas.microsoft.com/office/powerpoint/2010/main" val="4072529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4567" y="133974"/>
            <a:ext cx="11580921" cy="60098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Borghi</a:t>
            </a:r>
            <a:r>
              <a:rPr lang="en-US" dirty="0"/>
              <a:t> Diagram for Oxy-Combustion</a:t>
            </a:r>
          </a:p>
        </p:txBody>
      </p:sp>
      <p:sp>
        <p:nvSpPr>
          <p:cNvPr id="24" name="Content Placeholder 1"/>
          <p:cNvSpPr>
            <a:spLocks noGrp="1"/>
          </p:cNvSpPr>
          <p:nvPr>
            <p:ph idx="1"/>
          </p:nvPr>
        </p:nvSpPr>
        <p:spPr>
          <a:xfrm>
            <a:off x="184568" y="1017733"/>
            <a:ext cx="8873144" cy="79754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Two cases shown for 300 bar oxy-combustion define a range of conditions spanning the thickened, corrugated flame regime and stirred reactor.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169036" y="2255088"/>
            <a:ext cx="5017980" cy="3978739"/>
            <a:chOff x="782565" y="2084271"/>
            <a:chExt cx="5017980" cy="39787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565" y="2084271"/>
              <a:ext cx="5017980" cy="3978739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3021241" y="3149279"/>
              <a:ext cx="1118795" cy="817582"/>
            </a:xfrm>
            <a:prstGeom prst="ellipse">
              <a:avLst/>
            </a:prstGeom>
            <a:noFill/>
            <a:ln w="254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141368" y="3788562"/>
              <a:ext cx="1118795" cy="817582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814890" y="3636620"/>
              <a:ext cx="246969" cy="26675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013194" y="2396105"/>
              <a:ext cx="246969" cy="266758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057711" y="2176572"/>
            <a:ext cx="29874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Gas Turbines</a:t>
            </a:r>
          </a:p>
          <a:p>
            <a:r>
              <a:rPr lang="en-US" dirty="0">
                <a:solidFill>
                  <a:srgbClr val="00B050"/>
                </a:solidFill>
              </a:rPr>
              <a:t>IC Engines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300 bar sCO2 (.31O2+.69CO2)</a:t>
            </a:r>
          </a:p>
          <a:p>
            <a:r>
              <a:rPr lang="en-US" dirty="0">
                <a:solidFill>
                  <a:srgbClr val="FF0000"/>
                </a:solidFill>
              </a:rPr>
              <a:t>     S</a:t>
            </a:r>
            <a:r>
              <a:rPr lang="en-US" baseline="-25000" dirty="0">
                <a:solidFill>
                  <a:srgbClr val="FF0000"/>
                </a:solidFill>
              </a:rPr>
              <a:t>L </a:t>
            </a:r>
            <a:r>
              <a:rPr lang="en-US" dirty="0">
                <a:solidFill>
                  <a:srgbClr val="FF0000"/>
                </a:solidFill>
              </a:rPr>
              <a:t>= 0.58 m/s (T</a:t>
            </a:r>
            <a:r>
              <a:rPr lang="en-US" baseline="-25000" dirty="0">
                <a:solidFill>
                  <a:srgbClr val="FF0000"/>
                </a:solidFill>
              </a:rPr>
              <a:t>F</a:t>
            </a:r>
            <a:r>
              <a:rPr lang="en-US" dirty="0">
                <a:solidFill>
                  <a:srgbClr val="FF0000"/>
                </a:solidFill>
              </a:rPr>
              <a:t>=2690K)</a:t>
            </a:r>
          </a:p>
          <a:p>
            <a:pPr marL="285750" indent="-285750">
              <a:buFont typeface="Symbol" panose="05050102010706020507" pitchFamily="18" charset="2"/>
              <a:buChar char=" "/>
            </a:pPr>
            <a:r>
              <a:rPr lang="en-US" dirty="0" err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baseline="-25000" dirty="0" err="1">
                <a:solidFill>
                  <a:srgbClr val="FF0000"/>
                </a:solidFill>
              </a:rPr>
              <a:t>L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0.67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m</a:t>
            </a:r>
          </a:p>
          <a:p>
            <a:pPr marL="285750" indent="-285750">
              <a:buFont typeface="Symbol" panose="05050102010706020507" pitchFamily="18" charset="2"/>
              <a:buChar char=" "/>
            </a:pPr>
            <a:r>
              <a:rPr lang="en-US" dirty="0" err="1">
                <a:solidFill>
                  <a:srgbClr val="FF0000"/>
                </a:solidFill>
              </a:rPr>
              <a:t>Ka</a:t>
            </a:r>
            <a:r>
              <a:rPr lang="en-US" dirty="0">
                <a:solidFill>
                  <a:srgbClr val="FF0000"/>
                </a:solidFill>
              </a:rPr>
              <a:t>=0.7</a:t>
            </a:r>
          </a:p>
          <a:p>
            <a:pPr marL="285750" indent="-285750">
              <a:buFont typeface="Symbol" panose="05050102010706020507" pitchFamily="18" charset="2"/>
              <a:buChar char=" "/>
            </a:pPr>
            <a:r>
              <a:rPr lang="en-US" dirty="0" err="1">
                <a:solidFill>
                  <a:srgbClr val="FF0000"/>
                </a:solidFill>
              </a:rPr>
              <a:t>Tign</a:t>
            </a:r>
            <a:r>
              <a:rPr lang="en-US" dirty="0">
                <a:solidFill>
                  <a:srgbClr val="FF0000"/>
                </a:solidFill>
              </a:rPr>
              <a:t>=9.2e-4 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57712" y="4715302"/>
            <a:ext cx="29874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300 bar sCO2 (.09O2+.91CO2)</a:t>
            </a:r>
          </a:p>
          <a:p>
            <a:r>
              <a:rPr lang="en-US" dirty="0">
                <a:solidFill>
                  <a:schemeClr val="accent2"/>
                </a:solidFill>
              </a:rPr>
              <a:t>     S</a:t>
            </a:r>
            <a:r>
              <a:rPr lang="en-US" baseline="-25000" dirty="0">
                <a:solidFill>
                  <a:schemeClr val="accent2"/>
                </a:solidFill>
              </a:rPr>
              <a:t>L </a:t>
            </a:r>
            <a:r>
              <a:rPr lang="en-US" dirty="0">
                <a:solidFill>
                  <a:schemeClr val="accent2"/>
                </a:solidFill>
              </a:rPr>
              <a:t>= 0.05 m/s (T</a:t>
            </a:r>
            <a:r>
              <a:rPr lang="en-US" baseline="-25000" dirty="0">
                <a:solidFill>
                  <a:schemeClr val="accent2"/>
                </a:solidFill>
              </a:rPr>
              <a:t>F</a:t>
            </a:r>
            <a:r>
              <a:rPr lang="en-US" dirty="0">
                <a:solidFill>
                  <a:schemeClr val="accent2"/>
                </a:solidFill>
              </a:rPr>
              <a:t>=1610K)</a:t>
            </a:r>
          </a:p>
          <a:p>
            <a:pPr marL="285750" indent="-285750">
              <a:buFont typeface="Symbol" panose="05050102010706020507" pitchFamily="18" charset="2"/>
              <a:buChar char=" "/>
            </a:pPr>
            <a:r>
              <a:rPr lang="en-US" dirty="0" err="1">
                <a:solidFill>
                  <a:schemeClr val="accent2"/>
                </a:solidFill>
                <a:latin typeface="Symbol" panose="05050102010706020507" pitchFamily="18" charset="2"/>
              </a:rPr>
              <a:t>d</a:t>
            </a:r>
            <a:r>
              <a:rPr lang="en-US" baseline="-25000" dirty="0" err="1">
                <a:solidFill>
                  <a:schemeClr val="accent2"/>
                </a:solidFill>
              </a:rPr>
              <a:t>L</a:t>
            </a:r>
            <a:r>
              <a:rPr lang="en-US" baseline="-25000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= 6.60 </a:t>
            </a:r>
            <a:r>
              <a:rPr lang="en-US" dirty="0">
                <a:solidFill>
                  <a:schemeClr val="accent2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chemeClr val="accent2"/>
                </a:solidFill>
              </a:rPr>
              <a:t>m</a:t>
            </a:r>
          </a:p>
          <a:p>
            <a:pPr marL="285750" indent="-285750">
              <a:buFont typeface="Symbol" panose="05050102010706020507" pitchFamily="18" charset="2"/>
              <a:buChar char=" "/>
            </a:pPr>
            <a:r>
              <a:rPr lang="en-US" dirty="0">
                <a:solidFill>
                  <a:schemeClr val="accent2"/>
                </a:solidFill>
              </a:rPr>
              <a:t>Ka=361</a:t>
            </a:r>
          </a:p>
          <a:p>
            <a:pPr marL="285750" indent="-285750">
              <a:buFont typeface="Symbol" panose="05050102010706020507" pitchFamily="18" charset="2"/>
              <a:buChar char=" "/>
            </a:pPr>
            <a:r>
              <a:rPr lang="en-US" dirty="0" err="1">
                <a:solidFill>
                  <a:schemeClr val="accent2"/>
                </a:solidFill>
              </a:rPr>
              <a:t>Tign</a:t>
            </a:r>
            <a:r>
              <a:rPr lang="en-US" dirty="0">
                <a:solidFill>
                  <a:schemeClr val="accent2"/>
                </a:solidFill>
              </a:rPr>
              <a:t>=2.5e-3 s</a:t>
            </a:r>
            <a:endParaRPr lang="en-US" dirty="0"/>
          </a:p>
        </p:txBody>
      </p:sp>
      <p:sp>
        <p:nvSpPr>
          <p:cNvPr id="21" name="Content Placeholder 1"/>
          <p:cNvSpPr txBox="1">
            <a:spLocks/>
          </p:cNvSpPr>
          <p:nvPr/>
        </p:nvSpPr>
        <p:spPr>
          <a:xfrm>
            <a:off x="184567" y="2366337"/>
            <a:ext cx="3797123" cy="35426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Significantly outside the range of gas turbine and IC engine operation.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Requires assessment of appropriate turbulent combustion models.</a:t>
            </a:r>
          </a:p>
        </p:txBody>
      </p:sp>
    </p:spTree>
    <p:extLst>
      <p:ext uri="{BB962C8B-B14F-4D97-AF65-F5344CB8AC3E}">
        <p14:creationId xmlns:p14="http://schemas.microsoft.com/office/powerpoint/2010/main" val="592516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92807" y="131663"/>
            <a:ext cx="11580921" cy="600980"/>
          </a:xfrm>
        </p:spPr>
        <p:txBody>
          <a:bodyPr>
            <a:normAutofit fontScale="90000"/>
          </a:bodyPr>
          <a:lstStyle/>
          <a:p>
            <a:r>
              <a:rPr lang="en-US" dirty="0"/>
              <a:t>Potential Range of Operating Conditions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46591" y="1832174"/>
            <a:ext cx="175015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/>
              <a:t>30%O2/70%CO2</a:t>
            </a:r>
          </a:p>
          <a:p>
            <a:r>
              <a:rPr lang="en-US" dirty="0"/>
              <a:t>U = 30 m/s</a:t>
            </a:r>
          </a:p>
          <a:p>
            <a:r>
              <a:rPr lang="en-US" dirty="0" err="1">
                <a:latin typeface="Symbol" panose="05050102010706020507" pitchFamily="18" charset="2"/>
              </a:rPr>
              <a:t>t</a:t>
            </a:r>
            <a:r>
              <a:rPr lang="en-US" baseline="-25000" dirty="0" err="1"/>
              <a:t>R</a:t>
            </a:r>
            <a:r>
              <a:rPr lang="en-US" dirty="0"/>
              <a:t> = 12.7 </a:t>
            </a:r>
            <a:r>
              <a:rPr lang="en-US" dirty="0" err="1"/>
              <a:t>ms</a:t>
            </a:r>
            <a:endParaRPr lang="en-US" dirty="0"/>
          </a:p>
          <a:p>
            <a:r>
              <a:rPr lang="en-US" dirty="0" err="1">
                <a:latin typeface="Symbol" panose="05050102010706020507" pitchFamily="18" charset="2"/>
              </a:rPr>
              <a:t>t</a:t>
            </a:r>
            <a:r>
              <a:rPr lang="en-US" baseline="-25000" dirty="0" err="1"/>
              <a:t>T</a:t>
            </a:r>
            <a:r>
              <a:rPr lang="en-US" baseline="-25000" dirty="0"/>
              <a:t> </a:t>
            </a:r>
            <a:r>
              <a:rPr lang="en-US" dirty="0"/>
              <a:t>= 2.6e-4 s</a:t>
            </a:r>
          </a:p>
          <a:p>
            <a:r>
              <a:rPr lang="en-US" dirty="0" err="1"/>
              <a:t>l</a:t>
            </a:r>
            <a:r>
              <a:rPr lang="en-US" baseline="-25000" dirty="0" err="1"/>
              <a:t>T</a:t>
            </a:r>
            <a:r>
              <a:rPr lang="en-US" dirty="0"/>
              <a:t> = 1.9 mm</a:t>
            </a:r>
          </a:p>
          <a:p>
            <a:r>
              <a:rPr lang="en-US" dirty="0" err="1">
                <a:latin typeface="Symbol" panose="05050102010706020507" pitchFamily="18" charset="2"/>
              </a:rPr>
              <a:t>t</a:t>
            </a:r>
            <a:r>
              <a:rPr lang="en-US" baseline="-25000" dirty="0" err="1"/>
              <a:t>K</a:t>
            </a:r>
            <a:r>
              <a:rPr lang="en-US" dirty="0"/>
              <a:t>=3.4e-6 s</a:t>
            </a:r>
          </a:p>
          <a:p>
            <a:r>
              <a:rPr lang="en-US" dirty="0" err="1"/>
              <a:t>l</a:t>
            </a:r>
            <a:r>
              <a:rPr lang="en-US" baseline="-25000" dirty="0" err="1"/>
              <a:t>K</a:t>
            </a:r>
            <a:r>
              <a:rPr lang="en-US" dirty="0"/>
              <a:t> = 1.6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  <a:p>
            <a:pPr marL="285750" indent="-285750">
              <a:buFont typeface="Symbol" panose="05050102010706020507" pitchFamily="18" charset="2"/>
              <a:buChar char="a"/>
            </a:pPr>
            <a:r>
              <a:rPr lang="en-US" dirty="0"/>
              <a:t>= 3.9e-7 m</a:t>
            </a:r>
            <a:r>
              <a:rPr lang="en-US" baseline="30000" dirty="0"/>
              <a:t>2</a:t>
            </a:r>
            <a:r>
              <a:rPr lang="en-US" dirty="0"/>
              <a:t>/s</a:t>
            </a:r>
          </a:p>
          <a:p>
            <a:r>
              <a:rPr lang="en-US" dirty="0"/>
              <a:t>S</a:t>
            </a:r>
            <a:r>
              <a:rPr lang="en-US" baseline="-25000" dirty="0"/>
              <a:t>L</a:t>
            </a:r>
            <a:r>
              <a:rPr lang="en-US" dirty="0"/>
              <a:t> = 0.58 m/s</a:t>
            </a:r>
          </a:p>
          <a:p>
            <a:r>
              <a:rPr lang="en-US" dirty="0" err="1">
                <a:latin typeface="Symbol" panose="05050102010706020507" pitchFamily="18" charset="2"/>
              </a:rPr>
              <a:t>t</a:t>
            </a:r>
            <a:r>
              <a:rPr lang="en-US" baseline="-25000" dirty="0" err="1"/>
              <a:t>ign</a:t>
            </a:r>
            <a:r>
              <a:rPr lang="en-US" dirty="0"/>
              <a:t> = 0.92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33001" y="1832174"/>
            <a:ext cx="178542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dirty="0"/>
              <a:t>9%O2/91%CO2</a:t>
            </a:r>
          </a:p>
          <a:p>
            <a:r>
              <a:rPr lang="en-US" dirty="0"/>
              <a:t>U = 50 m/s</a:t>
            </a:r>
          </a:p>
          <a:p>
            <a:r>
              <a:rPr lang="en-US" dirty="0" err="1">
                <a:latin typeface="Symbol" panose="05050102010706020507" pitchFamily="18" charset="2"/>
              </a:rPr>
              <a:t>t</a:t>
            </a:r>
            <a:r>
              <a:rPr lang="en-US" baseline="-25000" dirty="0" err="1"/>
              <a:t>R</a:t>
            </a:r>
            <a:r>
              <a:rPr lang="en-US" dirty="0"/>
              <a:t> = 7.6 </a:t>
            </a:r>
            <a:r>
              <a:rPr lang="en-US" dirty="0" err="1"/>
              <a:t>ms</a:t>
            </a:r>
            <a:endParaRPr lang="en-US" dirty="0"/>
          </a:p>
          <a:p>
            <a:r>
              <a:rPr lang="en-US" dirty="0" err="1">
                <a:latin typeface="Symbol" panose="05050102010706020507" pitchFamily="18" charset="2"/>
              </a:rPr>
              <a:t>t</a:t>
            </a:r>
            <a:r>
              <a:rPr lang="en-US" baseline="-25000" dirty="0" err="1"/>
              <a:t>T</a:t>
            </a:r>
            <a:r>
              <a:rPr lang="en-US" baseline="-25000" dirty="0"/>
              <a:t> </a:t>
            </a:r>
            <a:r>
              <a:rPr lang="en-US" dirty="0"/>
              <a:t>= 9.3e-5 s</a:t>
            </a:r>
          </a:p>
          <a:p>
            <a:r>
              <a:rPr lang="en-US" dirty="0" err="1"/>
              <a:t>l</a:t>
            </a:r>
            <a:r>
              <a:rPr lang="en-US" baseline="-25000" dirty="0" err="1"/>
              <a:t>T</a:t>
            </a:r>
            <a:r>
              <a:rPr lang="en-US" dirty="0"/>
              <a:t> = 2.0 mm</a:t>
            </a:r>
          </a:p>
          <a:p>
            <a:r>
              <a:rPr lang="en-US" dirty="0" err="1">
                <a:latin typeface="Symbol" panose="05050102010706020507" pitchFamily="18" charset="2"/>
              </a:rPr>
              <a:t>t</a:t>
            </a:r>
            <a:r>
              <a:rPr lang="en-US" baseline="-25000" dirty="0" err="1"/>
              <a:t>K</a:t>
            </a:r>
            <a:r>
              <a:rPr lang="en-US" dirty="0"/>
              <a:t>=4.1e-7 s</a:t>
            </a:r>
          </a:p>
          <a:p>
            <a:r>
              <a:rPr lang="en-US" dirty="0" err="1"/>
              <a:t>l</a:t>
            </a:r>
            <a:r>
              <a:rPr lang="en-US" baseline="-25000" dirty="0" err="1"/>
              <a:t>K</a:t>
            </a:r>
            <a:r>
              <a:rPr lang="en-US" dirty="0"/>
              <a:t> = 0.36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  <a:p>
            <a:pPr marL="285750" indent="-285750">
              <a:buFont typeface="Symbol" panose="05050102010706020507" pitchFamily="18" charset="2"/>
              <a:buChar char="a"/>
            </a:pPr>
            <a:r>
              <a:rPr lang="en-US" dirty="0"/>
              <a:t>= 3.3e-7 m</a:t>
            </a:r>
            <a:r>
              <a:rPr lang="en-US" baseline="30000" dirty="0"/>
              <a:t>2</a:t>
            </a:r>
            <a:r>
              <a:rPr lang="en-US" dirty="0"/>
              <a:t>/s</a:t>
            </a:r>
          </a:p>
          <a:p>
            <a:r>
              <a:rPr lang="en-US" dirty="0"/>
              <a:t>S</a:t>
            </a:r>
            <a:r>
              <a:rPr lang="en-US" baseline="-25000" dirty="0"/>
              <a:t>L</a:t>
            </a:r>
            <a:r>
              <a:rPr lang="en-US" dirty="0"/>
              <a:t> = 0.05 m/s</a:t>
            </a:r>
          </a:p>
          <a:p>
            <a:r>
              <a:rPr lang="en-US" dirty="0" err="1">
                <a:latin typeface="Symbol" panose="05050102010706020507" pitchFamily="18" charset="2"/>
              </a:rPr>
              <a:t>t</a:t>
            </a:r>
            <a:r>
              <a:rPr lang="en-US" baseline="-25000" dirty="0" err="1"/>
              <a:t>ign</a:t>
            </a:r>
            <a:r>
              <a:rPr lang="en-US" dirty="0"/>
              <a:t> = 2.5 </a:t>
            </a:r>
            <a:r>
              <a:rPr lang="en-US" dirty="0" err="1"/>
              <a:t>ms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076" y="4674775"/>
            <a:ext cx="4572000" cy="1421596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37" y="4693806"/>
            <a:ext cx="4572000" cy="1402565"/>
          </a:xfrm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192807" y="908992"/>
            <a:ext cx="9340299" cy="772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30% O2 case looks like a conventional turbulent flame.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9% O2 case looks like </a:t>
            </a:r>
            <a:r>
              <a:rPr lang="en-US" sz="2400" dirty="0" err="1"/>
              <a:t>autoignition</a:t>
            </a:r>
            <a:r>
              <a:rPr lang="en-US" sz="2400" dirty="0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360" y="3917191"/>
            <a:ext cx="814110" cy="22918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847360" y="3500615"/>
            <a:ext cx="1156513" cy="558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(K)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59153" y="2515635"/>
            <a:ext cx="2408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Large Eddy Simulations</a:t>
            </a:r>
          </a:p>
        </p:txBody>
      </p:sp>
    </p:spTree>
    <p:extLst>
      <p:ext uri="{BB962C8B-B14F-4D97-AF65-F5344CB8AC3E}">
        <p14:creationId xmlns:p14="http://schemas.microsoft.com/office/powerpoint/2010/main" val="3700759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9028" y="1334764"/>
            <a:ext cx="11580921" cy="669280"/>
          </a:xfrm>
        </p:spPr>
        <p:txBody>
          <a:bodyPr>
            <a:noAutofit/>
          </a:bodyPr>
          <a:lstStyle/>
          <a:p>
            <a:r>
              <a:rPr lang="en-US" dirty="0"/>
              <a:t>No detailed mechanisms validated at sCO2 conditions. Best available is likely Aramco Mech (U. Galway). Validated with flame-speed up to 60 bar and ignition delay to 260 bar. Likely better than GRI 3.0.</a:t>
            </a:r>
          </a:p>
          <a:p>
            <a:r>
              <a:rPr lang="en-US" dirty="0"/>
              <a:t>Huge mechanism, 103 species, 480 reactions after reduction to C2 and smaller.</a:t>
            </a:r>
          </a:p>
          <a:p>
            <a:r>
              <a:rPr lang="en-US" dirty="0"/>
              <a:t>Need for compact skeletal mechanisms amenable to CFD modeling (10-30 species maximum).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0627" y="177101"/>
            <a:ext cx="11580921" cy="600980"/>
          </a:xfrm>
        </p:spPr>
        <p:txBody>
          <a:bodyPr>
            <a:normAutofit fontScale="90000"/>
          </a:bodyPr>
          <a:lstStyle/>
          <a:p>
            <a:r>
              <a:rPr lang="en-US" dirty="0"/>
              <a:t>Chemical Kinetic Mechanisms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7065" y="5355771"/>
            <a:ext cx="1108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</a:rPr>
              <a:t>Need flame speed, species profiles and induction time data for direct-fired conditions!</a:t>
            </a:r>
          </a:p>
        </p:txBody>
      </p:sp>
    </p:spTree>
    <p:extLst>
      <p:ext uri="{BB962C8B-B14F-4D97-AF65-F5344CB8AC3E}">
        <p14:creationId xmlns:p14="http://schemas.microsoft.com/office/powerpoint/2010/main" val="2565487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3051" y="1835738"/>
            <a:ext cx="4376677" cy="553010"/>
          </a:xfrm>
        </p:spPr>
        <p:txBody>
          <a:bodyPr>
            <a:noAutofit/>
          </a:bodyPr>
          <a:lstStyle/>
          <a:p>
            <a:r>
              <a:rPr lang="en-US" dirty="0"/>
              <a:t>Methane oxidation kinetics very different at 300 bar.</a:t>
            </a:r>
          </a:p>
          <a:p>
            <a:r>
              <a:rPr lang="en-US" dirty="0"/>
              <a:t>More reaction paths play an important role, therefor larger skeletal mechanisms needed to adequately represent kinetics. 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0628" y="119519"/>
            <a:ext cx="11580921" cy="600980"/>
          </a:xfrm>
        </p:spPr>
        <p:txBody>
          <a:bodyPr>
            <a:normAutofit fontScale="90000"/>
          </a:bodyPr>
          <a:lstStyle/>
          <a:p>
            <a:r>
              <a:rPr lang="en-US" dirty="0"/>
              <a:t>Mechanism Reduction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>
          <a:xfrm>
            <a:off x="163051" y="861248"/>
            <a:ext cx="5377137" cy="373510"/>
          </a:xfrm>
        </p:spPr>
        <p:txBody>
          <a:bodyPr/>
          <a:lstStyle/>
          <a:p>
            <a:r>
              <a:rPr lang="en-US" b="1" dirty="0"/>
              <a:t>Reaction Path Analysis,  0-D Reactor</a:t>
            </a:r>
          </a:p>
          <a:p>
            <a:r>
              <a:rPr lang="en-US" b="1" dirty="0"/>
              <a:t>T=985K, CH4=.12989, O2=.27351, CO2=.5966</a:t>
            </a:r>
          </a:p>
          <a:p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285" y="1516257"/>
            <a:ext cx="2996603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744" y="1516257"/>
            <a:ext cx="3051805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43345" y="1438571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 bar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12232" y="1438571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300 bar</a:t>
            </a:r>
          </a:p>
        </p:txBody>
      </p:sp>
    </p:spTree>
    <p:extLst>
      <p:ext uri="{BB962C8B-B14F-4D97-AF65-F5344CB8AC3E}">
        <p14:creationId xmlns:p14="http://schemas.microsoft.com/office/powerpoint/2010/main" val="3504045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24329" y="170672"/>
            <a:ext cx="11580921" cy="600980"/>
          </a:xfrm>
        </p:spPr>
        <p:txBody>
          <a:bodyPr>
            <a:normAutofit fontScale="90000"/>
          </a:bodyPr>
          <a:lstStyle/>
          <a:p>
            <a:r>
              <a:rPr lang="en-US" dirty="0"/>
              <a:t>Mechanism Reduction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203" y="2084200"/>
            <a:ext cx="4287768" cy="35567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4329" y="978277"/>
            <a:ext cx="69817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Garamond" panose="02020404030301010803" pitchFamily="18" charset="0"/>
              </a:rPr>
              <a:t>Combination of reaction path analysis, flame-speed sensitivity and ignition delay time sensitivity.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Garamond" panose="02020404030301010803" pitchFamily="18" charset="0"/>
              </a:rPr>
              <a:t>Optimized for </a:t>
            </a:r>
            <a:r>
              <a:rPr lang="en-US" sz="2400" b="1" dirty="0" err="1">
                <a:latin typeface="Garamond" panose="02020404030301010803" pitchFamily="18" charset="0"/>
              </a:rPr>
              <a:t>Allam</a:t>
            </a:r>
            <a:r>
              <a:rPr lang="en-US" sz="2400" b="1" dirty="0">
                <a:latin typeface="Garamond" panose="02020404030301010803" pitchFamily="18" charset="0"/>
              </a:rPr>
              <a:t> cycle combustor conditions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Garamond" panose="02020404030301010803" pitchFamily="18" charset="0"/>
              </a:rPr>
              <a:t>300 bar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Garamond" panose="02020404030301010803" pitchFamily="18" charset="0"/>
              </a:rPr>
              <a:t>T</a:t>
            </a:r>
            <a:r>
              <a:rPr lang="en-US" sz="2400" b="1" baseline="-25000" dirty="0" err="1">
                <a:latin typeface="Garamond" panose="02020404030301010803" pitchFamily="18" charset="0"/>
              </a:rPr>
              <a:t>preheat</a:t>
            </a:r>
            <a:r>
              <a:rPr lang="en-US" sz="2400" b="1" dirty="0">
                <a:latin typeface="Garamond" panose="02020404030301010803" pitchFamily="18" charset="0"/>
              </a:rPr>
              <a:t> ~ 1000K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Garamond" panose="02020404030301010803" pitchFamily="18" charset="0"/>
              </a:rPr>
              <a:t>Oxidizer: 25% O</a:t>
            </a:r>
            <a:r>
              <a:rPr lang="en-US" sz="2400" b="1" baseline="-25000" dirty="0">
                <a:latin typeface="Garamond" panose="02020404030301010803" pitchFamily="18" charset="0"/>
              </a:rPr>
              <a:t>2</a:t>
            </a:r>
            <a:r>
              <a:rPr lang="en-US" sz="2400" b="1" dirty="0">
                <a:latin typeface="Garamond" panose="02020404030301010803" pitchFamily="18" charset="0"/>
              </a:rPr>
              <a:t> + 75% CO</a:t>
            </a:r>
            <a:r>
              <a:rPr lang="en-US" sz="2400" b="1" baseline="-25000" dirty="0">
                <a:latin typeface="Garamond" panose="02020404030301010803" pitchFamily="18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95573" y="1559156"/>
            <a:ext cx="3427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Flame speed sensitivity at 300 bar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229580" y="3862558"/>
            <a:ext cx="7206043" cy="2318323"/>
          </a:xfrm>
        </p:spPr>
        <p:txBody>
          <a:bodyPr>
            <a:noAutofit/>
          </a:bodyPr>
          <a:lstStyle/>
          <a:p>
            <a:r>
              <a:rPr lang="en-US" sz="2400" dirty="0"/>
              <a:t>Several skeletal mechanisms developed with 33, 29, 26 and 17 species.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5112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922" y="2505578"/>
            <a:ext cx="4567797" cy="366910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787291"/>
            <a:ext cx="11580921" cy="1230493"/>
          </a:xfrm>
        </p:spPr>
        <p:txBody>
          <a:bodyPr>
            <a:noAutofit/>
          </a:bodyPr>
          <a:lstStyle/>
          <a:p>
            <a:r>
              <a:rPr lang="en-US" dirty="0"/>
              <a:t>Performance comparison of various skeletal mechanisms.</a:t>
            </a:r>
          </a:p>
          <a:p>
            <a:pPr lvl="1"/>
            <a:r>
              <a:rPr lang="en-US" dirty="0"/>
              <a:t>Flame speed and ignition delay improve with the inclusion of more species and reactions.</a:t>
            </a:r>
          </a:p>
          <a:p>
            <a:pPr lvl="2"/>
            <a:r>
              <a:rPr lang="en-US" dirty="0"/>
              <a:t>33 and 29 species able to predict flame-speed and ignition delay very well.</a:t>
            </a:r>
          </a:p>
          <a:p>
            <a:pPr lvl="2"/>
            <a:r>
              <a:rPr lang="en-US" dirty="0"/>
              <a:t>17 species able to predict flame-speed to within ~40% error.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71686" y="186311"/>
            <a:ext cx="11580921" cy="600980"/>
          </a:xfrm>
        </p:spPr>
        <p:txBody>
          <a:bodyPr>
            <a:normAutofit fontScale="90000"/>
          </a:bodyPr>
          <a:lstStyle/>
          <a:p>
            <a:r>
              <a:rPr lang="en-US" dirty="0"/>
              <a:t>Mechanism Reduction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017" y="2505578"/>
            <a:ext cx="5527263" cy="373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08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0628" y="1498681"/>
            <a:ext cx="11580921" cy="4010336"/>
          </a:xfrm>
        </p:spPr>
        <p:txBody>
          <a:bodyPr>
            <a:normAutofit/>
          </a:bodyPr>
          <a:lstStyle/>
          <a:p>
            <a:r>
              <a:rPr lang="en-US" dirty="0"/>
              <a:t>Effects of pressure and diluents on flames.</a:t>
            </a:r>
          </a:p>
          <a:p>
            <a:r>
              <a:rPr lang="en-US" dirty="0"/>
              <a:t>Identification of target conditions.</a:t>
            </a:r>
          </a:p>
          <a:p>
            <a:r>
              <a:rPr lang="en-US" dirty="0"/>
              <a:t>Overview of characteristic time and length scales.</a:t>
            </a:r>
          </a:p>
          <a:p>
            <a:r>
              <a:rPr lang="en-US" dirty="0"/>
              <a:t>CFD simulations of turbulent time and length scales.</a:t>
            </a:r>
          </a:p>
          <a:p>
            <a:r>
              <a:rPr lang="en-US" dirty="0"/>
              <a:t>Chemical kinetic mechanisms.</a:t>
            </a:r>
          </a:p>
          <a:p>
            <a:r>
              <a:rPr lang="en-US" dirty="0"/>
              <a:t>Carbon monoxide formation.</a:t>
            </a:r>
          </a:p>
          <a:p>
            <a:r>
              <a:rPr lang="en-US" dirty="0"/>
              <a:t>Thermo-acoustic instabilities.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17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0627" y="153593"/>
            <a:ext cx="11580921" cy="600980"/>
          </a:xfrm>
        </p:spPr>
        <p:txBody>
          <a:bodyPr>
            <a:normAutofit fontScale="90000"/>
          </a:bodyPr>
          <a:lstStyle/>
          <a:p>
            <a:r>
              <a:rPr lang="en-US" dirty="0"/>
              <a:t>Mechanism Reduction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391" y="1136189"/>
            <a:ext cx="5932880" cy="5007548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192204" y="968238"/>
            <a:ext cx="5382750" cy="1230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Performance comparison of various skeletal mechanisms.</a:t>
            </a:r>
          </a:p>
          <a:p>
            <a:pPr lvl="1"/>
            <a:r>
              <a:rPr lang="en-US" dirty="0"/>
              <a:t>All do very well for CO production profiles.</a:t>
            </a:r>
          </a:p>
          <a:p>
            <a:r>
              <a:rPr lang="en-US" dirty="0"/>
              <a:t>CO prediction important for accurate cycle efficiency calculations.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04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2939" y="6974145"/>
            <a:ext cx="11580921" cy="6360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0628" y="162509"/>
            <a:ext cx="11580921" cy="600980"/>
          </a:xfrm>
        </p:spPr>
        <p:txBody>
          <a:bodyPr>
            <a:normAutofit fontScale="90000"/>
          </a:bodyPr>
          <a:lstStyle/>
          <a:p>
            <a:r>
              <a:rPr lang="en-US" dirty="0"/>
              <a:t>Estimation of CO Production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156" y="798994"/>
            <a:ext cx="50072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Large Eddy Simulation, Dynamic </a:t>
            </a:r>
            <a:r>
              <a:rPr lang="en-US" sz="2000" b="1" i="1" dirty="0" err="1"/>
              <a:t>Smagorinksy</a:t>
            </a:r>
            <a:endParaRPr lang="en-US" sz="2000" b="1" i="1" dirty="0"/>
          </a:p>
          <a:p>
            <a:r>
              <a:rPr lang="en-US" sz="2000" b="1" i="1" dirty="0"/>
              <a:t>17-species skeletal mechanism</a:t>
            </a:r>
          </a:p>
          <a:p>
            <a:r>
              <a:rPr lang="en-US" sz="2000" b="1" i="1" dirty="0"/>
              <a:t>FDF Combustion Model, Modified Curl, C</a:t>
            </a:r>
            <a:r>
              <a:rPr lang="en-US" sz="2000" b="1" i="1" baseline="-25000" dirty="0"/>
              <a:t>M</a:t>
            </a:r>
            <a:r>
              <a:rPr lang="en-US" sz="2000" b="1" i="1" dirty="0"/>
              <a:t>=2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93374" y="2428965"/>
            <a:ext cx="11737574" cy="3646275"/>
            <a:chOff x="293374" y="2428965"/>
            <a:chExt cx="11737574" cy="3646275"/>
          </a:xfrm>
        </p:grpSpPr>
        <p:grpSp>
          <p:nvGrpSpPr>
            <p:cNvPr id="21" name="Group 20"/>
            <p:cNvGrpSpPr/>
            <p:nvPr/>
          </p:nvGrpSpPr>
          <p:grpSpPr>
            <a:xfrm>
              <a:off x="293374" y="2658569"/>
              <a:ext cx="11737574" cy="3416671"/>
              <a:chOff x="333552" y="2512049"/>
              <a:chExt cx="11737574" cy="3416671"/>
            </a:xfrm>
          </p:grpSpPr>
          <p:graphicFrame>
            <p:nvGraphicFramePr>
              <p:cNvPr id="15" name="Object 1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07838032"/>
                  </p:ext>
                </p:extLst>
              </p:nvPr>
            </p:nvGraphicFramePr>
            <p:xfrm>
              <a:off x="1369411" y="2590077"/>
              <a:ext cx="4572000" cy="165277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38" name="Image" r:id="rId3" imgW="7834680" imgH="2831400" progId="Photoshop.Image.11">
                      <p:embed/>
                    </p:oleObj>
                  </mc:Choice>
                  <mc:Fallback>
                    <p:oleObj name="Image" r:id="rId3" imgW="7834680" imgH="2831400" progId="Photoshop.Image.11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369411" y="2590077"/>
                            <a:ext cx="4572000" cy="165277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81019751"/>
                  </p:ext>
                </p:extLst>
              </p:nvPr>
            </p:nvGraphicFramePr>
            <p:xfrm>
              <a:off x="333552" y="2515200"/>
              <a:ext cx="846309" cy="32612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39" name="Image" r:id="rId5" imgW="1993320" imgH="7682400" progId="Photoshop.Image.11">
                      <p:embed/>
                    </p:oleObj>
                  </mc:Choice>
                  <mc:Fallback>
                    <p:oleObj name="Image" r:id="rId5" imgW="1993320" imgH="7682400" progId="Photoshop.Image.11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333552" y="2515200"/>
                            <a:ext cx="846309" cy="326125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1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40349536"/>
                  </p:ext>
                </p:extLst>
              </p:nvPr>
            </p:nvGraphicFramePr>
            <p:xfrm>
              <a:off x="1451331" y="4379763"/>
              <a:ext cx="4572000" cy="15293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40" name="Image" r:id="rId7" imgW="7707600" imgH="2577600" progId="Photoshop.Image.11">
                      <p:embed/>
                    </p:oleObj>
                  </mc:Choice>
                  <mc:Fallback>
                    <p:oleObj name="Image" r:id="rId7" imgW="7707600" imgH="2577600" progId="Photoshop.Image.11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1451331" y="4379763"/>
                            <a:ext cx="4572000" cy="152933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Object 1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28986299"/>
                  </p:ext>
                </p:extLst>
              </p:nvPr>
            </p:nvGraphicFramePr>
            <p:xfrm>
              <a:off x="6217881" y="2618571"/>
              <a:ext cx="4709160" cy="14077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41" name="Image" r:id="rId9" imgW="7860240" imgH="2349000" progId="Photoshop.Image.11">
                      <p:embed/>
                    </p:oleObj>
                  </mc:Choice>
                  <mc:Fallback>
                    <p:oleObj name="Image" r:id="rId9" imgW="7860240" imgH="2349000" progId="Photoshop.Image.11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6217881" y="2618571"/>
                            <a:ext cx="4709160" cy="140770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96626599"/>
                  </p:ext>
                </p:extLst>
              </p:nvPr>
            </p:nvGraphicFramePr>
            <p:xfrm>
              <a:off x="11229224" y="2512049"/>
              <a:ext cx="841902" cy="32644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42" name="Image" r:id="rId11" imgW="1968120" imgH="7631640" progId="Photoshop.Image.11">
                      <p:embed/>
                    </p:oleObj>
                  </mc:Choice>
                  <mc:Fallback>
                    <p:oleObj name="Image" r:id="rId11" imgW="1968120" imgH="7631640" progId="Photoshop.Image.11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11229224" y="2512049"/>
                            <a:ext cx="841902" cy="326440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1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57451309"/>
                  </p:ext>
                </p:extLst>
              </p:nvPr>
            </p:nvGraphicFramePr>
            <p:xfrm>
              <a:off x="6316723" y="4475358"/>
              <a:ext cx="4709160" cy="14533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43" name="Image" r:id="rId13" imgW="7860240" imgH="2425320" progId="Photoshop.Image.11">
                      <p:embed/>
                    </p:oleObj>
                  </mc:Choice>
                  <mc:Fallback>
                    <p:oleObj name="Image" r:id="rId13" imgW="7860240" imgH="2425320" progId="Photoshop.Image.11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6316723" y="4475358"/>
                            <a:ext cx="4709160" cy="145336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" name="TextBox 13"/>
              <p:cNvSpPr txBox="1"/>
              <p:nvPr/>
            </p:nvSpPr>
            <p:spPr>
              <a:xfrm>
                <a:off x="4561338" y="4076842"/>
                <a:ext cx="33130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i="1" dirty="0"/>
                  <a:t>Time-Averaged CO mass fraction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4489960" y="2428965"/>
              <a:ext cx="3201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Instantaneous CO mass fraction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7579273" y="2117662"/>
            <a:ext cx="31231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u="sng" dirty="0">
                <a:solidFill>
                  <a:schemeClr val="accent1">
                    <a:lumMod val="75000"/>
                  </a:schemeClr>
                </a:solidFill>
              </a:rPr>
              <a:t>30%O2/70%CO2, </a:t>
            </a:r>
            <a:r>
              <a:rPr lang="en-US" sz="2400" b="1" i="1" u="sng" dirty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f</a:t>
            </a:r>
            <a:r>
              <a:rPr lang="en-US" sz="2400" b="1" i="1" u="sng" dirty="0">
                <a:solidFill>
                  <a:schemeClr val="accent1">
                    <a:lumMod val="75000"/>
                  </a:schemeClr>
                </a:solidFill>
              </a:rPr>
              <a:t>=1.0</a:t>
            </a:r>
          </a:p>
          <a:p>
            <a:endParaRPr lang="en-US" sz="2400" b="1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40332" y="2117662"/>
            <a:ext cx="2967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u="sng" dirty="0">
                <a:solidFill>
                  <a:schemeClr val="accent1">
                    <a:lumMod val="75000"/>
                  </a:schemeClr>
                </a:solidFill>
              </a:rPr>
              <a:t>9%O2/91%CO2, </a:t>
            </a:r>
            <a:r>
              <a:rPr lang="en-US" sz="2400" b="1" i="1" u="sng" dirty="0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f</a:t>
            </a:r>
            <a:r>
              <a:rPr lang="en-US" sz="2400" b="1" i="1" u="sng" dirty="0">
                <a:solidFill>
                  <a:schemeClr val="accent1">
                    <a:lumMod val="75000"/>
                  </a:schemeClr>
                </a:solidFill>
              </a:rPr>
              <a:t>=1.0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823751" y="5927358"/>
            <a:ext cx="989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X</a:t>
            </a:r>
            <a:r>
              <a:rPr lang="en-US" b="1" i="1" baseline="-25000" dirty="0"/>
              <a:t>C0</a:t>
            </a:r>
            <a:r>
              <a:rPr lang="en-US" b="1" i="1" dirty="0"/>
              <a:t>=.026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57618" y="5890574"/>
            <a:ext cx="1246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X</a:t>
            </a:r>
            <a:r>
              <a:rPr lang="en-US" b="1" i="1" baseline="-25000" dirty="0"/>
              <a:t>CO</a:t>
            </a:r>
            <a:r>
              <a:rPr lang="en-US" b="1" i="1" dirty="0"/>
              <a:t>=.00098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50095" y="918581"/>
            <a:ext cx="2658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u="sng" dirty="0"/>
              <a:t>Equilibrium </a:t>
            </a:r>
            <a:r>
              <a:rPr lang="en-US" b="1" i="1" u="sng" dirty="0" err="1"/>
              <a:t>Calcs</a:t>
            </a:r>
            <a:endParaRPr lang="en-US" b="1" i="1" u="sng" dirty="0"/>
          </a:p>
          <a:p>
            <a:r>
              <a:rPr lang="en-US" dirty="0"/>
              <a:t>Flame (30% O2) : X</a:t>
            </a:r>
            <a:r>
              <a:rPr lang="en-US" baseline="-25000" dirty="0"/>
              <a:t>CO</a:t>
            </a:r>
            <a:r>
              <a:rPr lang="en-US" dirty="0"/>
              <a:t>=.024</a:t>
            </a:r>
          </a:p>
          <a:p>
            <a:r>
              <a:rPr lang="en-US" dirty="0"/>
              <a:t>Comb Exit: X</a:t>
            </a:r>
            <a:r>
              <a:rPr lang="en-US" baseline="-25000" dirty="0"/>
              <a:t>CO</a:t>
            </a:r>
            <a:r>
              <a:rPr lang="en-US" dirty="0"/>
              <a:t> = 1.2e-5</a:t>
            </a:r>
          </a:p>
        </p:txBody>
      </p:sp>
    </p:spTree>
    <p:extLst>
      <p:ext uri="{BB962C8B-B14F-4D97-AF65-F5344CB8AC3E}">
        <p14:creationId xmlns:p14="http://schemas.microsoft.com/office/powerpoint/2010/main" val="1807115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0225" y="4936679"/>
            <a:ext cx="11580921" cy="1419879"/>
          </a:xfrm>
        </p:spPr>
        <p:txBody>
          <a:bodyPr>
            <a:noAutofit/>
          </a:bodyPr>
          <a:lstStyle/>
          <a:p>
            <a:r>
              <a:rPr lang="en-US" sz="2400" dirty="0"/>
              <a:t>CO concentration is well above equilibrium at turbine inlet conditions.</a:t>
            </a:r>
          </a:p>
          <a:p>
            <a:r>
              <a:rPr lang="en-US" sz="2400" dirty="0"/>
              <a:t>CO oxidation reactions are slow relative to residence time in turbine.</a:t>
            </a:r>
          </a:p>
          <a:p>
            <a:r>
              <a:rPr lang="en-US" sz="2400" dirty="0"/>
              <a:t>CO is effectively “frozen” at flame conditions.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0627" y="165761"/>
            <a:ext cx="11580921" cy="600980"/>
          </a:xfrm>
        </p:spPr>
        <p:txBody>
          <a:bodyPr>
            <a:normAutofit fontScale="90000"/>
          </a:bodyPr>
          <a:lstStyle/>
          <a:p>
            <a:r>
              <a:rPr lang="en-US" dirty="0"/>
              <a:t>Fate of CO in Turbine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b="1" i="1" dirty="0"/>
              <a:t>RANS, SST-</a:t>
            </a:r>
            <a:r>
              <a:rPr lang="en-US" b="1" i="1" dirty="0" err="1"/>
              <a:t>kOmega</a:t>
            </a:r>
            <a:r>
              <a:rPr lang="en-US" b="1" i="1" dirty="0"/>
              <a:t>, DRM19, </a:t>
            </a:r>
            <a:r>
              <a:rPr lang="en-US" b="1" i="1" dirty="0" err="1"/>
              <a:t>V</a:t>
            </a:r>
            <a:r>
              <a:rPr lang="en-US" b="1" i="1" baseline="-25000" dirty="0" err="1"/>
              <a:t>blade</a:t>
            </a:r>
            <a:r>
              <a:rPr lang="en-US" b="1" i="1" dirty="0"/>
              <a:t>=150 m/s, </a:t>
            </a:r>
            <a:r>
              <a:rPr lang="en-US" b="1" i="1" dirty="0" err="1"/>
              <a:t>Pr</a:t>
            </a:r>
            <a:r>
              <a:rPr lang="en-US" b="1" i="1" dirty="0"/>
              <a:t>=2.85</a:t>
            </a:r>
          </a:p>
          <a:p>
            <a:endParaRPr lang="en-US" b="1" i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20225" y="3537900"/>
          <a:ext cx="4572000" cy="1481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" name="Image" r:id="rId3" imgW="8114040" imgH="2628360" progId="Photoshop.Image.11">
                  <p:embed/>
                </p:oleObj>
              </mc:Choice>
              <mc:Fallback>
                <p:oleObj name="Image" r:id="rId3" imgW="8114040" imgH="262836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0225" y="3537900"/>
                        <a:ext cx="4572000" cy="1481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7592918"/>
              </p:ext>
            </p:extLst>
          </p:nvPr>
        </p:nvGraphicFramePr>
        <p:xfrm>
          <a:off x="5212704" y="3736342"/>
          <a:ext cx="326397" cy="1177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" name="Image" r:id="rId5" imgW="2095200" imgH="7555320" progId="Photoshop.Image.11">
                  <p:embed/>
                </p:oleObj>
              </mc:Choice>
              <mc:Fallback>
                <p:oleObj name="Image" r:id="rId5" imgW="2095200" imgH="755532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12704" y="3736342"/>
                        <a:ext cx="326397" cy="1177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539101" y="3972749"/>
            <a:ext cx="1536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CO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00847" y="2569513"/>
          <a:ext cx="4572000" cy="1026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" name="Image" r:id="rId7" imgW="8088840" imgH="1815840" progId="Photoshop.Image.11">
                  <p:embed/>
                </p:oleObj>
              </mc:Choice>
              <mc:Fallback>
                <p:oleObj name="Image" r:id="rId7" imgW="8088840" imgH="181584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0847" y="2569513"/>
                        <a:ext cx="4572000" cy="10265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800702" y="2259279"/>
          <a:ext cx="36866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" name="Image" r:id="rId9" imgW="2044440" imgH="7606080" progId="Photoshop.Image.11">
                  <p:embed/>
                </p:oleObj>
              </mc:Choice>
              <mc:Fallback>
                <p:oleObj name="Image" r:id="rId9" imgW="2044440" imgH="76060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00702" y="2259279"/>
                        <a:ext cx="368660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184921" y="2789086"/>
            <a:ext cx="72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(Pa)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20225" y="1348628"/>
          <a:ext cx="4572000" cy="1163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" name="Image" r:id="rId11" imgW="8038080" imgH="2044440" progId="Photoshop.Image.11">
                  <p:embed/>
                </p:oleObj>
              </mc:Choice>
              <mc:Fallback>
                <p:oleObj name="Image" r:id="rId11" imgW="8038080" imgH="204444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20225" y="1348628"/>
                        <a:ext cx="4572000" cy="11630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218115" y="1178807"/>
          <a:ext cx="369539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Image" r:id="rId13" imgW="2069640" imgH="7682400" progId="Photoshop.Image.11">
                  <p:embed/>
                </p:oleObj>
              </mc:Choice>
              <mc:Fallback>
                <p:oleObj name="Image" r:id="rId13" imgW="2069640" imgH="76824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18115" y="1178807"/>
                        <a:ext cx="369539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636407" y="1588939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(K)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08804" y="1387016"/>
            <a:ext cx="3305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/>
              <a:t>Equilibrium </a:t>
            </a:r>
            <a:r>
              <a:rPr lang="en-US" b="1" i="1" u="sng" dirty="0" err="1"/>
              <a:t>Calcs</a:t>
            </a:r>
            <a:endParaRPr lang="en-US" b="1" i="1" u="sng" dirty="0"/>
          </a:p>
          <a:p>
            <a:r>
              <a:rPr lang="en-US" dirty="0"/>
              <a:t>Flame: X</a:t>
            </a:r>
            <a:r>
              <a:rPr lang="en-US" baseline="-25000" dirty="0"/>
              <a:t>CO</a:t>
            </a:r>
            <a:r>
              <a:rPr lang="en-US" dirty="0"/>
              <a:t>=.024 (30% O2</a:t>
            </a:r>
            <a:r>
              <a:rPr lang="en-US" b="1" dirty="0"/>
              <a:t>,</a:t>
            </a:r>
            <a:r>
              <a:rPr lang="en-US" b="1" dirty="0">
                <a:latin typeface="Symbol" panose="05050102010706020507" pitchFamily="18" charset="2"/>
              </a:rPr>
              <a:t> </a:t>
            </a:r>
            <a:r>
              <a:rPr lang="en-US" dirty="0">
                <a:latin typeface="Symbol" panose="05050102010706020507" pitchFamily="18" charset="2"/>
              </a:rPr>
              <a:t>f</a:t>
            </a:r>
            <a:r>
              <a:rPr lang="en-US" dirty="0"/>
              <a:t>=1.0)</a:t>
            </a:r>
          </a:p>
          <a:p>
            <a:r>
              <a:rPr lang="en-US" dirty="0"/>
              <a:t>Comb Exit: X</a:t>
            </a:r>
            <a:r>
              <a:rPr lang="en-US" baseline="-25000" dirty="0"/>
              <a:t>CO</a:t>
            </a:r>
            <a:r>
              <a:rPr lang="en-US" dirty="0"/>
              <a:t> = 1.2e-5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53508" y="3695750"/>
            <a:ext cx="19488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u="sng" dirty="0"/>
              <a:t>Simulation Results</a:t>
            </a:r>
          </a:p>
          <a:p>
            <a:r>
              <a:rPr lang="en-US" dirty="0"/>
              <a:t>Inlet: X</a:t>
            </a:r>
            <a:r>
              <a:rPr lang="en-US" baseline="-25000" dirty="0"/>
              <a:t>CO</a:t>
            </a:r>
            <a:r>
              <a:rPr lang="en-US" dirty="0"/>
              <a:t>=.026</a:t>
            </a:r>
          </a:p>
          <a:p>
            <a:r>
              <a:rPr lang="en-US" dirty="0"/>
              <a:t>Outlet: X</a:t>
            </a:r>
            <a:r>
              <a:rPr lang="en-US" baseline="-25000" dirty="0"/>
              <a:t>CO</a:t>
            </a:r>
            <a:r>
              <a:rPr lang="en-US" dirty="0"/>
              <a:t>=.023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091358"/>
            <a:ext cx="1280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Temperature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2329642"/>
            <a:ext cx="909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Pressure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825" y="3426805"/>
            <a:ext cx="452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X</a:t>
            </a:r>
            <a:r>
              <a:rPr lang="en-US" sz="1600" b="1" i="1" baseline="-25000" dirty="0"/>
              <a:t>CO</a:t>
            </a:r>
          </a:p>
        </p:txBody>
      </p:sp>
    </p:spTree>
    <p:extLst>
      <p:ext uri="{BB962C8B-B14F-4D97-AF65-F5344CB8AC3E}">
        <p14:creationId xmlns:p14="http://schemas.microsoft.com/office/powerpoint/2010/main" val="2657620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7255" y="150249"/>
            <a:ext cx="11580921" cy="600980"/>
          </a:xfrm>
        </p:spPr>
        <p:txBody>
          <a:bodyPr>
            <a:normAutofit/>
          </a:bodyPr>
          <a:lstStyle/>
          <a:p>
            <a:r>
              <a:rPr lang="en-US" sz="2800" dirty="0"/>
              <a:t>Effect of CO on sCO2 Cycle Efficiency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9333395" y="6386790"/>
            <a:ext cx="20072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Garamond" panose="02020404030301010803" pitchFamily="18" charset="0"/>
              </a:rPr>
              <a:t>Source: NETL SEA (Chuck White)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473" y="1067470"/>
            <a:ext cx="10753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Preliminary cycle calculations indicate as much as a 1 percentage point decrease in cycle thermal efficiency per mole percentage of CO in the combustor exhaust.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Drop off in cycle and process efficiency is due to an increase in compression power as a result of CO in working fluid.</a:t>
            </a:r>
          </a:p>
        </p:txBody>
      </p:sp>
    </p:spTree>
    <p:extLst>
      <p:ext uri="{BB962C8B-B14F-4D97-AF65-F5344CB8AC3E}">
        <p14:creationId xmlns:p14="http://schemas.microsoft.com/office/powerpoint/2010/main" val="2604586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92" y="4723414"/>
            <a:ext cx="881278" cy="1295998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05974" y="172856"/>
            <a:ext cx="11580921" cy="600980"/>
          </a:xfrm>
        </p:spPr>
        <p:txBody>
          <a:bodyPr>
            <a:normAutofit fontScale="90000"/>
          </a:bodyPr>
          <a:lstStyle/>
          <a:p>
            <a:r>
              <a:rPr lang="en-US" dirty="0"/>
              <a:t>Modeling Thermo-Acoustic Instabilities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>
          <a:xfrm>
            <a:off x="109262" y="2594262"/>
            <a:ext cx="6108657" cy="933979"/>
          </a:xfrm>
        </p:spPr>
        <p:txBody>
          <a:bodyPr/>
          <a:lstStyle/>
          <a:p>
            <a:r>
              <a:rPr lang="en-US" sz="2200" dirty="0">
                <a:latin typeface="Garamond" panose="02020404030301010803" pitchFamily="18" charset="0"/>
              </a:rPr>
              <a:t>Radial mode thermoacoustic instability @ 3kHz.</a:t>
            </a:r>
          </a:p>
          <a:p>
            <a:r>
              <a:rPr lang="en-US" sz="2200" dirty="0">
                <a:latin typeface="Garamond" panose="02020404030301010803" pitchFamily="18" charset="0"/>
              </a:rPr>
              <a:t>Peak-to-Peak pressure oscillation 60% of mean combustor pressure.</a:t>
            </a:r>
          </a:p>
        </p:txBody>
      </p:sp>
      <p:pic>
        <p:nvPicPr>
          <p:cNvPr id="7" name="anim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4392" y="3199414"/>
            <a:ext cx="4572000" cy="304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2" y="4210633"/>
            <a:ext cx="6400800" cy="19256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08713" y="3841301"/>
            <a:ext cx="1909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Field (Pa)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36064" y="2830082"/>
            <a:ext cx="157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Slice at Z=2 cm</a:t>
            </a:r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109264" y="861248"/>
            <a:ext cx="8894888" cy="1580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Aramco17 (17 species, 45 reactions)</a:t>
            </a:r>
          </a:p>
          <a:p>
            <a:r>
              <a:rPr lang="en-US" sz="2000" dirty="0"/>
              <a:t>50 </a:t>
            </a:r>
            <a:r>
              <a:rPr lang="en-US" sz="2000" dirty="0" err="1"/>
              <a:t>mW</a:t>
            </a:r>
            <a:r>
              <a:rPr lang="en-US" sz="2000" dirty="0"/>
              <a:t> (1 kg/s CH4 flow).</a:t>
            </a:r>
          </a:p>
          <a:p>
            <a:r>
              <a:rPr lang="en-US" sz="2000" dirty="0"/>
              <a:t>Oxidizer 25%O2 + 75%CO2 by mass.</a:t>
            </a:r>
          </a:p>
          <a:p>
            <a:r>
              <a:rPr lang="en-US" sz="2000" dirty="0"/>
              <a:t>3M cells, LES model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98625" y="852161"/>
            <a:ext cx="386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/>
              <a:t>OpenFOAM</a:t>
            </a:r>
            <a:r>
              <a:rPr lang="en-US" b="1" i="1" dirty="0"/>
              <a:t> LES, pressure-based solver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24" y="1245104"/>
            <a:ext cx="4415683" cy="128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1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1337" y="1470336"/>
            <a:ext cx="11580921" cy="40103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Oxy-combustion at 300 bar is somewhat uncharted territory.</a:t>
            </a:r>
          </a:p>
          <a:p>
            <a:pPr lvl="1"/>
            <a:r>
              <a:rPr lang="en-US" dirty="0"/>
              <a:t>Conditions more representative of rocket engines.</a:t>
            </a:r>
          </a:p>
          <a:p>
            <a:pPr lvl="1"/>
            <a:r>
              <a:rPr lang="en-US" dirty="0"/>
              <a:t>Limited data available.</a:t>
            </a:r>
          </a:p>
          <a:p>
            <a:r>
              <a:rPr lang="en-US" dirty="0"/>
              <a:t>Need for validated detailed chemical kinetic mechanisms as well as reduced mechanisms.</a:t>
            </a:r>
          </a:p>
          <a:p>
            <a:r>
              <a:rPr lang="en-US" dirty="0"/>
              <a:t>Must take care in selecting appropriate combustion models (fast mixing, </a:t>
            </a:r>
            <a:r>
              <a:rPr lang="en-US" dirty="0" err="1"/>
              <a:t>flamelet</a:t>
            </a:r>
            <a:r>
              <a:rPr lang="en-US" dirty="0"/>
              <a:t>, EDC, PDF, </a:t>
            </a:r>
            <a:r>
              <a:rPr lang="en-US" dirty="0" err="1"/>
              <a:t>etc</a:t>
            </a:r>
            <a:r>
              <a:rPr lang="en-US" dirty="0"/>
              <a:t>…).</a:t>
            </a:r>
          </a:p>
          <a:p>
            <a:r>
              <a:rPr lang="en-US" dirty="0"/>
              <a:t>CO levels must be kept low (X</a:t>
            </a:r>
            <a:r>
              <a:rPr lang="en-US" baseline="-25000" dirty="0"/>
              <a:t>CO</a:t>
            </a:r>
            <a:r>
              <a:rPr lang="en-US" dirty="0"/>
              <a:t> &lt; .0015) for maximum cycle efficiency.</a:t>
            </a:r>
          </a:p>
          <a:p>
            <a:r>
              <a:rPr lang="en-US" dirty="0"/>
              <a:t>Thermo-acoustic stability must be assessed.</a:t>
            </a:r>
          </a:p>
          <a:p>
            <a:pPr lvl="1"/>
            <a:r>
              <a:rPr lang="en-US" dirty="0"/>
              <a:t>Modeling can help.</a:t>
            </a:r>
          </a:p>
          <a:p>
            <a:pPr lvl="1"/>
            <a:r>
              <a:rPr lang="en-US" dirty="0"/>
              <a:t>Passive devises (baffles, Helmholtz resonators) may be necessary.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0628" y="177101"/>
            <a:ext cx="11580921" cy="600980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Concluding Remarks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44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27598" y="141934"/>
            <a:ext cx="11580921" cy="600980"/>
          </a:xfrm>
        </p:spPr>
        <p:txBody>
          <a:bodyPr>
            <a:normAutofit fontScale="90000"/>
          </a:bodyPr>
          <a:lstStyle/>
          <a:p>
            <a:r>
              <a:rPr lang="en-US" dirty="0"/>
              <a:t>Effect of Pressure on Laminar Flame Speed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134" y="1309488"/>
            <a:ext cx="6072551" cy="49246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56216" y="2966833"/>
                <a:ext cx="134876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16" y="2966833"/>
                <a:ext cx="1348767" cy="307777"/>
              </a:xfrm>
              <a:prstGeom prst="rect">
                <a:avLst/>
              </a:prstGeom>
              <a:blipFill>
                <a:blip r:embed="rId3"/>
                <a:stretch>
                  <a:fillRect l="-4072" r="-3167"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312808" y="3120721"/>
            <a:ext cx="2436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RR= Reaction Rate</a:t>
            </a:r>
          </a:p>
          <a:p>
            <a:r>
              <a:rPr lang="en-US" i="1" dirty="0"/>
              <a:t>D= Molecular Diffusivity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42277" y="3509001"/>
                <a:ext cx="876778" cy="3583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type m:val="skw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277" y="3509001"/>
                <a:ext cx="876778" cy="358303"/>
              </a:xfrm>
              <a:prstGeom prst="rect">
                <a:avLst/>
              </a:prstGeom>
              <a:blipFill>
                <a:blip r:embed="rId4"/>
                <a:stretch>
                  <a:fillRect l="-6250" t="-167241" r="-82639" b="-25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07435" y="4651196"/>
                <a:ext cx="793487" cy="5196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435" y="4651196"/>
                <a:ext cx="793487" cy="51962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647" y="992713"/>
            <a:ext cx="6688670" cy="1353381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Cantera</a:t>
            </a:r>
            <a:r>
              <a:rPr lang="en-US" dirty="0"/>
              <a:t> with GRI 3.0 used to calculate premixed laminar flame speed.</a:t>
            </a:r>
          </a:p>
          <a:p>
            <a:r>
              <a:rPr lang="en-US" dirty="0"/>
              <a:t>Flame speed with 31%O2/69%CO2 lower than air mainly due to lower diffusivity.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12808" y="4726344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Symbol" panose="05050102010706020507" pitchFamily="18" charset="2"/>
              </a:rPr>
              <a:t>a </a:t>
            </a:r>
            <a:r>
              <a:rPr lang="en-US" i="1" dirty="0"/>
              <a:t>= k/</a:t>
            </a:r>
            <a:r>
              <a:rPr lang="en-US" i="1" dirty="0" err="1">
                <a:latin typeface="Symbol" panose="05050102010706020507" pitchFamily="18" charset="2"/>
              </a:rPr>
              <a:t>r</a:t>
            </a:r>
            <a:r>
              <a:rPr lang="en-US" i="1" dirty="0" err="1"/>
              <a:t>C</a:t>
            </a:r>
            <a:r>
              <a:rPr lang="en-US" i="1" baseline="-25000" dirty="0" err="1"/>
              <a:t>P</a:t>
            </a:r>
            <a:endParaRPr lang="en-US" i="1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523047" y="4282159"/>
            <a:ext cx="252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Laminar Flame Thickness</a:t>
            </a:r>
          </a:p>
        </p:txBody>
      </p:sp>
    </p:spTree>
    <p:extLst>
      <p:ext uri="{BB962C8B-B14F-4D97-AF65-F5344CB8AC3E}">
        <p14:creationId xmlns:p14="http://schemas.microsoft.com/office/powerpoint/2010/main" val="3498495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5321" y="1004782"/>
            <a:ext cx="11580921" cy="853975"/>
          </a:xfrm>
        </p:spPr>
        <p:txBody>
          <a:bodyPr>
            <a:noAutofit/>
          </a:bodyPr>
          <a:lstStyle/>
          <a:p>
            <a:r>
              <a:rPr lang="en-US" sz="2400" dirty="0"/>
              <a:t>Temperature profiles through flame region.</a:t>
            </a:r>
          </a:p>
          <a:p>
            <a:r>
              <a:rPr lang="en-US" sz="2400" dirty="0"/>
              <a:t>CO2 dilution scaled to provide same equilibrium flame temperature as air flames.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5419" y="185517"/>
            <a:ext cx="11580921" cy="600980"/>
          </a:xfrm>
        </p:spPr>
        <p:txBody>
          <a:bodyPr>
            <a:normAutofit/>
          </a:bodyPr>
          <a:lstStyle/>
          <a:p>
            <a:r>
              <a:rPr lang="en-US" sz="3600" dirty="0" err="1"/>
              <a:t>Cantera</a:t>
            </a:r>
            <a:r>
              <a:rPr lang="en-US" sz="3600" dirty="0"/>
              <a:t> Premixed Laminar Flame Profiles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956" y="2165217"/>
            <a:ext cx="4353738" cy="34299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879" y="2211902"/>
            <a:ext cx="4403484" cy="3383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321" y="5717494"/>
            <a:ext cx="6060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aramond" panose="02020404030301010803" pitchFamily="18" charset="0"/>
              </a:rPr>
              <a:t>Flames get much thinner at high pressure.</a:t>
            </a:r>
          </a:p>
        </p:txBody>
      </p:sp>
    </p:spTree>
    <p:extLst>
      <p:ext uri="{BB962C8B-B14F-4D97-AF65-F5344CB8AC3E}">
        <p14:creationId xmlns:p14="http://schemas.microsoft.com/office/powerpoint/2010/main" val="1358379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5320" y="978522"/>
            <a:ext cx="11580921" cy="853975"/>
          </a:xfrm>
        </p:spPr>
        <p:txBody>
          <a:bodyPr>
            <a:noAutofit/>
          </a:bodyPr>
          <a:lstStyle/>
          <a:p>
            <a:r>
              <a:rPr lang="en-US" sz="2400" dirty="0"/>
              <a:t>OH profiles through flame region.</a:t>
            </a:r>
          </a:p>
          <a:p>
            <a:r>
              <a:rPr lang="en-US" sz="2400" dirty="0"/>
              <a:t>CO2 dilution scaled to provide same equilibrium flame temperature as air flames.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5419" y="185517"/>
            <a:ext cx="11580921" cy="600980"/>
          </a:xfrm>
        </p:spPr>
        <p:txBody>
          <a:bodyPr>
            <a:normAutofit/>
          </a:bodyPr>
          <a:lstStyle/>
          <a:p>
            <a:r>
              <a:rPr lang="en-US" sz="3600" dirty="0" err="1"/>
              <a:t>Cantera</a:t>
            </a:r>
            <a:r>
              <a:rPr lang="en-US" sz="3600" dirty="0"/>
              <a:t> Premixed Laminar Flame Profiles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178" y="2083355"/>
            <a:ext cx="4365666" cy="3383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879" y="2083355"/>
            <a:ext cx="4335185" cy="3383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717493"/>
            <a:ext cx="12010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aramond" panose="02020404030301010803" pitchFamily="18" charset="0"/>
              </a:rPr>
              <a:t>Radical concentrations reduced at high pressure due to 3-body recombination reactions.</a:t>
            </a:r>
          </a:p>
        </p:txBody>
      </p:sp>
    </p:spTree>
    <p:extLst>
      <p:ext uri="{BB962C8B-B14F-4D97-AF65-F5344CB8AC3E}">
        <p14:creationId xmlns:p14="http://schemas.microsoft.com/office/powerpoint/2010/main" val="2655371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82447"/>
            <a:ext cx="11580921" cy="600980"/>
          </a:xfrm>
        </p:spPr>
        <p:txBody>
          <a:bodyPr>
            <a:normAutofit/>
          </a:bodyPr>
          <a:lstStyle/>
          <a:p>
            <a:r>
              <a:rPr lang="en-US" sz="3200" dirty="0" err="1"/>
              <a:t>Cantera</a:t>
            </a:r>
            <a:r>
              <a:rPr lang="en-US" sz="3200" dirty="0"/>
              <a:t> Non-Premixed Laminar Flame Profiles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968" y="2294859"/>
            <a:ext cx="4130040" cy="3383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290" y="2294859"/>
            <a:ext cx="4164952" cy="33832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1" y="1922513"/>
            <a:ext cx="2343598" cy="2219629"/>
          </a:xfrm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195321" y="908283"/>
            <a:ext cx="11580921" cy="85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Temperature profiles through flame region.</a:t>
            </a:r>
          </a:p>
          <a:p>
            <a:r>
              <a:rPr lang="en-US" sz="2400" dirty="0"/>
              <a:t>CO2 dilution scaled to provide same equilibrium flame temperature as air flames.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509" y="4142142"/>
            <a:ext cx="2411692" cy="20473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49483" y="5543194"/>
            <a:ext cx="2082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Sep= 2cm</a:t>
            </a:r>
          </a:p>
          <a:p>
            <a:r>
              <a:rPr lang="en-US" i="1" dirty="0">
                <a:solidFill>
                  <a:schemeClr val="tx2"/>
                </a:solidFill>
              </a:rPr>
              <a:t>V</a:t>
            </a:r>
            <a:r>
              <a:rPr lang="en-US" i="1" baseline="-25000" dirty="0">
                <a:solidFill>
                  <a:schemeClr val="tx2"/>
                </a:solidFill>
              </a:rPr>
              <a:t>F</a:t>
            </a:r>
            <a:r>
              <a:rPr lang="en-US" i="1" dirty="0">
                <a:solidFill>
                  <a:schemeClr val="tx2"/>
                </a:solidFill>
              </a:rPr>
              <a:t>=V</a:t>
            </a:r>
            <a:r>
              <a:rPr lang="en-US" i="1" baseline="-25000" dirty="0">
                <a:solidFill>
                  <a:schemeClr val="tx2"/>
                </a:solidFill>
              </a:rPr>
              <a:t>O</a:t>
            </a:r>
            <a:r>
              <a:rPr lang="en-US" i="1" dirty="0">
                <a:solidFill>
                  <a:schemeClr val="tx2"/>
                </a:solidFill>
              </a:rPr>
              <a:t>=27 cm/s</a:t>
            </a:r>
          </a:p>
        </p:txBody>
      </p:sp>
    </p:spTree>
    <p:extLst>
      <p:ext uri="{BB962C8B-B14F-4D97-AF65-F5344CB8AC3E}">
        <p14:creationId xmlns:p14="http://schemas.microsoft.com/office/powerpoint/2010/main" val="144237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60613"/>
            <a:ext cx="11580921" cy="600980"/>
          </a:xfrm>
        </p:spPr>
        <p:txBody>
          <a:bodyPr>
            <a:normAutofit/>
          </a:bodyPr>
          <a:lstStyle/>
          <a:p>
            <a:r>
              <a:rPr lang="en-US" sz="3200" dirty="0" err="1"/>
              <a:t>Cantera</a:t>
            </a:r>
            <a:r>
              <a:rPr lang="en-US" sz="3200" dirty="0"/>
              <a:t> Non-Premixed Laminar Flame Profiles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1" y="2245367"/>
            <a:ext cx="2343598" cy="2219629"/>
          </a:xfrm>
        </p:spPr>
      </p:pic>
      <p:sp>
        <p:nvSpPr>
          <p:cNvPr id="10" name="Content Placeholder 1"/>
          <p:cNvSpPr txBox="1">
            <a:spLocks/>
          </p:cNvSpPr>
          <p:nvPr/>
        </p:nvSpPr>
        <p:spPr>
          <a:xfrm>
            <a:off x="195321" y="963008"/>
            <a:ext cx="11580921" cy="85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OH profiles through flame region.</a:t>
            </a:r>
          </a:p>
          <a:p>
            <a:r>
              <a:rPr lang="en-US" sz="2400" dirty="0"/>
              <a:t>CO2 dilution scaled to provide same equilibrium flame temperature as air flames.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71" y="2472336"/>
            <a:ext cx="4170247" cy="3383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270" y="2472336"/>
            <a:ext cx="4183650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84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1572" y="905697"/>
            <a:ext cx="11580921" cy="584482"/>
          </a:xfrm>
        </p:spPr>
        <p:txBody>
          <a:bodyPr>
            <a:normAutofit/>
          </a:bodyPr>
          <a:lstStyle/>
          <a:p>
            <a:r>
              <a:rPr lang="en-US" dirty="0" err="1"/>
              <a:t>AramcoMech</a:t>
            </a:r>
            <a:r>
              <a:rPr lang="en-US" dirty="0"/>
              <a:t> 2.0 used for ignition delay time.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51173" y="72900"/>
            <a:ext cx="11580921" cy="600980"/>
          </a:xfrm>
        </p:spPr>
        <p:txBody>
          <a:bodyPr>
            <a:normAutofit fontScale="90000"/>
          </a:bodyPr>
          <a:lstStyle/>
          <a:p>
            <a:r>
              <a:rPr lang="en-US" dirty="0"/>
              <a:t>Extinction Strain Rate &amp; Ignition Delay Time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73" y="1981709"/>
            <a:ext cx="509891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696" y="1981709"/>
            <a:ext cx="514897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32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39443" y="6392504"/>
            <a:ext cx="4165529" cy="3012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i="1" dirty="0"/>
              <a:t>R.J. Allam et. al., ASME GT2014-26952, 2014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0626" y="133145"/>
            <a:ext cx="11580921" cy="600980"/>
          </a:xfrm>
        </p:spPr>
        <p:txBody>
          <a:bodyPr>
            <a:normAutofit fontScale="90000"/>
          </a:bodyPr>
          <a:lstStyle/>
          <a:p>
            <a:r>
              <a:rPr lang="en-US" dirty="0"/>
              <a:t>Allam Cycle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32" y="2380460"/>
            <a:ext cx="4958871" cy="38631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810" y="2572526"/>
            <a:ext cx="5736313" cy="3100395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0" y="988955"/>
            <a:ext cx="11580921" cy="1691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Goal is to estimate some characteristic combustion scales for high pressure oxy-fuel flames for direct-fired sCO2 cycles.</a:t>
            </a:r>
          </a:p>
          <a:p>
            <a:r>
              <a:rPr lang="en-US" sz="2400" dirty="0"/>
              <a:t>Target is the </a:t>
            </a:r>
            <a:r>
              <a:rPr lang="en-US" sz="2400" dirty="0" err="1"/>
              <a:t>Allam</a:t>
            </a:r>
            <a:r>
              <a:rPr lang="en-US" sz="2400" dirty="0"/>
              <a:t> cycle conditions (O</a:t>
            </a:r>
            <a:r>
              <a:rPr lang="en-US" sz="2400" baseline="-25000" dirty="0"/>
              <a:t>2</a:t>
            </a:r>
            <a:r>
              <a:rPr lang="en-US" sz="2400" dirty="0"/>
              <a:t> 15% to 30% molar concentration)*.</a:t>
            </a:r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628322" y="6355214"/>
            <a:ext cx="4601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latin typeface="Garamond" panose="02020404030301010803" pitchFamily="18" charset="0"/>
              </a:rPr>
              <a:t>* </a:t>
            </a:r>
            <a:r>
              <a:rPr lang="en-US" sz="1600" b="1" i="1" dirty="0" err="1">
                <a:latin typeface="Garamond" panose="02020404030301010803" pitchFamily="18" charset="0"/>
              </a:rPr>
              <a:t>Allam</a:t>
            </a:r>
            <a:r>
              <a:rPr lang="en-US" sz="1600" b="1" i="1" dirty="0">
                <a:latin typeface="Garamond" panose="02020404030301010803" pitchFamily="18" charset="0"/>
              </a:rPr>
              <a:t>, et al., Energy Procedia 37, 2013, 1135-1149</a:t>
            </a:r>
          </a:p>
        </p:txBody>
      </p:sp>
    </p:spTree>
    <p:extLst>
      <p:ext uri="{BB962C8B-B14F-4D97-AF65-F5344CB8AC3E}">
        <p14:creationId xmlns:p14="http://schemas.microsoft.com/office/powerpoint/2010/main" val="1087756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373838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C6960B51DC7E41B444E3B4D751E45F" ma:contentTypeVersion="3" ma:contentTypeDescription="Create a new document." ma:contentTypeScope="" ma:versionID="e0831e8cf227ed7eabe2d38b7b03ab9e">
  <xsd:schema xmlns:xsd="http://www.w3.org/2001/XMLSchema" xmlns:xs="http://www.w3.org/2001/XMLSchema" xmlns:p="http://schemas.microsoft.com/office/2006/metadata/properties" xmlns:ns1="http://schemas.microsoft.com/sharepoint/v3" xmlns:ns2="f20db3b4-4bf4-478f-bce9-475d241c997a" targetNamespace="http://schemas.microsoft.com/office/2006/metadata/properties" ma:root="true" ma:fieldsID="727c965d38f00005d11ac15195828f62" ns1:_="" ns2:_="">
    <xsd:import namespace="http://schemas.microsoft.com/sharepoint/v3"/>
    <xsd:import namespace="f20db3b4-4bf4-478f-bce9-475d241c997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Archi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0db3b4-4bf4-478f-bce9-475d241c997a" elementFormDefault="qualified">
    <xsd:import namespace="http://schemas.microsoft.com/office/2006/documentManagement/types"/>
    <xsd:import namespace="http://schemas.microsoft.com/office/infopath/2007/PartnerControls"/>
    <xsd:element name="Archive" ma:index="10" nillable="true" ma:displayName="Archive" ma:default="0" ma:internalName="Archiv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rchive xmlns="f20db3b4-4bf4-478f-bce9-475d241c997a">false</Archive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0D03DFD-32AE-4858-8562-FA4776AD68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20db3b4-4bf4-478f-bce9-475d241c99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9BCD4A-8224-495E-9481-A81215E9C4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D2A381-E8CE-4D66-9328-ECACE14F4D35}">
  <ds:schemaRefs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f20db3b4-4bf4-478f-bce9-475d241c997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14420</TotalTime>
  <Words>1635</Words>
  <Application>Microsoft Office PowerPoint</Application>
  <PresentationFormat>Widescreen</PresentationFormat>
  <Paragraphs>231</Paragraphs>
  <Slides>25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Cambria Math</vt:lpstr>
      <vt:lpstr>Century Gothic</vt:lpstr>
      <vt:lpstr>Garamond</vt:lpstr>
      <vt:lpstr>Symbol</vt:lpstr>
      <vt:lpstr>Office Theme</vt:lpstr>
      <vt:lpstr>Image</vt:lpstr>
      <vt:lpstr>Oxy-Combustion Fundamentals for Direct Fired Cycles Pete Strakey, NETL</vt:lpstr>
      <vt:lpstr>Outline</vt:lpstr>
      <vt:lpstr>Effect of Pressure on Laminar Flame Speed</vt:lpstr>
      <vt:lpstr>Cantera Premixed Laminar Flame Profiles</vt:lpstr>
      <vt:lpstr>Cantera Premixed Laminar Flame Profiles</vt:lpstr>
      <vt:lpstr>Cantera Non-Premixed Laminar Flame Profiles</vt:lpstr>
      <vt:lpstr>Cantera Non-Premixed Laminar Flame Profiles</vt:lpstr>
      <vt:lpstr>Extinction Strain Rate &amp; Ignition Delay Time</vt:lpstr>
      <vt:lpstr>Allam Cycle</vt:lpstr>
      <vt:lpstr>Borghi Combustion Diagram</vt:lpstr>
      <vt:lpstr>Characteristic Scales and Dimensionless Numbers</vt:lpstr>
      <vt:lpstr>50 MW Conceptual Combustor</vt:lpstr>
      <vt:lpstr>Turbulent Time and Length Scales</vt:lpstr>
      <vt:lpstr>Borghi Diagram for Oxy-Combustion</vt:lpstr>
      <vt:lpstr>Potential Range of Operating Conditions</vt:lpstr>
      <vt:lpstr>Chemical Kinetic Mechanisms</vt:lpstr>
      <vt:lpstr>Mechanism Reduction</vt:lpstr>
      <vt:lpstr>Mechanism Reduction</vt:lpstr>
      <vt:lpstr>Mechanism Reduction</vt:lpstr>
      <vt:lpstr>Mechanism Reduction</vt:lpstr>
      <vt:lpstr>Estimation of CO Production</vt:lpstr>
      <vt:lpstr>Fate of CO in Turbine</vt:lpstr>
      <vt:lpstr>Effect of CO on sCO2 Cycle Efficiency</vt:lpstr>
      <vt:lpstr>Modeling Thermo-Acoustic Instabilities</vt:lpstr>
      <vt:lpstr>Concluding Remarks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NETL Overview PowerPoint Presentation (using new template)</dc:title>
  <dc:creator>Grieco, Alec J. (CONTR)</dc:creator>
  <cp:lastModifiedBy>Strakey, Peter A.</cp:lastModifiedBy>
  <cp:revision>175</cp:revision>
  <dcterms:created xsi:type="dcterms:W3CDTF">2016-07-07T11:16:57Z</dcterms:created>
  <dcterms:modified xsi:type="dcterms:W3CDTF">2017-12-11T19:29:57Z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0x010100B6C6960B51DC7E41B444E3B4D751E45F</vt:lpwstr>
  </property>
</Properties>
</file>